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429" r:id="rId2"/>
    <p:sldId id="519" r:id="rId3"/>
    <p:sldId id="482" r:id="rId4"/>
    <p:sldId id="521" r:id="rId5"/>
    <p:sldId id="548" r:id="rId6"/>
    <p:sldId id="561" r:id="rId7"/>
    <p:sldId id="551" r:id="rId8"/>
    <p:sldId id="535" r:id="rId9"/>
    <p:sldId id="565" r:id="rId10"/>
    <p:sldId id="532" r:id="rId11"/>
    <p:sldId id="558" r:id="rId12"/>
    <p:sldId id="552" r:id="rId13"/>
    <p:sldId id="563" r:id="rId14"/>
    <p:sldId id="522" r:id="rId15"/>
    <p:sldId id="524" r:id="rId16"/>
    <p:sldId id="553" r:id="rId17"/>
    <p:sldId id="536" r:id="rId18"/>
    <p:sldId id="554" r:id="rId19"/>
    <p:sldId id="549" r:id="rId20"/>
    <p:sldId id="564" r:id="rId21"/>
    <p:sldId id="500" r:id="rId22"/>
    <p:sldId id="556" r:id="rId23"/>
  </p:sldIdLst>
  <p:sldSz cx="10080625" cy="7559675"/>
  <p:notesSz cx="6797675" cy="9926638"/>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2880">
          <p15:clr>
            <a:srgbClr val="A4A3A4"/>
          </p15:clr>
        </p15:guide>
      </p15:sldGuideLst>
    </p:ext>
    <p:ext uri="{2D200454-40CA-4A62-9FC3-DE9A4176ACB9}">
      <p15:notesGuideLst xmlns:p15="http://schemas.microsoft.com/office/powerpoint/2012/main">
        <p15:guide id="1" orient="horz" pos="2672">
          <p15:clr>
            <a:srgbClr val="A4A3A4"/>
          </p15:clr>
        </p15:guide>
        <p15:guide id="2" pos="193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na"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CC33"/>
    <a:srgbClr val="669900"/>
    <a:srgbClr val="99FF66"/>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Styl jasny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Styl pośredni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 pośredni 2 — Ak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Styl pośredni 2 — Ak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799B23B-EC83-4686-B30A-512413B5E67A}" styleName="Styl jasny 3 — Ak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Styl jasny 2 — Ak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9631B5-78F2-41C9-869B-9F39066F8104}" styleName="Styl pośredni 3 — Ak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Styl jasny 1 — Ak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Styl jasny 3 — Ak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Styl pośredni 1 — Ak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Styl pośredni 4 — Ak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30" autoAdjust="0"/>
    <p:restoredTop sz="94709" autoAdjust="0"/>
  </p:normalViewPr>
  <p:slideViewPr>
    <p:cSldViewPr snapToGrid="0">
      <p:cViewPr varScale="1">
        <p:scale>
          <a:sx n="104" d="100"/>
          <a:sy n="104" d="100"/>
        </p:scale>
        <p:origin x="1818" y="102"/>
      </p:cViewPr>
      <p:guideLst>
        <p:guide orient="horz" pos="2152"/>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9" d="100"/>
          <a:sy n="59" d="100"/>
        </p:scale>
        <p:origin x="-1752" y="-72"/>
      </p:cViewPr>
      <p:guideLst>
        <p:guide orient="horz" pos="2672"/>
        <p:guide pos="193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44342" cy="494254"/>
          </a:xfrm>
          <a:prstGeom prst="rect">
            <a:avLst/>
          </a:prstGeom>
          <a:noFill/>
          <a:ln w="9525">
            <a:noFill/>
            <a:miter lim="800000"/>
            <a:headEnd/>
            <a:tailEnd/>
          </a:ln>
        </p:spPr>
        <p:txBody>
          <a:bodyPr vert="horz" wrap="square" lIns="92712" tIns="46355" rIns="92712" bIns="46355" numCol="1" anchor="t" anchorCtr="0" compatLnSpc="1">
            <a:prstTxWarp prst="textNoShape">
              <a:avLst/>
            </a:prstTxWarp>
          </a:bodyPr>
          <a:lstStyle>
            <a:lvl1pPr defTabSz="456105">
              <a:defRPr sz="1400">
                <a:solidFill>
                  <a:srgbClr val="000000"/>
                </a:solidFill>
              </a:defRPr>
            </a:lvl1pPr>
          </a:lstStyle>
          <a:p>
            <a:pPr>
              <a:defRPr/>
            </a:pPr>
            <a:endParaRPr lang="pl-PL"/>
          </a:p>
        </p:txBody>
      </p:sp>
      <p:sp>
        <p:nvSpPr>
          <p:cNvPr id="79875" name="Rectangle 3"/>
          <p:cNvSpPr>
            <a:spLocks noGrp="1" noChangeArrowheads="1"/>
          </p:cNvSpPr>
          <p:nvPr>
            <p:ph type="dt" sz="quarter" idx="1"/>
          </p:nvPr>
        </p:nvSpPr>
        <p:spPr bwMode="auto">
          <a:xfrm>
            <a:off x="3850294" y="0"/>
            <a:ext cx="2945862" cy="494254"/>
          </a:xfrm>
          <a:prstGeom prst="rect">
            <a:avLst/>
          </a:prstGeom>
          <a:noFill/>
          <a:ln w="9525">
            <a:noFill/>
            <a:miter lim="800000"/>
            <a:headEnd/>
            <a:tailEnd/>
          </a:ln>
        </p:spPr>
        <p:txBody>
          <a:bodyPr vert="horz" wrap="square" lIns="92712" tIns="46355" rIns="92712" bIns="46355" numCol="1" anchor="t" anchorCtr="0" compatLnSpc="1">
            <a:prstTxWarp prst="textNoShape">
              <a:avLst/>
            </a:prstTxWarp>
          </a:bodyPr>
          <a:lstStyle>
            <a:lvl1pPr algn="r" defTabSz="456105">
              <a:defRPr sz="1400">
                <a:solidFill>
                  <a:srgbClr val="000000"/>
                </a:solidFill>
              </a:defRPr>
            </a:lvl1pPr>
          </a:lstStyle>
          <a:p>
            <a:pPr>
              <a:defRPr/>
            </a:pPr>
            <a:endParaRPr lang="pl-PL"/>
          </a:p>
        </p:txBody>
      </p:sp>
      <p:sp>
        <p:nvSpPr>
          <p:cNvPr id="79876" name="Rectangle 4"/>
          <p:cNvSpPr>
            <a:spLocks noGrp="1" noChangeArrowheads="1"/>
          </p:cNvSpPr>
          <p:nvPr>
            <p:ph type="ftr" sz="quarter" idx="2"/>
          </p:nvPr>
        </p:nvSpPr>
        <p:spPr bwMode="auto">
          <a:xfrm>
            <a:off x="0" y="9430845"/>
            <a:ext cx="2944342" cy="494253"/>
          </a:xfrm>
          <a:prstGeom prst="rect">
            <a:avLst/>
          </a:prstGeom>
          <a:noFill/>
          <a:ln w="9525">
            <a:noFill/>
            <a:miter lim="800000"/>
            <a:headEnd/>
            <a:tailEnd/>
          </a:ln>
        </p:spPr>
        <p:txBody>
          <a:bodyPr vert="horz" wrap="square" lIns="92712" tIns="46355" rIns="92712" bIns="46355" numCol="1" anchor="b" anchorCtr="0" compatLnSpc="1">
            <a:prstTxWarp prst="textNoShape">
              <a:avLst/>
            </a:prstTxWarp>
          </a:bodyPr>
          <a:lstStyle>
            <a:lvl1pPr defTabSz="456105">
              <a:defRPr sz="1400">
                <a:solidFill>
                  <a:srgbClr val="000000"/>
                </a:solidFill>
              </a:defRPr>
            </a:lvl1pPr>
          </a:lstStyle>
          <a:p>
            <a:pPr>
              <a:defRPr/>
            </a:pPr>
            <a:endParaRPr lang="pl-PL"/>
          </a:p>
        </p:txBody>
      </p:sp>
      <p:sp>
        <p:nvSpPr>
          <p:cNvPr id="79877" name="Rectangle 5"/>
          <p:cNvSpPr>
            <a:spLocks noGrp="1" noChangeArrowheads="1"/>
          </p:cNvSpPr>
          <p:nvPr>
            <p:ph type="sldNum" sz="quarter" idx="3"/>
          </p:nvPr>
        </p:nvSpPr>
        <p:spPr bwMode="auto">
          <a:xfrm>
            <a:off x="3850294" y="9430845"/>
            <a:ext cx="2945862" cy="494253"/>
          </a:xfrm>
          <a:prstGeom prst="rect">
            <a:avLst/>
          </a:prstGeom>
          <a:noFill/>
          <a:ln w="9525">
            <a:noFill/>
            <a:miter lim="800000"/>
            <a:headEnd/>
            <a:tailEnd/>
          </a:ln>
        </p:spPr>
        <p:txBody>
          <a:bodyPr vert="horz" wrap="square" lIns="92712" tIns="46355" rIns="92712" bIns="46355" numCol="1" anchor="b" anchorCtr="0" compatLnSpc="1">
            <a:prstTxWarp prst="textNoShape">
              <a:avLst/>
            </a:prstTxWarp>
          </a:bodyPr>
          <a:lstStyle>
            <a:lvl1pPr algn="r" defTabSz="456105">
              <a:defRPr sz="1400">
                <a:solidFill>
                  <a:srgbClr val="000000"/>
                </a:solidFill>
              </a:defRPr>
            </a:lvl1pPr>
          </a:lstStyle>
          <a:p>
            <a:pPr>
              <a:defRPr/>
            </a:pPr>
            <a:fld id="{949C6721-1834-40FE-983C-20729ED02176}" type="slidenum">
              <a:rPr lang="pl-PL"/>
              <a:pPr>
                <a:defRPr/>
              </a:pPr>
              <a:t>‹#›</a:t>
            </a:fld>
            <a:endParaRPr lang="pl-PL"/>
          </a:p>
        </p:txBody>
      </p:sp>
    </p:spTree>
    <p:extLst>
      <p:ext uri="{BB962C8B-B14F-4D97-AF65-F5344CB8AC3E}">
        <p14:creationId xmlns:p14="http://schemas.microsoft.com/office/powerpoint/2010/main" val="1756721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1" y="0"/>
            <a:ext cx="2947382" cy="494254"/>
          </a:xfrm>
          <a:prstGeom prst="rect">
            <a:avLst/>
          </a:prstGeom>
          <a:noFill/>
          <a:ln w="9525">
            <a:noFill/>
            <a:miter lim="800000"/>
            <a:headEnd/>
            <a:tailEnd/>
          </a:ln>
        </p:spPr>
        <p:txBody>
          <a:bodyPr vert="horz" wrap="square" lIns="88048" tIns="44023" rIns="88048" bIns="44023" numCol="1" anchor="t" anchorCtr="0" compatLnSpc="1">
            <a:prstTxWarp prst="textNoShape">
              <a:avLst/>
            </a:prstTxWarp>
          </a:bodyPr>
          <a:lstStyle>
            <a:lvl1pPr defTabSz="432515">
              <a:lnSpc>
                <a:spcPct val="100000"/>
              </a:lnSpc>
              <a:buClrTx/>
              <a:buSzTx/>
              <a:buFontTx/>
              <a:buNone/>
              <a:defRPr sz="1300">
                <a:latin typeface="Times New Roman" pitchFamily="18" charset="0"/>
              </a:defRPr>
            </a:lvl1pPr>
          </a:lstStyle>
          <a:p>
            <a:pPr>
              <a:defRPr/>
            </a:pPr>
            <a:endParaRPr lang="pl-PL"/>
          </a:p>
        </p:txBody>
      </p:sp>
      <p:sp>
        <p:nvSpPr>
          <p:cNvPr id="28675" name="Rectangle 3"/>
          <p:cNvSpPr>
            <a:spLocks noGrp="1" noChangeArrowheads="1"/>
          </p:cNvSpPr>
          <p:nvPr>
            <p:ph type="dt" idx="1"/>
          </p:nvPr>
        </p:nvSpPr>
        <p:spPr bwMode="auto">
          <a:xfrm>
            <a:off x="3836613" y="0"/>
            <a:ext cx="2945862" cy="494254"/>
          </a:xfrm>
          <a:prstGeom prst="rect">
            <a:avLst/>
          </a:prstGeom>
          <a:noFill/>
          <a:ln w="9525">
            <a:noFill/>
            <a:miter lim="800000"/>
            <a:headEnd/>
            <a:tailEnd/>
          </a:ln>
        </p:spPr>
        <p:txBody>
          <a:bodyPr vert="horz" wrap="square" lIns="88048" tIns="44023" rIns="88048" bIns="44023" numCol="1" anchor="t" anchorCtr="0" compatLnSpc="1">
            <a:prstTxWarp prst="textNoShape">
              <a:avLst/>
            </a:prstTxWarp>
          </a:bodyPr>
          <a:lstStyle>
            <a:lvl1pPr algn="r" defTabSz="432515">
              <a:lnSpc>
                <a:spcPct val="100000"/>
              </a:lnSpc>
              <a:buClrTx/>
              <a:buSzTx/>
              <a:buFontTx/>
              <a:buNone/>
              <a:defRPr sz="1300">
                <a:latin typeface="Times New Roman" pitchFamily="18" charset="0"/>
              </a:defRPr>
            </a:lvl1pPr>
          </a:lstStyle>
          <a:p>
            <a:pPr>
              <a:defRPr/>
            </a:pPr>
            <a:endParaRPr lang="pl-PL"/>
          </a:p>
        </p:txBody>
      </p:sp>
      <p:sp>
        <p:nvSpPr>
          <p:cNvPr id="62468" name="Rectangle 4"/>
          <p:cNvSpPr>
            <a:spLocks noGrp="1" noRot="1" noChangeAspect="1" noChangeArrowheads="1" noTextEdit="1"/>
          </p:cNvSpPr>
          <p:nvPr>
            <p:ph type="sldImg" idx="2"/>
          </p:nvPr>
        </p:nvSpPr>
        <p:spPr bwMode="auto">
          <a:xfrm>
            <a:off x="973138" y="776288"/>
            <a:ext cx="4908550" cy="3681412"/>
          </a:xfrm>
          <a:prstGeom prst="rect">
            <a:avLst/>
          </a:prstGeom>
          <a:noFill/>
          <a:ln w="9525">
            <a:solidFill>
              <a:srgbClr val="000000"/>
            </a:solidFill>
            <a:miter lim="800000"/>
            <a:headEnd/>
            <a:tailEnd/>
          </a:ln>
        </p:spPr>
      </p:sp>
      <p:sp>
        <p:nvSpPr>
          <p:cNvPr id="28677" name="Rectangle 5"/>
          <p:cNvSpPr>
            <a:spLocks noGrp="1" noChangeArrowheads="1"/>
          </p:cNvSpPr>
          <p:nvPr>
            <p:ph type="body" sz="quarter" idx="3"/>
          </p:nvPr>
        </p:nvSpPr>
        <p:spPr bwMode="auto">
          <a:xfrm>
            <a:off x="890751" y="4739289"/>
            <a:ext cx="5002493" cy="4457518"/>
          </a:xfrm>
          <a:prstGeom prst="rect">
            <a:avLst/>
          </a:prstGeom>
          <a:noFill/>
          <a:ln w="9525">
            <a:noFill/>
            <a:miter lim="800000"/>
            <a:headEnd/>
            <a:tailEnd/>
          </a:ln>
        </p:spPr>
        <p:txBody>
          <a:bodyPr vert="horz" wrap="square" lIns="88048" tIns="44023" rIns="88048" bIns="44023" numCol="1" anchor="t" anchorCtr="0" compatLnSpc="1">
            <a:prstTxWarp prst="textNoShape">
              <a:avLst/>
            </a:prstTxWarp>
          </a:bodyPr>
          <a:lstStyle/>
          <a:p>
            <a:pPr lvl="0"/>
            <a:r>
              <a:rPr lang="pl-PL" noProof="0"/>
              <a:t>Kliknij, aby edytować style wzorca tekstu</a:t>
            </a:r>
          </a:p>
          <a:p>
            <a:pPr lvl="1"/>
            <a:r>
              <a:rPr lang="pl-PL" noProof="0"/>
              <a:t>Drugi poziom</a:t>
            </a:r>
          </a:p>
          <a:p>
            <a:pPr lvl="2"/>
            <a:r>
              <a:rPr lang="pl-PL" noProof="0"/>
              <a:t>Trzeci poziom</a:t>
            </a:r>
          </a:p>
          <a:p>
            <a:pPr lvl="3"/>
            <a:r>
              <a:rPr lang="pl-PL" noProof="0"/>
              <a:t>Czwarty poziom</a:t>
            </a:r>
          </a:p>
          <a:p>
            <a:pPr lvl="4"/>
            <a:r>
              <a:rPr lang="pl-PL" noProof="0"/>
              <a:t>Piąty poziom</a:t>
            </a:r>
          </a:p>
        </p:txBody>
      </p:sp>
      <p:sp>
        <p:nvSpPr>
          <p:cNvPr id="28678" name="Rectangle 6"/>
          <p:cNvSpPr>
            <a:spLocks noGrp="1" noChangeArrowheads="1"/>
          </p:cNvSpPr>
          <p:nvPr>
            <p:ph type="ftr" sz="quarter" idx="4"/>
          </p:nvPr>
        </p:nvSpPr>
        <p:spPr bwMode="auto">
          <a:xfrm>
            <a:off x="1" y="9409289"/>
            <a:ext cx="2947382" cy="495793"/>
          </a:xfrm>
          <a:prstGeom prst="rect">
            <a:avLst/>
          </a:prstGeom>
          <a:noFill/>
          <a:ln w="9525">
            <a:noFill/>
            <a:miter lim="800000"/>
            <a:headEnd/>
            <a:tailEnd/>
          </a:ln>
        </p:spPr>
        <p:txBody>
          <a:bodyPr vert="horz" wrap="square" lIns="88048" tIns="44023" rIns="88048" bIns="44023" numCol="1" anchor="b" anchorCtr="0" compatLnSpc="1">
            <a:prstTxWarp prst="textNoShape">
              <a:avLst/>
            </a:prstTxWarp>
          </a:bodyPr>
          <a:lstStyle>
            <a:lvl1pPr defTabSz="432515">
              <a:lnSpc>
                <a:spcPct val="100000"/>
              </a:lnSpc>
              <a:buClrTx/>
              <a:buSzTx/>
              <a:buFontTx/>
              <a:buNone/>
              <a:defRPr sz="1300">
                <a:latin typeface="Times New Roman" pitchFamily="18" charset="0"/>
              </a:defRPr>
            </a:lvl1pPr>
          </a:lstStyle>
          <a:p>
            <a:pPr>
              <a:defRPr/>
            </a:pPr>
            <a:endParaRPr lang="pl-PL"/>
          </a:p>
        </p:txBody>
      </p:sp>
      <p:sp>
        <p:nvSpPr>
          <p:cNvPr id="28679" name="Rectangle 7"/>
          <p:cNvSpPr>
            <a:spLocks noGrp="1" noChangeArrowheads="1"/>
          </p:cNvSpPr>
          <p:nvPr>
            <p:ph type="sldNum" sz="quarter" idx="5"/>
          </p:nvPr>
        </p:nvSpPr>
        <p:spPr bwMode="auto">
          <a:xfrm>
            <a:off x="3836613" y="9409289"/>
            <a:ext cx="2945862" cy="495793"/>
          </a:xfrm>
          <a:prstGeom prst="rect">
            <a:avLst/>
          </a:prstGeom>
          <a:noFill/>
          <a:ln w="9525">
            <a:noFill/>
            <a:miter lim="800000"/>
            <a:headEnd/>
            <a:tailEnd/>
          </a:ln>
        </p:spPr>
        <p:txBody>
          <a:bodyPr vert="horz" wrap="square" lIns="88048" tIns="44023" rIns="88048" bIns="44023" numCol="1" anchor="b" anchorCtr="0" compatLnSpc="1">
            <a:prstTxWarp prst="textNoShape">
              <a:avLst/>
            </a:prstTxWarp>
          </a:bodyPr>
          <a:lstStyle>
            <a:lvl1pPr algn="r" defTabSz="432515">
              <a:lnSpc>
                <a:spcPct val="100000"/>
              </a:lnSpc>
              <a:buClrTx/>
              <a:buSzTx/>
              <a:buFontTx/>
              <a:buNone/>
              <a:defRPr sz="1300">
                <a:latin typeface="Times New Roman" pitchFamily="18" charset="0"/>
              </a:defRPr>
            </a:lvl1pPr>
          </a:lstStyle>
          <a:p>
            <a:pPr>
              <a:defRPr/>
            </a:pPr>
            <a:fld id="{15E01F61-E7A3-4CE0-BB79-A38D86B92DFC}" type="slidenum">
              <a:rPr lang="pl-PL"/>
              <a:pPr>
                <a:defRPr/>
              </a:pPr>
              <a:t>‹#›</a:t>
            </a:fld>
            <a:endParaRPr lang="pl-PL"/>
          </a:p>
        </p:txBody>
      </p:sp>
    </p:spTree>
    <p:extLst>
      <p:ext uri="{BB962C8B-B14F-4D97-AF65-F5344CB8AC3E}">
        <p14:creationId xmlns:p14="http://schemas.microsoft.com/office/powerpoint/2010/main" val="1494343746"/>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36613" y="9409289"/>
            <a:ext cx="2945862" cy="495793"/>
          </a:xfrm>
          <a:prstGeom prst="rect">
            <a:avLst/>
          </a:prstGeom>
          <a:noFill/>
          <a:ln w="9525">
            <a:noFill/>
            <a:miter lim="800000"/>
            <a:headEnd/>
            <a:tailEnd/>
          </a:ln>
        </p:spPr>
        <p:txBody>
          <a:bodyPr lIns="84281" tIns="42140" rIns="84281" bIns="42140" anchor="b"/>
          <a:lstStyle/>
          <a:p>
            <a:pPr algn="r" defTabSz="413537">
              <a:lnSpc>
                <a:spcPct val="100000"/>
              </a:lnSpc>
              <a:buClrTx/>
              <a:buSzTx/>
            </a:pPr>
            <a:fld id="{65D8A629-42DC-4171-8562-EA0D590FDED9}" type="slidenum">
              <a:rPr lang="pl-PL" sz="1200">
                <a:latin typeface="Times New Roman" pitchFamily="18" charset="0"/>
              </a:rPr>
              <a:pPr algn="r" defTabSz="413537">
                <a:lnSpc>
                  <a:spcPct val="100000"/>
                </a:lnSpc>
                <a:buClrTx/>
                <a:buSzTx/>
              </a:pPr>
              <a:t>1</a:t>
            </a:fld>
            <a:endParaRPr lang="pl-PL" sz="1200" dirty="0">
              <a:latin typeface="Times New Roman" pitchFamily="18" charset="0"/>
            </a:endParaRPr>
          </a:p>
        </p:txBody>
      </p:sp>
      <p:sp>
        <p:nvSpPr>
          <p:cNvPr id="63491" name="Rectangle 2"/>
          <p:cNvSpPr>
            <a:spLocks noGrp="1" noRot="1" noChangeAspect="1" noChangeArrowheads="1" noTextEdit="1"/>
          </p:cNvSpPr>
          <p:nvPr>
            <p:ph type="sldImg"/>
          </p:nvPr>
        </p:nvSpPr>
        <p:spPr>
          <a:xfrm>
            <a:off x="920750" y="754063"/>
            <a:ext cx="4959350" cy="3721100"/>
          </a:xfrm>
          <a:solidFill>
            <a:srgbClr val="FFFFFF"/>
          </a:solidFill>
          <a:ln/>
        </p:spPr>
      </p:sp>
      <p:sp>
        <p:nvSpPr>
          <p:cNvPr id="63492" name="Rectangle 3"/>
          <p:cNvSpPr>
            <a:spLocks noGrp="1" noChangeArrowheads="1"/>
          </p:cNvSpPr>
          <p:nvPr>
            <p:ph type="body" idx="1"/>
          </p:nvPr>
        </p:nvSpPr>
        <p:spPr>
          <a:xfrm>
            <a:off x="680984" y="4716193"/>
            <a:ext cx="5435708" cy="4382071"/>
          </a:xfrm>
          <a:noFill/>
          <a:ln/>
        </p:spPr>
        <p:txBody>
          <a:bodyPr wrap="none" lIns="84281" tIns="42140" rIns="84281" bIns="42140" anchor="ctr"/>
          <a:lstStyle/>
          <a:p>
            <a:endParaRPr lang="pl-PL" dirty="0"/>
          </a:p>
        </p:txBody>
      </p:sp>
    </p:spTree>
    <p:extLst>
      <p:ext uri="{BB962C8B-B14F-4D97-AF65-F5344CB8AC3E}">
        <p14:creationId xmlns:p14="http://schemas.microsoft.com/office/powerpoint/2010/main" val="55749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1200" b="1">
                <a:solidFill>
                  <a:srgbClr val="000000"/>
                </a:solidFill>
                <a:latin typeface="Arial" charset="0"/>
              </a:defRPr>
            </a:lvl1pPr>
            <a:lvl2pPr marL="742950" indent="-285750" defTabSz="920750">
              <a:defRPr sz="1200" b="1">
                <a:solidFill>
                  <a:srgbClr val="000000"/>
                </a:solidFill>
                <a:latin typeface="Arial" charset="0"/>
              </a:defRPr>
            </a:lvl2pPr>
            <a:lvl3pPr marL="1143000" indent="-228600" defTabSz="920750">
              <a:defRPr sz="1200" b="1">
                <a:solidFill>
                  <a:srgbClr val="000000"/>
                </a:solidFill>
                <a:latin typeface="Arial" charset="0"/>
              </a:defRPr>
            </a:lvl3pPr>
            <a:lvl4pPr marL="1600200" indent="-228600" defTabSz="920750">
              <a:defRPr sz="1200" b="1">
                <a:solidFill>
                  <a:srgbClr val="000000"/>
                </a:solidFill>
                <a:latin typeface="Arial" charset="0"/>
              </a:defRPr>
            </a:lvl4pPr>
            <a:lvl5pPr marL="2057400" indent="-228600" defTabSz="920750">
              <a:defRPr sz="1200" b="1">
                <a:solidFill>
                  <a:srgbClr val="000000"/>
                </a:solidFill>
                <a:latin typeface="Arial" charset="0"/>
              </a:defRPr>
            </a:lvl5pPr>
            <a:lvl6pPr marL="2514600" indent="-228600" defTabSz="920750" eaLnBrk="0" fontAlgn="base" hangingPunct="0">
              <a:spcBef>
                <a:spcPct val="0"/>
              </a:spcBef>
              <a:spcAft>
                <a:spcPct val="0"/>
              </a:spcAft>
              <a:defRPr sz="1200" b="1">
                <a:solidFill>
                  <a:srgbClr val="000000"/>
                </a:solidFill>
                <a:latin typeface="Arial" charset="0"/>
              </a:defRPr>
            </a:lvl6pPr>
            <a:lvl7pPr marL="2971800" indent="-228600" defTabSz="920750" eaLnBrk="0" fontAlgn="base" hangingPunct="0">
              <a:spcBef>
                <a:spcPct val="0"/>
              </a:spcBef>
              <a:spcAft>
                <a:spcPct val="0"/>
              </a:spcAft>
              <a:defRPr sz="1200" b="1">
                <a:solidFill>
                  <a:srgbClr val="000000"/>
                </a:solidFill>
                <a:latin typeface="Arial" charset="0"/>
              </a:defRPr>
            </a:lvl7pPr>
            <a:lvl8pPr marL="3429000" indent="-228600" defTabSz="920750" eaLnBrk="0" fontAlgn="base" hangingPunct="0">
              <a:spcBef>
                <a:spcPct val="0"/>
              </a:spcBef>
              <a:spcAft>
                <a:spcPct val="0"/>
              </a:spcAft>
              <a:defRPr sz="1200" b="1">
                <a:solidFill>
                  <a:srgbClr val="000000"/>
                </a:solidFill>
                <a:latin typeface="Arial" charset="0"/>
              </a:defRPr>
            </a:lvl8pPr>
            <a:lvl9pPr marL="3886200" indent="-228600" defTabSz="920750" eaLnBrk="0" fontAlgn="base" hangingPunct="0">
              <a:spcBef>
                <a:spcPct val="0"/>
              </a:spcBef>
              <a:spcAft>
                <a:spcPct val="0"/>
              </a:spcAft>
              <a:defRPr sz="1200" b="1">
                <a:solidFill>
                  <a:srgbClr val="000000"/>
                </a:solidFill>
                <a:latin typeface="Arial" charset="0"/>
              </a:defRPr>
            </a:lvl9pPr>
          </a:lstStyle>
          <a:p>
            <a:fld id="{6CAEACCB-3D50-4354-8877-A6E8A0A4AB1D}" type="slidenum">
              <a:rPr lang="pl-PL" sz="1800" b="0" smtClean="0">
                <a:solidFill>
                  <a:schemeClr val="tx1"/>
                </a:solidFill>
                <a:latin typeface="Times New Roman" pitchFamily="18" charset="0"/>
              </a:rPr>
              <a:pPr/>
              <a:t>2</a:t>
            </a:fld>
            <a:endParaRPr lang="pl-PL" sz="1800" b="0" dirty="0">
              <a:solidFill>
                <a:schemeClr val="tx1"/>
              </a:solidFill>
              <a:latin typeface="Times New Roman" pitchFamily="18" charset="0"/>
            </a:endParaRPr>
          </a:p>
        </p:txBody>
      </p:sp>
      <p:sp>
        <p:nvSpPr>
          <p:cNvPr id="14339" name="Text Box 2"/>
          <p:cNvSpPr txBox="1">
            <a:spLocks noChangeArrowheads="1"/>
          </p:cNvSpPr>
          <p:nvPr/>
        </p:nvSpPr>
        <p:spPr bwMode="auto">
          <a:xfrm>
            <a:off x="2845590" y="487141"/>
            <a:ext cx="3077544" cy="2385151"/>
          </a:xfrm>
          <a:prstGeom prst="rect">
            <a:avLst/>
          </a:prstGeom>
          <a:solidFill>
            <a:srgbClr val="FFFFFF"/>
          </a:solidFill>
          <a:ln w="9525">
            <a:solidFill>
              <a:srgbClr val="000000"/>
            </a:solidFill>
            <a:miter lim="800000"/>
            <a:headEnd/>
            <a:tailEnd/>
          </a:ln>
        </p:spPr>
        <p:txBody>
          <a:bodyPr wrap="none" lIns="93847" tIns="46924" rIns="93847" bIns="46924" anchor="ctr"/>
          <a:lstStyle>
            <a:lvl1pPr defTabSz="460375">
              <a:defRPr sz="1200" b="1">
                <a:solidFill>
                  <a:srgbClr val="000000"/>
                </a:solidFill>
                <a:latin typeface="Arial" charset="0"/>
              </a:defRPr>
            </a:lvl1pPr>
            <a:lvl2pPr marL="742950" indent="-285750" defTabSz="460375">
              <a:defRPr sz="1200" b="1">
                <a:solidFill>
                  <a:srgbClr val="000000"/>
                </a:solidFill>
                <a:latin typeface="Arial" charset="0"/>
              </a:defRPr>
            </a:lvl2pPr>
            <a:lvl3pPr marL="1143000" indent="-228600" defTabSz="460375">
              <a:defRPr sz="1200" b="1">
                <a:solidFill>
                  <a:srgbClr val="000000"/>
                </a:solidFill>
                <a:latin typeface="Arial" charset="0"/>
              </a:defRPr>
            </a:lvl3pPr>
            <a:lvl4pPr marL="1600200" indent="-228600" defTabSz="460375">
              <a:defRPr sz="1200" b="1">
                <a:solidFill>
                  <a:srgbClr val="000000"/>
                </a:solidFill>
                <a:latin typeface="Arial" charset="0"/>
              </a:defRPr>
            </a:lvl4pPr>
            <a:lvl5pPr marL="2057400" indent="-228600" defTabSz="460375">
              <a:defRPr sz="1200" b="1">
                <a:solidFill>
                  <a:srgbClr val="000000"/>
                </a:solidFill>
                <a:latin typeface="Arial" charset="0"/>
              </a:defRPr>
            </a:lvl5pPr>
            <a:lvl6pPr marL="2514600" indent="-228600" defTabSz="460375" eaLnBrk="0" fontAlgn="base" hangingPunct="0">
              <a:spcBef>
                <a:spcPct val="0"/>
              </a:spcBef>
              <a:spcAft>
                <a:spcPct val="0"/>
              </a:spcAft>
              <a:defRPr sz="1200" b="1">
                <a:solidFill>
                  <a:srgbClr val="000000"/>
                </a:solidFill>
                <a:latin typeface="Arial" charset="0"/>
              </a:defRPr>
            </a:lvl6pPr>
            <a:lvl7pPr marL="2971800" indent="-228600" defTabSz="460375" eaLnBrk="0" fontAlgn="base" hangingPunct="0">
              <a:spcBef>
                <a:spcPct val="0"/>
              </a:spcBef>
              <a:spcAft>
                <a:spcPct val="0"/>
              </a:spcAft>
              <a:defRPr sz="1200" b="1">
                <a:solidFill>
                  <a:srgbClr val="000000"/>
                </a:solidFill>
                <a:latin typeface="Arial" charset="0"/>
              </a:defRPr>
            </a:lvl7pPr>
            <a:lvl8pPr marL="3429000" indent="-228600" defTabSz="460375" eaLnBrk="0" fontAlgn="base" hangingPunct="0">
              <a:spcBef>
                <a:spcPct val="0"/>
              </a:spcBef>
              <a:spcAft>
                <a:spcPct val="0"/>
              </a:spcAft>
              <a:defRPr sz="1200" b="1">
                <a:solidFill>
                  <a:srgbClr val="000000"/>
                </a:solidFill>
                <a:latin typeface="Arial" charset="0"/>
              </a:defRPr>
            </a:lvl8pPr>
            <a:lvl9pPr marL="3886200" indent="-228600" defTabSz="460375" eaLnBrk="0" fontAlgn="base" hangingPunct="0">
              <a:spcBef>
                <a:spcPct val="0"/>
              </a:spcBef>
              <a:spcAft>
                <a:spcPct val="0"/>
              </a:spcAft>
              <a:defRPr sz="1200" b="1">
                <a:solidFill>
                  <a:srgbClr val="000000"/>
                </a:solidFill>
                <a:latin typeface="Arial" charset="0"/>
              </a:defRPr>
            </a:lvl9pPr>
          </a:lstStyle>
          <a:p>
            <a:endParaRPr lang="pl-PL" sz="1800" dirty="0"/>
          </a:p>
        </p:txBody>
      </p:sp>
      <p:sp>
        <p:nvSpPr>
          <p:cNvPr id="14340" name="Rectangle 3"/>
          <p:cNvSpPr>
            <a:spLocks noGrp="1" noChangeArrowheads="1"/>
          </p:cNvSpPr>
          <p:nvPr>
            <p:ph type="body"/>
          </p:nvPr>
        </p:nvSpPr>
        <p:spPr>
          <a:xfrm>
            <a:off x="1156438" y="3026247"/>
            <a:ext cx="6453629" cy="28516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768" tIns="43384" rIns="86768" bIns="43384" anchor="ctr"/>
          <a:lstStyle/>
          <a:p>
            <a:endParaRPr lang="pl-PL" dirty="0"/>
          </a:p>
        </p:txBody>
      </p:sp>
    </p:spTree>
    <p:extLst>
      <p:ext uri="{BB962C8B-B14F-4D97-AF65-F5344CB8AC3E}">
        <p14:creationId xmlns:p14="http://schemas.microsoft.com/office/powerpoint/2010/main" val="2781926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755650" y="2347913"/>
            <a:ext cx="8569325" cy="1620837"/>
          </a:xfrm>
        </p:spPr>
        <p:txBody>
          <a:bodyPr/>
          <a:lstStyle/>
          <a:p>
            <a:r>
              <a:rPr lang="pl-PL"/>
              <a:t>Kliknij, aby edytować styl</a:t>
            </a:r>
          </a:p>
        </p:txBody>
      </p:sp>
      <p:sp>
        <p:nvSpPr>
          <p:cNvPr id="3" name="Podtytuł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a:t>Kliknij, aby edytować styl wzorca podtytułu</a:t>
            </a:r>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86816066-CD23-434C-8A5A-EF2F30B9F999}" type="slidenum">
              <a:rPr lang="pl-PL"/>
              <a:pPr>
                <a:defRPr/>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8CF8C7AD-B31F-4576-A582-CC0183A10BA1}" type="slidenum">
              <a:rPr lang="pl-PL"/>
              <a:pPr>
                <a:defRPr/>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96925" y="4857750"/>
            <a:ext cx="8567738" cy="1501775"/>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Kliknij, aby edytować style wzorca tekstu</a:t>
            </a:r>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37A174D0-5194-4E16-A9E8-D8CC5157A9E7}" type="slidenum">
              <a:rPr lang="pl-PL"/>
              <a:pPr>
                <a:defRPr/>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503238" y="1768475"/>
            <a:ext cx="4457700"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5113338" y="1768475"/>
            <a:ext cx="4459287"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Rectangle 3"/>
          <p:cNvSpPr>
            <a:spLocks noGrp="1" noChangeArrowheads="1"/>
          </p:cNvSpPr>
          <p:nvPr>
            <p:ph type="dt" idx="10"/>
          </p:nvPr>
        </p:nvSpPr>
        <p:spPr>
          <a:ln/>
        </p:spPr>
        <p:txBody>
          <a:bodyPr/>
          <a:lstStyle>
            <a:lvl1pPr>
              <a:defRPr/>
            </a:lvl1pPr>
          </a:lstStyle>
          <a:p>
            <a:pPr>
              <a:defRPr/>
            </a:pPr>
            <a:endParaRPr lang="pl-PL"/>
          </a:p>
        </p:txBody>
      </p:sp>
      <p:sp>
        <p:nvSpPr>
          <p:cNvPr id="6" name="Rectangle 4"/>
          <p:cNvSpPr>
            <a:spLocks noGrp="1" noChangeArrowheads="1"/>
          </p:cNvSpPr>
          <p:nvPr>
            <p:ph type="ftr" idx="11"/>
          </p:nvPr>
        </p:nvSpPr>
        <p:spPr>
          <a:ln/>
        </p:spPr>
        <p:txBody>
          <a:bodyPr/>
          <a:lstStyle>
            <a:lvl1pPr>
              <a:defRPr/>
            </a:lvl1pPr>
          </a:lstStyle>
          <a:p>
            <a:pPr>
              <a:defRPr/>
            </a:pPr>
            <a:endParaRPr lang="pl-PL"/>
          </a:p>
        </p:txBody>
      </p:sp>
      <p:sp>
        <p:nvSpPr>
          <p:cNvPr id="7" name="Rectangle 5"/>
          <p:cNvSpPr>
            <a:spLocks noGrp="1" noChangeArrowheads="1"/>
          </p:cNvSpPr>
          <p:nvPr>
            <p:ph type="sldNum" idx="12"/>
          </p:nvPr>
        </p:nvSpPr>
        <p:spPr>
          <a:ln/>
        </p:spPr>
        <p:txBody>
          <a:bodyPr/>
          <a:lstStyle>
            <a:lvl1pPr>
              <a:defRPr/>
            </a:lvl1pPr>
          </a:lstStyle>
          <a:p>
            <a:pPr>
              <a:defRPr/>
            </a:pPr>
            <a:fld id="{4177A886-4238-4F34-B0C2-7A3FDA17BF4F}"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04825" y="303213"/>
            <a:ext cx="9072563" cy="1258887"/>
          </a:xfrm>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Rectangle 3"/>
          <p:cNvSpPr>
            <a:spLocks noGrp="1" noChangeArrowheads="1"/>
          </p:cNvSpPr>
          <p:nvPr>
            <p:ph type="dt" idx="10"/>
          </p:nvPr>
        </p:nvSpPr>
        <p:spPr>
          <a:ln/>
        </p:spPr>
        <p:txBody>
          <a:bodyPr/>
          <a:lstStyle>
            <a:lvl1pPr>
              <a:defRPr/>
            </a:lvl1pPr>
          </a:lstStyle>
          <a:p>
            <a:pPr>
              <a:defRPr/>
            </a:pPr>
            <a:endParaRPr lang="pl-PL"/>
          </a:p>
        </p:txBody>
      </p:sp>
      <p:sp>
        <p:nvSpPr>
          <p:cNvPr id="8" name="Rectangle 4"/>
          <p:cNvSpPr>
            <a:spLocks noGrp="1" noChangeArrowheads="1"/>
          </p:cNvSpPr>
          <p:nvPr>
            <p:ph type="ftr" idx="11"/>
          </p:nvPr>
        </p:nvSpPr>
        <p:spPr>
          <a:ln/>
        </p:spPr>
        <p:txBody>
          <a:bodyPr/>
          <a:lstStyle>
            <a:lvl1pPr>
              <a:defRPr/>
            </a:lvl1pPr>
          </a:lstStyle>
          <a:p>
            <a:pPr>
              <a:defRPr/>
            </a:pPr>
            <a:endParaRPr lang="pl-PL"/>
          </a:p>
        </p:txBody>
      </p:sp>
      <p:sp>
        <p:nvSpPr>
          <p:cNvPr id="9" name="Rectangle 5"/>
          <p:cNvSpPr>
            <a:spLocks noGrp="1" noChangeArrowheads="1"/>
          </p:cNvSpPr>
          <p:nvPr>
            <p:ph type="sldNum" idx="12"/>
          </p:nvPr>
        </p:nvSpPr>
        <p:spPr>
          <a:ln/>
        </p:spPr>
        <p:txBody>
          <a:bodyPr/>
          <a:lstStyle>
            <a:lvl1pPr>
              <a:defRPr/>
            </a:lvl1pPr>
          </a:lstStyle>
          <a:p>
            <a:pPr>
              <a:defRPr/>
            </a:pPr>
            <a:fld id="{89622B47-66FA-4838-80A8-97D3C16BB383}" type="slidenum">
              <a:rPr lang="pl-PL"/>
              <a:pPr>
                <a:defRPr/>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Rectangle 3"/>
          <p:cNvSpPr>
            <a:spLocks noGrp="1" noChangeArrowheads="1"/>
          </p:cNvSpPr>
          <p:nvPr>
            <p:ph type="dt" idx="10"/>
          </p:nvPr>
        </p:nvSpPr>
        <p:spPr>
          <a:ln/>
        </p:spPr>
        <p:txBody>
          <a:bodyPr/>
          <a:lstStyle>
            <a:lvl1pPr>
              <a:defRPr/>
            </a:lvl1pPr>
          </a:lstStyle>
          <a:p>
            <a:pPr>
              <a:defRPr/>
            </a:pPr>
            <a:endParaRPr lang="pl-PL"/>
          </a:p>
        </p:txBody>
      </p:sp>
      <p:sp>
        <p:nvSpPr>
          <p:cNvPr id="4" name="Rectangle 4"/>
          <p:cNvSpPr>
            <a:spLocks noGrp="1" noChangeArrowheads="1"/>
          </p:cNvSpPr>
          <p:nvPr>
            <p:ph type="ftr" idx="11"/>
          </p:nvPr>
        </p:nvSpPr>
        <p:spPr>
          <a:ln/>
        </p:spPr>
        <p:txBody>
          <a:bodyPr/>
          <a:lstStyle>
            <a:lvl1pPr>
              <a:defRPr/>
            </a:lvl1pPr>
          </a:lstStyle>
          <a:p>
            <a:pPr>
              <a:defRPr/>
            </a:pPr>
            <a:endParaRPr lang="pl-PL"/>
          </a:p>
        </p:txBody>
      </p:sp>
      <p:sp>
        <p:nvSpPr>
          <p:cNvPr id="5" name="Rectangle 5"/>
          <p:cNvSpPr>
            <a:spLocks noGrp="1" noChangeArrowheads="1"/>
          </p:cNvSpPr>
          <p:nvPr>
            <p:ph type="sldNum" idx="12"/>
          </p:nvPr>
        </p:nvSpPr>
        <p:spPr>
          <a:ln/>
        </p:spPr>
        <p:txBody>
          <a:bodyPr/>
          <a:lstStyle>
            <a:lvl1pPr>
              <a:defRPr/>
            </a:lvl1pPr>
          </a:lstStyle>
          <a:p>
            <a:pPr>
              <a:defRPr/>
            </a:pPr>
            <a:fld id="{0E9D126C-1C3A-4AC9-9A6A-ABD8F626F67C}"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pl-PL"/>
          </a:p>
        </p:txBody>
      </p:sp>
      <p:sp>
        <p:nvSpPr>
          <p:cNvPr id="3" name="Rectangle 4"/>
          <p:cNvSpPr>
            <a:spLocks noGrp="1" noChangeArrowheads="1"/>
          </p:cNvSpPr>
          <p:nvPr>
            <p:ph type="ftr" idx="11"/>
          </p:nvPr>
        </p:nvSpPr>
        <p:spPr>
          <a:ln/>
        </p:spPr>
        <p:txBody>
          <a:bodyPr/>
          <a:lstStyle>
            <a:lvl1pPr>
              <a:defRPr/>
            </a:lvl1pPr>
          </a:lstStyle>
          <a:p>
            <a:pPr>
              <a:defRPr/>
            </a:pPr>
            <a:endParaRPr lang="pl-PL"/>
          </a:p>
        </p:txBody>
      </p:sp>
      <p:sp>
        <p:nvSpPr>
          <p:cNvPr id="4" name="Rectangle 5"/>
          <p:cNvSpPr>
            <a:spLocks noGrp="1" noChangeArrowheads="1"/>
          </p:cNvSpPr>
          <p:nvPr>
            <p:ph type="sldNum" idx="12"/>
          </p:nvPr>
        </p:nvSpPr>
        <p:spPr>
          <a:ln/>
        </p:spPr>
        <p:txBody>
          <a:bodyPr/>
          <a:lstStyle>
            <a:lvl1pPr>
              <a:defRPr/>
            </a:lvl1pPr>
          </a:lstStyle>
          <a:p>
            <a:pPr>
              <a:defRPr/>
            </a:pPr>
            <a:fld id="{F819564B-18E7-4A9C-BE34-F71595E6CB43}"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04825" y="301625"/>
            <a:ext cx="3316288" cy="1279525"/>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Rectangle 3"/>
          <p:cNvSpPr>
            <a:spLocks noGrp="1" noChangeArrowheads="1"/>
          </p:cNvSpPr>
          <p:nvPr>
            <p:ph type="dt" idx="10"/>
          </p:nvPr>
        </p:nvSpPr>
        <p:spPr>
          <a:ln/>
        </p:spPr>
        <p:txBody>
          <a:bodyPr/>
          <a:lstStyle>
            <a:lvl1pPr>
              <a:defRPr/>
            </a:lvl1pPr>
          </a:lstStyle>
          <a:p>
            <a:pPr>
              <a:defRPr/>
            </a:pPr>
            <a:endParaRPr lang="pl-PL"/>
          </a:p>
        </p:txBody>
      </p:sp>
      <p:sp>
        <p:nvSpPr>
          <p:cNvPr id="6" name="Rectangle 4"/>
          <p:cNvSpPr>
            <a:spLocks noGrp="1" noChangeArrowheads="1"/>
          </p:cNvSpPr>
          <p:nvPr>
            <p:ph type="ftr" idx="11"/>
          </p:nvPr>
        </p:nvSpPr>
        <p:spPr>
          <a:ln/>
        </p:spPr>
        <p:txBody>
          <a:bodyPr/>
          <a:lstStyle>
            <a:lvl1pPr>
              <a:defRPr/>
            </a:lvl1pPr>
          </a:lstStyle>
          <a:p>
            <a:pPr>
              <a:defRPr/>
            </a:pPr>
            <a:endParaRPr lang="pl-PL"/>
          </a:p>
        </p:txBody>
      </p:sp>
      <p:sp>
        <p:nvSpPr>
          <p:cNvPr id="7" name="Rectangle 5"/>
          <p:cNvSpPr>
            <a:spLocks noGrp="1" noChangeArrowheads="1"/>
          </p:cNvSpPr>
          <p:nvPr>
            <p:ph type="sldNum" idx="12"/>
          </p:nvPr>
        </p:nvSpPr>
        <p:spPr>
          <a:ln/>
        </p:spPr>
        <p:txBody>
          <a:bodyPr/>
          <a:lstStyle>
            <a:lvl1pPr>
              <a:defRPr/>
            </a:lvl1pPr>
          </a:lstStyle>
          <a:p>
            <a:pPr>
              <a:defRPr/>
            </a:pPr>
            <a:fld id="{81CF4130-7E25-43BC-89D4-DF20D7D381E3}" type="slidenum">
              <a:rPr lang="pl-PL"/>
              <a:pPr>
                <a:defRPr/>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976438" y="5291138"/>
            <a:ext cx="6048375" cy="625475"/>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1976438" y="674688"/>
            <a:ext cx="6048375" cy="4537075"/>
          </a:xfrm>
        </p:spPr>
        <p:txBody>
          <a:bodyPr tIns="28224"/>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Symbol zastępczy tekstu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Rectangle 3"/>
          <p:cNvSpPr>
            <a:spLocks noGrp="1" noChangeArrowheads="1"/>
          </p:cNvSpPr>
          <p:nvPr>
            <p:ph type="dt" idx="10"/>
          </p:nvPr>
        </p:nvSpPr>
        <p:spPr>
          <a:ln/>
        </p:spPr>
        <p:txBody>
          <a:bodyPr/>
          <a:lstStyle>
            <a:lvl1pPr>
              <a:defRPr/>
            </a:lvl1pPr>
          </a:lstStyle>
          <a:p>
            <a:pPr>
              <a:defRPr/>
            </a:pPr>
            <a:endParaRPr lang="pl-PL"/>
          </a:p>
        </p:txBody>
      </p:sp>
      <p:sp>
        <p:nvSpPr>
          <p:cNvPr id="6" name="Rectangle 4"/>
          <p:cNvSpPr>
            <a:spLocks noGrp="1" noChangeArrowheads="1"/>
          </p:cNvSpPr>
          <p:nvPr>
            <p:ph type="ftr" idx="11"/>
          </p:nvPr>
        </p:nvSpPr>
        <p:spPr>
          <a:ln/>
        </p:spPr>
        <p:txBody>
          <a:bodyPr/>
          <a:lstStyle>
            <a:lvl1pPr>
              <a:defRPr/>
            </a:lvl1pPr>
          </a:lstStyle>
          <a:p>
            <a:pPr>
              <a:defRPr/>
            </a:pPr>
            <a:endParaRPr lang="pl-PL"/>
          </a:p>
        </p:txBody>
      </p:sp>
      <p:sp>
        <p:nvSpPr>
          <p:cNvPr id="7" name="Rectangle 5"/>
          <p:cNvSpPr>
            <a:spLocks noGrp="1" noChangeArrowheads="1"/>
          </p:cNvSpPr>
          <p:nvPr>
            <p:ph type="sldNum" idx="12"/>
          </p:nvPr>
        </p:nvSpPr>
        <p:spPr>
          <a:ln/>
        </p:spPr>
        <p:txBody>
          <a:bodyPr/>
          <a:lstStyle>
            <a:lvl1pPr>
              <a:defRPr/>
            </a:lvl1pPr>
          </a:lstStyle>
          <a:p>
            <a:pPr>
              <a:defRPr/>
            </a:pPr>
            <a:fld id="{D5173668-9FC6-42CC-8030-9C64A9EF32A6}" type="slidenum">
              <a:rPr lang="pl-PL"/>
              <a:pPr>
                <a:defRPr/>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09010A6A-F462-44CD-95E6-DFD03D60227E}"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7305675" y="301625"/>
            <a:ext cx="2266950" cy="645477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503238" y="301625"/>
            <a:ext cx="6650037" cy="645477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4D2077D6-6095-4B1C-B039-BEF70EDBE306}" type="slidenum">
              <a:rPr lang="pl-PL"/>
              <a:pPr>
                <a:defRPr/>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bwMode="auto">
          <a:xfrm>
            <a:off x="504825" y="301625"/>
            <a:ext cx="9067800" cy="1260475"/>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a:t>Kliknij, aby edytować format tekstu tytułu</a:t>
            </a:r>
          </a:p>
        </p:txBody>
      </p:sp>
      <p:sp>
        <p:nvSpPr>
          <p:cNvPr id="4099" name="Rectangle 2"/>
          <p:cNvSpPr>
            <a:spLocks noGrp="1" noChangeArrowheads="1"/>
          </p:cNvSpPr>
          <p:nvPr>
            <p:ph type="body" idx="1"/>
          </p:nvPr>
        </p:nvSpPr>
        <p:spPr bwMode="auto">
          <a:xfrm>
            <a:off x="504825" y="1768475"/>
            <a:ext cx="9067800" cy="4987925"/>
          </a:xfrm>
          <a:prstGeom prst="rect">
            <a:avLst/>
          </a:prstGeom>
          <a:noFill/>
          <a:ln w="9525">
            <a:noFill/>
            <a:round/>
            <a:headEnd/>
            <a:tailEnd/>
          </a:ln>
        </p:spPr>
        <p:txBody>
          <a:bodyPr vert="horz" wrap="square" lIns="0" tIns="28221" rIns="0" bIns="0" numCol="1" anchor="t" anchorCtr="0" compatLnSpc="1">
            <a:prstTxWarp prst="textNoShape">
              <a:avLst/>
            </a:prstTxWarp>
          </a:bodyPr>
          <a:lstStyle/>
          <a:p>
            <a:pPr lvl="0"/>
            <a:r>
              <a:rPr lang="en-GB"/>
              <a:t>Kliknij, aby edytować format tekstu konspektu</a:t>
            </a:r>
          </a:p>
          <a:p>
            <a:pPr lvl="1"/>
            <a:r>
              <a:rPr lang="en-GB"/>
              <a:t>Drugi poziom konspektu</a:t>
            </a:r>
          </a:p>
          <a:p>
            <a:pPr lvl="2"/>
            <a:r>
              <a:rPr lang="en-GB"/>
              <a:t>Trzeci poziom konspektu</a:t>
            </a:r>
          </a:p>
          <a:p>
            <a:pPr lvl="3"/>
            <a:r>
              <a:rPr lang="en-GB"/>
              <a:t>Czwarty poziom konspektu</a:t>
            </a:r>
          </a:p>
          <a:p>
            <a:pPr lvl="4"/>
            <a:r>
              <a:rPr lang="en-GB"/>
              <a:t>Piąty poziom konspektu</a:t>
            </a:r>
          </a:p>
          <a:p>
            <a:pPr lvl="4"/>
            <a:r>
              <a:rPr lang="en-GB"/>
              <a:t>Szósty poziom konspektu</a:t>
            </a:r>
          </a:p>
          <a:p>
            <a:pPr lvl="4"/>
            <a:r>
              <a:rPr lang="en-GB"/>
              <a:t>Siódmy poziom konspektu</a:t>
            </a:r>
          </a:p>
          <a:p>
            <a:pPr lvl="4"/>
            <a:r>
              <a:rPr lang="en-GB"/>
              <a:t>Ósmy poziom konspektu</a:t>
            </a:r>
          </a:p>
          <a:p>
            <a:pPr lvl="4"/>
            <a:r>
              <a:rPr lang="en-GB"/>
              <a:t>Dziewiąty poziom konspektu</a:t>
            </a:r>
          </a:p>
        </p:txBody>
      </p:sp>
      <p:sp>
        <p:nvSpPr>
          <p:cNvPr id="2" name="Rectangle 3"/>
          <p:cNvSpPr>
            <a:spLocks noGrp="1" noChangeArrowheads="1"/>
          </p:cNvSpPr>
          <p:nvPr>
            <p:ph type="dt"/>
          </p:nvPr>
        </p:nvSpPr>
        <p:spPr bwMode="auto">
          <a:xfrm>
            <a:off x="504825" y="6886575"/>
            <a:ext cx="2344738"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itchFamily="18" charset="0"/>
              </a:defRPr>
            </a:lvl1pPr>
          </a:lstStyle>
          <a:p>
            <a:pPr>
              <a:defRPr/>
            </a:pPr>
            <a:endParaRPr lang="pl-PL"/>
          </a:p>
        </p:txBody>
      </p:sp>
      <p:sp>
        <p:nvSpPr>
          <p:cNvPr id="1028" name="Rectangle 4"/>
          <p:cNvSpPr>
            <a:spLocks noGrp="1" noChangeArrowheads="1"/>
          </p:cNvSpPr>
          <p:nvPr>
            <p:ph type="ftr"/>
          </p:nvPr>
        </p:nvSpPr>
        <p:spPr bwMode="auto">
          <a:xfrm>
            <a:off x="3448050" y="6886575"/>
            <a:ext cx="3194050"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itchFamily="18" charset="0"/>
              </a:defRPr>
            </a:lvl1pPr>
          </a:lstStyle>
          <a:p>
            <a:pPr>
              <a:defRPr/>
            </a:pPr>
            <a:endParaRPr lang="pl-PL"/>
          </a:p>
        </p:txBody>
      </p:sp>
      <p:sp>
        <p:nvSpPr>
          <p:cNvPr id="1029" name="Rectangle 5"/>
          <p:cNvSpPr>
            <a:spLocks noGrp="1" noChangeArrowheads="1"/>
          </p:cNvSpPr>
          <p:nvPr>
            <p:ph type="sldNum"/>
          </p:nvPr>
        </p:nvSpPr>
        <p:spPr bwMode="auto">
          <a:xfrm>
            <a:off x="7227888" y="6886575"/>
            <a:ext cx="2346325"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itchFamily="18" charset="0"/>
              </a:defRPr>
            </a:lvl1pPr>
          </a:lstStyle>
          <a:p>
            <a:pPr>
              <a:defRPr/>
            </a:pPr>
            <a:fld id="{1F6B5863-2C9C-46B6-AC03-A2D30E51AFF7}"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itchFamily="34"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itchFamily="34"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itchFamily="34"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itchFamily="34"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itchFamily="34"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itchFamily="34"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itchFamily="34"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itchFamily="34" charset="0"/>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itchFamily="18" charset="0"/>
        <a:buChar char="•"/>
        <a:defRPr sz="3200">
          <a:solidFill>
            <a:srgbClr val="00000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itchFamily="18" charset="0"/>
        <a:buChar char="–"/>
        <a:defRPr sz="2800">
          <a:solidFill>
            <a:srgbClr val="000000"/>
          </a:solidFill>
          <a:latin typeface="+mn-lt"/>
        </a:defRPr>
      </a:lvl2pPr>
      <a:lvl3pPr marL="1143000" indent="-230188" algn="l" defTabSz="449263" rtl="0" eaLnBrk="0" fontAlgn="base" hangingPunct="0">
        <a:lnSpc>
          <a:spcPct val="93000"/>
        </a:lnSpc>
        <a:spcBef>
          <a:spcPct val="0"/>
        </a:spcBef>
        <a:spcAft>
          <a:spcPts val="850"/>
        </a:spcAft>
        <a:buClr>
          <a:srgbClr val="000000"/>
        </a:buClr>
        <a:buSzPct val="100000"/>
        <a:buFont typeface="Times New Roman" pitchFamily="18" charset="0"/>
        <a:buChar char="•"/>
        <a:defRPr sz="2400">
          <a:solidFill>
            <a:srgbClr val="000000"/>
          </a:solidFill>
          <a:latin typeface="+mn-lt"/>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itchFamily="18" charset="0"/>
        <a:buChar char="–"/>
        <a:defRPr sz="2000">
          <a:solidFill>
            <a:srgbClr val="000000"/>
          </a:solidFill>
          <a:latin typeface="+mn-lt"/>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itchFamily="18" charset="0"/>
        <a:buChar char="»"/>
        <a:defRPr sz="2000">
          <a:solidFill>
            <a:srgbClr val="000000"/>
          </a:solidFill>
          <a:latin typeface="+mn-lt"/>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0.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ymbol zastępczy numeru slajdu 5"/>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DB080A01-9FAB-457D-B031-13C06551C864}" type="slidenum">
              <a:rPr lang="pl-PL" sz="1400">
                <a:solidFill>
                  <a:srgbClr val="000000"/>
                </a:solidFill>
                <a:latin typeface="Times New Roman" pitchFamily="18" charset="0"/>
              </a:rPr>
              <a:pPr algn="r">
                <a:lnSpc>
                  <a:spcPct val="95000"/>
                </a:lnSpc>
                <a:tabLst>
                  <a:tab pos="723900" algn="l"/>
                  <a:tab pos="1447800" algn="l"/>
                  <a:tab pos="2171700" algn="l"/>
                </a:tabLst>
              </a:pPr>
              <a:t>1</a:t>
            </a:fld>
            <a:endParaRPr lang="pl-PL" sz="1400" dirty="0">
              <a:solidFill>
                <a:srgbClr val="000000"/>
              </a:solidFill>
              <a:latin typeface="Times New Roman" pitchFamily="18" charset="0"/>
            </a:endParaRPr>
          </a:p>
        </p:txBody>
      </p:sp>
      <p:sp>
        <p:nvSpPr>
          <p:cNvPr id="115715" name="Text Box 3"/>
          <p:cNvSpPr txBox="1">
            <a:spLocks noChangeArrowheads="1"/>
          </p:cNvSpPr>
          <p:nvPr/>
        </p:nvSpPr>
        <p:spPr bwMode="auto">
          <a:xfrm>
            <a:off x="552743" y="3693328"/>
            <a:ext cx="9313602" cy="2999091"/>
          </a:xfrm>
          <a:prstGeom prst="rect">
            <a:avLst/>
          </a:prstGeom>
          <a:noFill/>
          <a:ln w="9525">
            <a:noFill/>
            <a:miter lim="800000"/>
            <a:headEnd/>
            <a:tailEnd/>
          </a:ln>
          <a:effectLst/>
        </p:spPr>
        <p:txBody>
          <a:bodyPr wrap="square">
            <a:spAutoFit/>
          </a:bodyPr>
          <a:lstStyle/>
          <a:p>
            <a:pPr algn="ctr">
              <a:lnSpc>
                <a:spcPct val="114000"/>
              </a:lnSpc>
              <a:defRPr/>
            </a:pPr>
            <a:r>
              <a:rPr lang="pl-PL" sz="2800" b="1" dirty="0"/>
              <a:t>ZAŁOŻENIA DO PLANU ZAOPATRZENIE W CIEPŁO, ENERGIĘ ELEKTRYCZNĄ I PALIWA GAZOWE </a:t>
            </a:r>
          </a:p>
          <a:p>
            <a:pPr algn="ctr">
              <a:lnSpc>
                <a:spcPct val="114000"/>
              </a:lnSpc>
              <a:defRPr/>
            </a:pPr>
            <a:r>
              <a:rPr lang="pl-PL" sz="2800" b="1" dirty="0"/>
              <a:t>DLA GMINY BYTOM</a:t>
            </a:r>
          </a:p>
          <a:p>
            <a:pPr algn="ctr">
              <a:lnSpc>
                <a:spcPct val="114000"/>
              </a:lnSpc>
              <a:defRPr/>
            </a:pPr>
            <a:br>
              <a:rPr lang="pl-PL" dirty="0">
                <a:solidFill>
                  <a:srgbClr val="000000"/>
                </a:solidFill>
              </a:rPr>
            </a:br>
            <a:endParaRPr lang="pl-PL" dirty="0">
              <a:solidFill>
                <a:srgbClr val="000000"/>
              </a:solidFill>
            </a:endParaRPr>
          </a:p>
          <a:p>
            <a:pPr algn="ctr">
              <a:defRPr/>
            </a:pPr>
            <a:endParaRPr lang="pl-PL" sz="1400" dirty="0">
              <a:solidFill>
                <a:srgbClr val="000000"/>
              </a:solidFill>
            </a:endParaRPr>
          </a:p>
          <a:p>
            <a:pPr algn="ctr">
              <a:defRPr/>
            </a:pPr>
            <a:endParaRPr lang="pl-PL" sz="1400" dirty="0">
              <a:solidFill>
                <a:srgbClr val="000000"/>
              </a:solidFill>
            </a:endParaRPr>
          </a:p>
          <a:p>
            <a:pPr algn="ctr">
              <a:defRPr/>
            </a:pPr>
            <a:endParaRPr lang="pl-PL" sz="1400" dirty="0">
              <a:solidFill>
                <a:srgbClr val="000000"/>
              </a:solidFill>
            </a:endParaRPr>
          </a:p>
          <a:p>
            <a:pPr algn="ctr">
              <a:defRPr/>
            </a:pPr>
            <a:r>
              <a:rPr lang="pl-PL" sz="1600" dirty="0">
                <a:solidFill>
                  <a:srgbClr val="000000"/>
                </a:solidFill>
              </a:rPr>
              <a:t>Bytom</a:t>
            </a:r>
            <a:r>
              <a:rPr lang="pl-PL" sz="1600">
                <a:solidFill>
                  <a:srgbClr val="000000"/>
                </a:solidFill>
              </a:rPr>
              <a:t>, 2024 </a:t>
            </a:r>
            <a:r>
              <a:rPr lang="pl-PL" sz="1600" dirty="0">
                <a:solidFill>
                  <a:srgbClr val="000000"/>
                </a:solidFill>
              </a:rPr>
              <a:t>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3053" y="1433897"/>
            <a:ext cx="1840193" cy="2089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10"/>
          <p:cNvSpPr txBox="1">
            <a:spLocks noChangeArrowheads="1"/>
          </p:cNvSpPr>
          <p:nvPr/>
        </p:nvSpPr>
        <p:spPr bwMode="auto">
          <a:xfrm>
            <a:off x="566586" y="2251782"/>
            <a:ext cx="9103193" cy="532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794" tIns="50397" rIns="100794" bIns="50397">
            <a:spAutoFit/>
          </a:bodyPr>
          <a:lstStyle>
            <a:lvl1pPr>
              <a:defRPr sz="1200" b="1">
                <a:solidFill>
                  <a:srgbClr val="000000"/>
                </a:solidFill>
                <a:latin typeface="Arial" charset="0"/>
              </a:defRPr>
            </a:lvl1pPr>
            <a:lvl2pPr marL="742950" indent="-285750">
              <a:defRPr sz="1200" b="1">
                <a:solidFill>
                  <a:srgbClr val="000000"/>
                </a:solidFill>
                <a:latin typeface="Arial" charset="0"/>
              </a:defRPr>
            </a:lvl2pPr>
            <a:lvl3pPr marL="1143000" indent="-228600">
              <a:defRPr sz="1200" b="1">
                <a:solidFill>
                  <a:srgbClr val="000000"/>
                </a:solidFill>
                <a:latin typeface="Arial" charset="0"/>
              </a:defRPr>
            </a:lvl3pPr>
            <a:lvl4pPr marL="1600200" indent="-228600">
              <a:defRPr sz="1200" b="1">
                <a:solidFill>
                  <a:srgbClr val="000000"/>
                </a:solidFill>
                <a:latin typeface="Arial" charset="0"/>
              </a:defRPr>
            </a:lvl4pPr>
            <a:lvl5pPr marL="2057400" indent="-228600">
              <a:defRPr sz="1200" b="1">
                <a:solidFill>
                  <a:srgbClr val="000000"/>
                </a:solidFill>
                <a:latin typeface="Arial" charset="0"/>
              </a:defRPr>
            </a:lvl5pPr>
            <a:lvl6pPr marL="2514600" indent="-228600" eaLnBrk="0" fontAlgn="base" hangingPunct="0">
              <a:spcBef>
                <a:spcPct val="0"/>
              </a:spcBef>
              <a:spcAft>
                <a:spcPct val="0"/>
              </a:spcAft>
              <a:defRPr sz="1200" b="1">
                <a:solidFill>
                  <a:srgbClr val="000000"/>
                </a:solidFill>
                <a:latin typeface="Arial" charset="0"/>
              </a:defRPr>
            </a:lvl6pPr>
            <a:lvl7pPr marL="2971800" indent="-228600" eaLnBrk="0" fontAlgn="base" hangingPunct="0">
              <a:spcBef>
                <a:spcPct val="0"/>
              </a:spcBef>
              <a:spcAft>
                <a:spcPct val="0"/>
              </a:spcAft>
              <a:defRPr sz="1200" b="1">
                <a:solidFill>
                  <a:srgbClr val="000000"/>
                </a:solidFill>
                <a:latin typeface="Arial" charset="0"/>
              </a:defRPr>
            </a:lvl7pPr>
            <a:lvl8pPr marL="3429000" indent="-228600" eaLnBrk="0" fontAlgn="base" hangingPunct="0">
              <a:spcBef>
                <a:spcPct val="0"/>
              </a:spcBef>
              <a:spcAft>
                <a:spcPct val="0"/>
              </a:spcAft>
              <a:defRPr sz="1200" b="1">
                <a:solidFill>
                  <a:srgbClr val="000000"/>
                </a:solidFill>
                <a:latin typeface="Arial" charset="0"/>
              </a:defRPr>
            </a:lvl8pPr>
            <a:lvl9pPr marL="3886200" indent="-228600" eaLnBrk="0" fontAlgn="base" hangingPunct="0">
              <a:spcBef>
                <a:spcPct val="0"/>
              </a:spcBef>
              <a:spcAft>
                <a:spcPct val="0"/>
              </a:spcAft>
              <a:defRPr sz="1200" b="1">
                <a:solidFill>
                  <a:srgbClr val="000000"/>
                </a:solidFill>
                <a:latin typeface="Arial" charset="0"/>
              </a:defRPr>
            </a:lvl9pPr>
          </a:lstStyle>
          <a:p>
            <a:pPr marL="355600" indent="-355600" algn="just">
              <a:lnSpc>
                <a:spcPct val="120000"/>
              </a:lnSpc>
              <a:spcBef>
                <a:spcPts val="0"/>
              </a:spcBef>
              <a:spcAft>
                <a:spcPts val="0"/>
              </a:spcAft>
              <a:buAutoNum type="arabicPeriod"/>
            </a:pPr>
            <a:r>
              <a:rPr lang="pl-PL" sz="1600" b="0" dirty="0"/>
              <a:t>Zaopatrzenie w ciepło, energię elektryczną oraz gaz stanowi zadanie własne gminy wg </a:t>
            </a:r>
            <a:r>
              <a:rPr lang="pl-PL" sz="1600" dirty="0"/>
              <a:t>Ustawy o samorządzie gminnym.</a:t>
            </a:r>
          </a:p>
          <a:p>
            <a:pPr algn="just">
              <a:lnSpc>
                <a:spcPct val="120000"/>
              </a:lnSpc>
              <a:spcBef>
                <a:spcPts val="0"/>
              </a:spcBef>
              <a:spcAft>
                <a:spcPts val="0"/>
              </a:spcAft>
            </a:pPr>
            <a:endParaRPr lang="pl-PL" sz="1600" dirty="0"/>
          </a:p>
          <a:p>
            <a:pPr marL="355600" indent="-355600" algn="just">
              <a:lnSpc>
                <a:spcPct val="120000"/>
              </a:lnSpc>
              <a:spcBef>
                <a:spcPts val="0"/>
              </a:spcBef>
              <a:spcAft>
                <a:spcPts val="0"/>
              </a:spcAft>
            </a:pPr>
            <a:r>
              <a:rPr lang="pl-PL" sz="1600" dirty="0"/>
              <a:t>2.  </a:t>
            </a:r>
            <a:r>
              <a:rPr lang="pl-PL" sz="1600" b="0" dirty="0"/>
              <a:t>Zakres tego obowiązku precyzuje </a:t>
            </a:r>
            <a:r>
              <a:rPr lang="pl-PL" sz="1600" dirty="0"/>
              <a:t>Ustawa Prawo energetyczne </a:t>
            </a:r>
            <a:r>
              <a:rPr lang="pl-PL" sz="1600" b="0" dirty="0"/>
              <a:t>stwierdzając, że do zadań gminy w zakresie zaopatrzenia w energię należy:</a:t>
            </a:r>
          </a:p>
          <a:p>
            <a:pPr marL="811213" indent="-342900" algn="just">
              <a:lnSpc>
                <a:spcPct val="120000"/>
              </a:lnSpc>
              <a:spcBef>
                <a:spcPts val="0"/>
              </a:spcBef>
              <a:spcAft>
                <a:spcPts val="0"/>
              </a:spcAft>
              <a:buFont typeface="Wingdings" panose="05000000000000000000" pitchFamily="2" charset="2"/>
              <a:buChar char="Ø"/>
              <a:defRPr/>
            </a:pPr>
            <a:r>
              <a:rPr lang="pl-PL" altLang="pl-PL" sz="1600" dirty="0"/>
              <a:t>planowanie i organizacja zaopatrzenia </a:t>
            </a:r>
            <a:r>
              <a:rPr lang="pl-PL" altLang="pl-PL" sz="1600" b="0" dirty="0"/>
              <a:t>w energię na obszarze gminy,</a:t>
            </a:r>
          </a:p>
          <a:p>
            <a:pPr marL="811213" indent="-342900" algn="just">
              <a:lnSpc>
                <a:spcPct val="120000"/>
              </a:lnSpc>
              <a:spcBef>
                <a:spcPts val="0"/>
              </a:spcBef>
              <a:spcAft>
                <a:spcPts val="0"/>
              </a:spcAft>
              <a:buFont typeface="Wingdings" panose="05000000000000000000" pitchFamily="2" charset="2"/>
              <a:buChar char="Ø"/>
              <a:defRPr/>
            </a:pPr>
            <a:r>
              <a:rPr lang="pl-PL" altLang="pl-PL" sz="1600" dirty="0"/>
              <a:t>planowanie i finansowanie oświetlenia </a:t>
            </a:r>
            <a:r>
              <a:rPr lang="pl-PL" altLang="pl-PL" sz="1600" b="0" dirty="0"/>
              <a:t>miejsc publicznych i dróg na terenie gminy,</a:t>
            </a:r>
          </a:p>
          <a:p>
            <a:pPr marL="811213" indent="-342900" algn="just">
              <a:lnSpc>
                <a:spcPct val="120000"/>
              </a:lnSpc>
              <a:spcBef>
                <a:spcPts val="0"/>
              </a:spcBef>
              <a:spcAft>
                <a:spcPts val="0"/>
              </a:spcAft>
              <a:buFont typeface="Wingdings" panose="05000000000000000000" pitchFamily="2" charset="2"/>
              <a:buChar char="Ø"/>
              <a:defRPr/>
            </a:pPr>
            <a:r>
              <a:rPr lang="pl-PL" altLang="pl-PL" sz="1600" b="0" dirty="0"/>
              <a:t>planowanie i organizacja działań mających na celu </a:t>
            </a:r>
            <a:r>
              <a:rPr lang="pl-PL" altLang="pl-PL" sz="1600" dirty="0"/>
              <a:t>racjonalizację zużycia energii </a:t>
            </a:r>
            <a:br>
              <a:rPr lang="pl-PL" altLang="pl-PL" sz="1600" b="0" dirty="0"/>
            </a:br>
            <a:r>
              <a:rPr lang="pl-PL" altLang="pl-PL" sz="1600" dirty="0"/>
              <a:t>i promocję </a:t>
            </a:r>
            <a:r>
              <a:rPr lang="pl-PL" altLang="pl-PL" sz="1600" b="0" dirty="0"/>
              <a:t>rozwiązań zmniejszających zużycie energii na obszarze gminy,</a:t>
            </a:r>
          </a:p>
          <a:p>
            <a:pPr marL="811213" indent="-342900" algn="just">
              <a:lnSpc>
                <a:spcPct val="120000"/>
              </a:lnSpc>
              <a:spcBef>
                <a:spcPts val="0"/>
              </a:spcBef>
              <a:spcAft>
                <a:spcPts val="0"/>
              </a:spcAft>
              <a:buFont typeface="Wingdings" panose="05000000000000000000" pitchFamily="2" charset="2"/>
              <a:buChar char="Ø"/>
              <a:defRPr/>
            </a:pPr>
            <a:r>
              <a:rPr lang="pl-PL" altLang="pl-PL" sz="1600" b="0" dirty="0"/>
              <a:t>ocena potencjału wytwarzania </a:t>
            </a:r>
            <a:r>
              <a:rPr lang="pl-PL" altLang="pl-PL" sz="1600" dirty="0"/>
              <a:t>energii elektrycznej w wysokosprawnej kogeneracji </a:t>
            </a:r>
            <a:r>
              <a:rPr lang="pl-PL" altLang="pl-PL" sz="1600" b="0" dirty="0"/>
              <a:t>oraz </a:t>
            </a:r>
            <a:r>
              <a:rPr lang="pl-PL" altLang="pl-PL" sz="1600" dirty="0"/>
              <a:t>efektywnych energetycznie systemów ciepłowniczych </a:t>
            </a:r>
            <a:r>
              <a:rPr lang="pl-PL" altLang="pl-PL" sz="1600" b="0" dirty="0"/>
              <a:t>lub chłodniczych w gminie.</a:t>
            </a:r>
            <a:endParaRPr lang="pl-PL" altLang="pl-PL" sz="1600" b="0" i="1" dirty="0"/>
          </a:p>
          <a:p>
            <a:pPr marL="811213" indent="-342900" algn="just">
              <a:lnSpc>
                <a:spcPct val="120000"/>
              </a:lnSpc>
              <a:spcBef>
                <a:spcPts val="0"/>
              </a:spcBef>
              <a:spcAft>
                <a:spcPts val="0"/>
              </a:spcAft>
              <a:buFont typeface="Wingdings" panose="05000000000000000000" pitchFamily="2" charset="2"/>
              <a:buChar char="Ø"/>
              <a:defRPr/>
            </a:pPr>
            <a:endParaRPr lang="pl-PL" altLang="pl-PL" sz="1600" b="0" i="1" dirty="0"/>
          </a:p>
          <a:p>
            <a:pPr marL="354013" algn="just">
              <a:lnSpc>
                <a:spcPct val="114000"/>
              </a:lnSpc>
              <a:spcAft>
                <a:spcPts val="0"/>
              </a:spcAft>
              <a:defRPr/>
            </a:pPr>
            <a:r>
              <a:rPr lang="pl-PL" sz="1600" b="0" dirty="0"/>
              <a:t>Prezydent miasta opracowuje projekt założeń do planu zaopatrzenia </a:t>
            </a:r>
            <a:br>
              <a:rPr lang="pl-PL" sz="1600" b="0" dirty="0"/>
            </a:br>
            <a:r>
              <a:rPr lang="pl-PL" sz="1600" b="0" dirty="0"/>
              <a:t>w ciepło, energię elektryczną i paliwa gazowe, który </a:t>
            </a:r>
            <a:r>
              <a:rPr lang="pl-PL" sz="1600" b="0" spc="-20" dirty="0"/>
              <a:t>sporządza się dla obszaru gminy co </a:t>
            </a:r>
            <a:r>
              <a:rPr lang="pl-PL" sz="1600" b="0" spc="-20" dirty="0">
                <a:latin typeface="+mn-lt"/>
              </a:rPr>
              <a:t>najmniej </a:t>
            </a:r>
            <a:r>
              <a:rPr lang="pl-PL" sz="1600" spc="-20" dirty="0">
                <a:latin typeface="+mn-lt"/>
              </a:rPr>
              <a:t>na okres 15 lat i aktualizuje co najmniej raz na 3 lata.</a:t>
            </a:r>
          </a:p>
          <a:p>
            <a:pPr marL="354013" algn="just">
              <a:lnSpc>
                <a:spcPct val="114000"/>
              </a:lnSpc>
              <a:spcAft>
                <a:spcPts val="0"/>
              </a:spcAft>
              <a:defRPr/>
            </a:pPr>
            <a:endParaRPr lang="pl-PL" sz="1600" spc="-20" dirty="0">
              <a:latin typeface="+mn-lt"/>
            </a:endParaRPr>
          </a:p>
          <a:p>
            <a:pPr marL="354013" algn="ctr">
              <a:lnSpc>
                <a:spcPct val="114000"/>
              </a:lnSpc>
              <a:spcAft>
                <a:spcPts val="0"/>
              </a:spcAft>
              <a:defRPr/>
            </a:pPr>
            <a:r>
              <a:rPr lang="pl-PL" sz="1600" spc="-20" dirty="0">
                <a:latin typeface="+mn-lt"/>
              </a:rPr>
              <a:t>Ostatnia aktualizacja przyjęta uchwałą 25.01.2021 r.</a:t>
            </a:r>
          </a:p>
        </p:txBody>
      </p:sp>
      <p:sp>
        <p:nvSpPr>
          <p:cNvPr id="10" name="Symbol zastępczy numeru slajdu 9"/>
          <p:cNvSpPr>
            <a:spLocks noGrp="1"/>
          </p:cNvSpPr>
          <p:nvPr>
            <p:ph type="sldNum" sz="quarter" idx="12"/>
          </p:nvPr>
        </p:nvSpPr>
        <p:spPr/>
        <p:txBody>
          <a:bodyPr/>
          <a:lstStyle/>
          <a:p>
            <a:pPr>
              <a:defRPr/>
            </a:pPr>
            <a:fld id="{EE412F46-E1A5-461F-B82C-96A6708510BA}" type="slidenum">
              <a:rPr lang="pl-PL" smtClean="0"/>
              <a:pPr>
                <a:defRPr/>
              </a:pPr>
              <a:t>2</a:t>
            </a:fld>
            <a:endParaRPr lang="pl-PL" dirty="0"/>
          </a:p>
        </p:txBody>
      </p:sp>
      <p:sp>
        <p:nvSpPr>
          <p:cNvPr id="3" name="Prostokąt 2"/>
          <p:cNvSpPr/>
          <p:nvPr/>
        </p:nvSpPr>
        <p:spPr>
          <a:xfrm>
            <a:off x="665222" y="1180562"/>
            <a:ext cx="8728821" cy="794064"/>
          </a:xfrm>
          <a:prstGeom prst="rect">
            <a:avLst/>
          </a:prstGeom>
        </p:spPr>
        <p:txBody>
          <a:bodyPr wrap="square">
            <a:spAutoFit/>
          </a:bodyPr>
          <a:lstStyle/>
          <a:p>
            <a:pPr algn="ctr">
              <a:lnSpc>
                <a:spcPct val="114000"/>
              </a:lnSpc>
            </a:pPr>
            <a:r>
              <a:rPr lang="pl-PL" sz="2400" b="1" dirty="0"/>
              <a:t>ZAKRES ODPOWIEDZIALNOŚCI GMINY </a:t>
            </a:r>
            <a:br>
              <a:rPr lang="pl-PL" sz="2400" b="1" dirty="0"/>
            </a:br>
            <a:r>
              <a:rPr lang="pl-PL" sz="1600" b="1" dirty="0"/>
              <a:t>wg obowiązującego prawa</a:t>
            </a:r>
          </a:p>
        </p:txBody>
      </p:sp>
      <p:grpSp>
        <p:nvGrpSpPr>
          <p:cNvPr id="2" name="Grupa 1"/>
          <p:cNvGrpSpPr/>
          <p:nvPr/>
        </p:nvGrpSpPr>
        <p:grpSpPr>
          <a:xfrm>
            <a:off x="414410" y="101240"/>
            <a:ext cx="9440790" cy="569516"/>
            <a:chOff x="414410" y="176654"/>
            <a:chExt cx="9440790" cy="569516"/>
          </a:xfrm>
        </p:grpSpPr>
        <p:grpSp>
          <p:nvGrpSpPr>
            <p:cNvPr id="6" name="Grupa 47"/>
            <p:cNvGrpSpPr>
              <a:grpSpLocks/>
            </p:cNvGrpSpPr>
            <p:nvPr/>
          </p:nvGrpSpPr>
          <p:grpSpPr bwMode="auto">
            <a:xfrm>
              <a:off x="987184" y="250210"/>
              <a:ext cx="8868016" cy="416610"/>
              <a:chOff x="892250" y="250250"/>
              <a:chExt cx="8962950" cy="416785"/>
            </a:xfrm>
          </p:grpSpPr>
          <p:pic>
            <p:nvPicPr>
              <p:cNvPr id="7" name="Picture 4"/>
              <p:cNvPicPr>
                <a:picLocks noChangeAspect="1" noChangeArrowheads="1"/>
              </p:cNvPicPr>
              <p:nvPr/>
            </p:nvPicPr>
            <p:blipFill>
              <a:blip r:embed="rId3" cstate="print"/>
              <a:srcRect/>
              <a:stretch>
                <a:fillRect/>
              </a:stretch>
            </p:blipFill>
            <p:spPr bwMode="auto">
              <a:xfrm>
                <a:off x="8056764" y="278390"/>
                <a:ext cx="1798436" cy="314067"/>
              </a:xfrm>
              <a:prstGeom prst="rect">
                <a:avLst/>
              </a:prstGeom>
              <a:noFill/>
              <a:ln w="9525">
                <a:noFill/>
                <a:round/>
                <a:headEnd/>
                <a:tailEnd/>
              </a:ln>
            </p:spPr>
          </p:pic>
          <p:sp>
            <p:nvSpPr>
              <p:cNvPr id="8" name="Text Box 2"/>
              <p:cNvSpPr txBox="1">
                <a:spLocks noChangeArrowheads="1"/>
              </p:cNvSpPr>
              <p:nvPr/>
            </p:nvSpPr>
            <p:spPr bwMode="auto">
              <a:xfrm>
                <a:off x="892250" y="250250"/>
                <a:ext cx="4299660" cy="416785"/>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gr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 name="Obraz 3">
            <a:extLst>
              <a:ext uri="{FF2B5EF4-FFF2-40B4-BE49-F238E27FC236}">
                <a16:creationId xmlns:a16="http://schemas.microsoft.com/office/drawing/2014/main" id="{7D58FBA0-72F5-EA2A-B747-A64690193C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58413862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ymbol zastępczy numeru slajdu 5"/>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0B72C7A-05AA-4DC4-8511-0F54E6DEE42D}" type="slidenum">
              <a:rPr lang="pl-PL" sz="1400">
                <a:solidFill>
                  <a:srgbClr val="000000"/>
                </a:solidFill>
                <a:latin typeface="Times New Roman" pitchFamily="18" charset="0"/>
              </a:rPr>
              <a:pPr algn="r">
                <a:lnSpc>
                  <a:spcPct val="95000"/>
                </a:lnSpc>
                <a:tabLst>
                  <a:tab pos="723900" algn="l"/>
                  <a:tab pos="1447800" algn="l"/>
                  <a:tab pos="2171700" algn="l"/>
                </a:tabLst>
              </a:pPr>
              <a:t>3</a:t>
            </a:fld>
            <a:endParaRPr lang="pl-PL" sz="1400">
              <a:solidFill>
                <a:srgbClr val="000000"/>
              </a:solidFill>
              <a:latin typeface="Times New Roman" pitchFamily="18" charset="0"/>
            </a:endParaRPr>
          </a:p>
        </p:txBody>
      </p:sp>
      <p:sp>
        <p:nvSpPr>
          <p:cNvPr id="9219" name="Text Box 4"/>
          <p:cNvSpPr txBox="1">
            <a:spLocks noChangeArrowheads="1"/>
          </p:cNvSpPr>
          <p:nvPr/>
        </p:nvSpPr>
        <p:spPr bwMode="auto">
          <a:xfrm>
            <a:off x="1043011" y="1269177"/>
            <a:ext cx="8658368" cy="478136"/>
          </a:xfrm>
          <a:prstGeom prst="rect">
            <a:avLst/>
          </a:prstGeom>
          <a:noFill/>
          <a:ln w="9525">
            <a:noFill/>
            <a:miter lim="800000"/>
            <a:headEnd/>
            <a:tailEnd/>
          </a:ln>
        </p:spPr>
        <p:txBody>
          <a:bodyPr wrap="square" lIns="91430" tIns="45716" rIns="91430" bIns="45716">
            <a:spAutoFit/>
          </a:bodyPr>
          <a:lstStyle/>
          <a:p>
            <a:pPr algn="ctr">
              <a:lnSpc>
                <a:spcPct val="114000"/>
              </a:lnSpc>
            </a:pPr>
            <a:r>
              <a:rPr lang="pl-PL" sz="2400" b="1" dirty="0"/>
              <a:t>PROJEKT ZAŁOŻEŃ OBEJMUJE: </a:t>
            </a:r>
          </a:p>
        </p:txBody>
      </p:sp>
      <p:sp>
        <p:nvSpPr>
          <p:cNvPr id="9220" name="Text Box 10"/>
          <p:cNvSpPr txBox="1">
            <a:spLocks noChangeArrowheads="1"/>
          </p:cNvSpPr>
          <p:nvPr/>
        </p:nvSpPr>
        <p:spPr bwMode="auto">
          <a:xfrm>
            <a:off x="736147" y="1986034"/>
            <a:ext cx="8965232" cy="4995718"/>
          </a:xfrm>
          <a:prstGeom prst="rect">
            <a:avLst/>
          </a:prstGeom>
          <a:noFill/>
          <a:ln w="9525">
            <a:noFill/>
            <a:miter lim="800000"/>
            <a:headEnd/>
            <a:tailEnd/>
          </a:ln>
        </p:spPr>
        <p:txBody>
          <a:bodyPr wrap="square" lIns="91430" tIns="45716" rIns="91430" bIns="45716">
            <a:spAutoFit/>
          </a:bodyPr>
          <a:lstStyle/>
          <a:p>
            <a:pPr marL="342900" indent="-342900" algn="just">
              <a:lnSpc>
                <a:spcPct val="140000"/>
              </a:lnSpc>
              <a:spcBef>
                <a:spcPts val="0"/>
              </a:spcBef>
              <a:spcAft>
                <a:spcPts val="600"/>
              </a:spcAft>
              <a:buSzTx/>
              <a:buFont typeface="+mj-lt"/>
              <a:buAutoNum type="arabicPeriod"/>
            </a:pPr>
            <a:r>
              <a:rPr lang="pl-PL" sz="1600" dirty="0"/>
              <a:t>Analizę potrzeb energetycznych gminy – </a:t>
            </a:r>
            <a:r>
              <a:rPr lang="pl-PL" sz="1600" b="1" dirty="0"/>
              <a:t>wg stanu na rok 2022</a:t>
            </a:r>
            <a:r>
              <a:rPr lang="pl-PL" sz="1600" dirty="0"/>
              <a:t>;</a:t>
            </a:r>
          </a:p>
          <a:p>
            <a:pPr marL="342900" indent="-342900" algn="just">
              <a:lnSpc>
                <a:spcPct val="140000"/>
              </a:lnSpc>
              <a:spcBef>
                <a:spcPts val="0"/>
              </a:spcBef>
              <a:spcAft>
                <a:spcPts val="600"/>
              </a:spcAft>
              <a:buSzTx/>
              <a:buFont typeface="+mj-lt"/>
              <a:buAutoNum type="arabicPeriod"/>
            </a:pPr>
            <a:r>
              <a:rPr lang="pl-PL" sz="1600" b="1" dirty="0"/>
              <a:t>Ocenę poszczególnych systemów </a:t>
            </a:r>
            <a:r>
              <a:rPr lang="pl-PL" sz="1600" dirty="0"/>
              <a:t>i planów rozwoju przedsiębiorstw energetycznych;</a:t>
            </a:r>
          </a:p>
          <a:p>
            <a:pPr marL="342900" indent="-342900" algn="just">
              <a:lnSpc>
                <a:spcPct val="140000"/>
              </a:lnSpc>
              <a:spcBef>
                <a:spcPts val="0"/>
              </a:spcBef>
              <a:spcAft>
                <a:spcPts val="600"/>
              </a:spcAft>
              <a:buSzTx/>
              <a:buFont typeface="+mj-lt"/>
              <a:buAutoNum type="arabicPeriod"/>
            </a:pPr>
            <a:r>
              <a:rPr lang="pl-PL" sz="1600" dirty="0"/>
              <a:t>Analizę możliwych kierunków rozwoju i zmian zapotrzebowania na energię w gminie </a:t>
            </a:r>
            <a:br>
              <a:rPr lang="pl-PL" sz="1600" dirty="0"/>
            </a:br>
            <a:r>
              <a:rPr lang="pl-PL" sz="1600" dirty="0"/>
              <a:t>w aspekcie zabezpieczenia źródłowego i rozwoju systemu dystrybucji w perspektywie </a:t>
            </a:r>
            <a:br>
              <a:rPr lang="pl-PL" sz="1600" dirty="0"/>
            </a:br>
            <a:r>
              <a:rPr lang="pl-PL" sz="1600" b="1" dirty="0"/>
              <a:t>do 2038 roku</a:t>
            </a:r>
            <a:r>
              <a:rPr lang="pl-PL" sz="1600" dirty="0"/>
              <a:t>;</a:t>
            </a:r>
          </a:p>
          <a:p>
            <a:pPr marL="342900" indent="-342900" algn="just">
              <a:lnSpc>
                <a:spcPct val="140000"/>
              </a:lnSpc>
              <a:spcBef>
                <a:spcPts val="0"/>
              </a:spcBef>
              <a:spcAft>
                <a:spcPts val="600"/>
              </a:spcAft>
              <a:buSzTx/>
              <a:buFont typeface="+mj-lt"/>
              <a:buAutoNum type="arabicPeriod"/>
            </a:pPr>
            <a:r>
              <a:rPr lang="pl-PL" sz="1600" dirty="0">
                <a:latin typeface="Arial" panose="020B0604020202020204" pitchFamily="34" charset="0"/>
                <a:ea typeface="Lucida Sans Unicode" panose="020B0602030504020204" pitchFamily="34" charset="0"/>
                <a:cs typeface="Tahoma" panose="020B0604030504040204" pitchFamily="34" charset="0"/>
              </a:rPr>
              <a:t>Analizę przedsięwzięć racjonalizujących użytkowanie ciepła, energii elektrycznej i paliw gazowych;</a:t>
            </a:r>
          </a:p>
          <a:p>
            <a:pPr marL="342900" indent="-342900" algn="just">
              <a:lnSpc>
                <a:spcPct val="140000"/>
              </a:lnSpc>
              <a:spcBef>
                <a:spcPts val="0"/>
              </a:spcBef>
              <a:spcAft>
                <a:spcPts val="600"/>
              </a:spcAft>
              <a:buSzTx/>
              <a:buFont typeface="+mj-lt"/>
              <a:buAutoNum type="arabicPeriod"/>
            </a:pPr>
            <a:r>
              <a:rPr lang="pl-PL" sz="1600" spc="-10" dirty="0">
                <a:latin typeface="Arial" panose="020B0604020202020204" pitchFamily="34" charset="0"/>
                <a:ea typeface="Lucida Sans Unicode" panose="020B0602030504020204" pitchFamily="34" charset="0"/>
                <a:cs typeface="Tahoma" panose="020B0604030504040204" pitchFamily="34" charset="0"/>
              </a:rPr>
              <a:t>Analizę możliwości wykorzystania istniejących nadwyżek i lokalnych zasobów paliw i energii, z uwzględnieniem energii elektrycznej i ciepła wytwarzanych w instalacjach OZE, w kogeneracji oraz zagospodarowania ciepła odpadowego;</a:t>
            </a:r>
            <a:endParaRPr lang="pl-PL" sz="1600" dirty="0"/>
          </a:p>
          <a:p>
            <a:pPr marL="342900" indent="-342900" algn="just">
              <a:lnSpc>
                <a:spcPct val="140000"/>
              </a:lnSpc>
              <a:spcBef>
                <a:spcPts val="0"/>
              </a:spcBef>
              <a:spcAft>
                <a:spcPts val="600"/>
              </a:spcAft>
              <a:buSzTx/>
              <a:buFont typeface="+mj-lt"/>
              <a:buAutoNum type="arabicPeriod"/>
            </a:pPr>
            <a:r>
              <a:rPr lang="pl-PL" sz="1600" dirty="0"/>
              <a:t>Analizę </a:t>
            </a:r>
            <a:r>
              <a:rPr lang="pl-PL" sz="1600" b="1" dirty="0"/>
              <a:t>współpracy z gminami sąsiednimi </a:t>
            </a:r>
            <a:r>
              <a:rPr lang="pl-PL" sz="1600" dirty="0"/>
              <a:t>oraz wyniki tej analizy uzgodniono z gminami sąsiednimi;</a:t>
            </a:r>
          </a:p>
          <a:p>
            <a:pPr marL="342900" indent="-342900" algn="just">
              <a:lnSpc>
                <a:spcPct val="140000"/>
              </a:lnSpc>
              <a:spcBef>
                <a:spcPts val="0"/>
              </a:spcBef>
              <a:spcAft>
                <a:spcPts val="600"/>
              </a:spcAft>
              <a:buSzTx/>
              <a:buFont typeface="+mj-lt"/>
              <a:buAutoNum type="arabicPeriod"/>
            </a:pPr>
            <a:r>
              <a:rPr lang="pl-PL" sz="1600" b="1" dirty="0"/>
              <a:t>Cele i zadania </a:t>
            </a:r>
            <a:r>
              <a:rPr lang="pl-PL" sz="1600" dirty="0"/>
              <a:t>gminy w obszarze szerokorozumianej energetyki komunalnej.</a:t>
            </a:r>
          </a:p>
        </p:txBody>
      </p:sp>
      <p:grpSp>
        <p:nvGrpSpPr>
          <p:cNvPr id="11" name="Grupa 10"/>
          <p:cNvGrpSpPr/>
          <p:nvPr/>
        </p:nvGrpSpPr>
        <p:grpSpPr>
          <a:xfrm>
            <a:off x="414410" y="176654"/>
            <a:ext cx="9440788" cy="569516"/>
            <a:chOff x="414410" y="176654"/>
            <a:chExt cx="9440788" cy="569516"/>
          </a:xfrm>
        </p:grpSpPr>
        <p:pic>
          <p:nvPicPr>
            <p:cNvPr id="14"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9"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6B400CF9-4251-86F7-1E31-B83D41181D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Symbol zastępczy numeru slajdu 3"/>
          <p:cNvSpPr txBox="1">
            <a:spLocks noGrp="1"/>
          </p:cNvSpPr>
          <p:nvPr/>
        </p:nvSpPr>
        <p:spPr bwMode="auto">
          <a:xfrm>
            <a:off x="7217786" y="6890279"/>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4</a:t>
            </a:fld>
            <a:endParaRPr lang="pl-PL" sz="1400">
              <a:solidFill>
                <a:srgbClr val="000000"/>
              </a:solidFill>
              <a:latin typeface="Times New Roman" pitchFamily="18" charset="0"/>
            </a:endParaRPr>
          </a:p>
        </p:txBody>
      </p:sp>
      <p:sp>
        <p:nvSpPr>
          <p:cNvPr id="22" name="Rectangle 2"/>
          <p:cNvSpPr>
            <a:spLocks noChangeArrowheads="1"/>
          </p:cNvSpPr>
          <p:nvPr/>
        </p:nvSpPr>
        <p:spPr bwMode="auto">
          <a:xfrm>
            <a:off x="665222" y="1165895"/>
            <a:ext cx="9144000" cy="78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752" tIns="50377" rIns="100752" bIns="50377">
            <a:spAutoFit/>
          </a:bodyPr>
          <a:lstStyle/>
          <a:p>
            <a:pPr algn="ctr" defTabSz="493611"/>
            <a:r>
              <a:rPr lang="pl-PL" sz="2400" b="1" dirty="0"/>
              <a:t>ZAPOTRZEBOWANIE NA CIEPŁO W GMINIE</a:t>
            </a:r>
          </a:p>
          <a:p>
            <a:pPr algn="ctr" defTabSz="493611"/>
            <a:endParaRPr lang="pl-PL" sz="800" b="1" dirty="0"/>
          </a:p>
          <a:p>
            <a:pPr algn="ctr" defTabSz="493611"/>
            <a:r>
              <a:rPr lang="pl-PL" sz="1600" b="1" dirty="0"/>
              <a:t>Zapotrzebowanie mocy cieplnej  - 510 MW, 3 432 TJ/rok</a:t>
            </a:r>
            <a:endParaRPr lang="pl-PL" sz="1600" b="1" dirty="0">
              <a:latin typeface="Times New Roman" pitchFamily="18" charset="0"/>
            </a:endParaRPr>
          </a:p>
        </p:txBody>
      </p:sp>
      <p:sp>
        <p:nvSpPr>
          <p:cNvPr id="8" name="Rectangle 6"/>
          <p:cNvSpPr>
            <a:spLocks noChangeArrowheads="1"/>
          </p:cNvSpPr>
          <p:nvPr/>
        </p:nvSpPr>
        <p:spPr bwMode="auto">
          <a:xfrm>
            <a:off x="907968" y="13722"/>
            <a:ext cx="100806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graphicFrame>
        <p:nvGraphicFramePr>
          <p:cNvPr id="2" name="Tabela 1"/>
          <p:cNvGraphicFramePr>
            <a:graphicFrameLocks noGrp="1"/>
          </p:cNvGraphicFramePr>
          <p:nvPr>
            <p:extLst>
              <p:ext uri="{D42A27DB-BD31-4B8C-83A1-F6EECF244321}">
                <p14:modId xmlns:p14="http://schemas.microsoft.com/office/powerpoint/2010/main" val="1784595772"/>
              </p:ext>
            </p:extLst>
          </p:nvPr>
        </p:nvGraphicFramePr>
        <p:xfrm>
          <a:off x="564470" y="2081639"/>
          <a:ext cx="9290730" cy="2072981"/>
        </p:xfrm>
        <a:graphic>
          <a:graphicData uri="http://schemas.openxmlformats.org/drawingml/2006/table">
            <a:tbl>
              <a:tblPr firstRow="1" firstCol="1" bandRow="1">
                <a:tableStyleId>{C4B1156A-380E-4F78-BDF5-A606A8083BF9}</a:tableStyleId>
              </a:tblPr>
              <a:tblGrid>
                <a:gridCol w="2554656">
                  <a:extLst>
                    <a:ext uri="{9D8B030D-6E8A-4147-A177-3AD203B41FA5}">
                      <a16:colId xmlns:a16="http://schemas.microsoft.com/office/drawing/2014/main" val="20000"/>
                    </a:ext>
                  </a:extLst>
                </a:gridCol>
                <a:gridCol w="820132">
                  <a:extLst>
                    <a:ext uri="{9D8B030D-6E8A-4147-A177-3AD203B41FA5}">
                      <a16:colId xmlns:a16="http://schemas.microsoft.com/office/drawing/2014/main" val="20001"/>
                    </a:ext>
                  </a:extLst>
                </a:gridCol>
                <a:gridCol w="791851">
                  <a:extLst>
                    <a:ext uri="{9D8B030D-6E8A-4147-A177-3AD203B41FA5}">
                      <a16:colId xmlns:a16="http://schemas.microsoft.com/office/drawing/2014/main" val="20002"/>
                    </a:ext>
                  </a:extLst>
                </a:gridCol>
                <a:gridCol w="1234911">
                  <a:extLst>
                    <a:ext uri="{9D8B030D-6E8A-4147-A177-3AD203B41FA5}">
                      <a16:colId xmlns:a16="http://schemas.microsoft.com/office/drawing/2014/main" val="20003"/>
                    </a:ext>
                  </a:extLst>
                </a:gridCol>
                <a:gridCol w="820132">
                  <a:extLst>
                    <a:ext uri="{9D8B030D-6E8A-4147-A177-3AD203B41FA5}">
                      <a16:colId xmlns:a16="http://schemas.microsoft.com/office/drawing/2014/main" val="20004"/>
                    </a:ext>
                  </a:extLst>
                </a:gridCol>
                <a:gridCol w="641023">
                  <a:extLst>
                    <a:ext uri="{9D8B030D-6E8A-4147-A177-3AD203B41FA5}">
                      <a16:colId xmlns:a16="http://schemas.microsoft.com/office/drawing/2014/main" val="20005"/>
                    </a:ext>
                  </a:extLst>
                </a:gridCol>
                <a:gridCol w="702920">
                  <a:extLst>
                    <a:ext uri="{9D8B030D-6E8A-4147-A177-3AD203B41FA5}">
                      <a16:colId xmlns:a16="http://schemas.microsoft.com/office/drawing/2014/main" val="20006"/>
                    </a:ext>
                  </a:extLst>
                </a:gridCol>
                <a:gridCol w="537328">
                  <a:extLst>
                    <a:ext uri="{9D8B030D-6E8A-4147-A177-3AD203B41FA5}">
                      <a16:colId xmlns:a16="http://schemas.microsoft.com/office/drawing/2014/main" val="20007"/>
                    </a:ext>
                  </a:extLst>
                </a:gridCol>
                <a:gridCol w="499620">
                  <a:extLst>
                    <a:ext uri="{9D8B030D-6E8A-4147-A177-3AD203B41FA5}">
                      <a16:colId xmlns:a16="http://schemas.microsoft.com/office/drawing/2014/main" val="20008"/>
                    </a:ext>
                  </a:extLst>
                </a:gridCol>
                <a:gridCol w="688157">
                  <a:extLst>
                    <a:ext uri="{9D8B030D-6E8A-4147-A177-3AD203B41FA5}">
                      <a16:colId xmlns:a16="http://schemas.microsoft.com/office/drawing/2014/main" val="20009"/>
                    </a:ext>
                  </a:extLst>
                </a:gridCol>
              </a:tblGrid>
              <a:tr h="195056">
                <a:tc gridSpan="10">
                  <a:txBody>
                    <a:bodyPr/>
                    <a:lstStyle/>
                    <a:p>
                      <a:pPr algn="ctr">
                        <a:lnSpc>
                          <a:spcPct val="115000"/>
                        </a:lnSpc>
                        <a:spcAft>
                          <a:spcPts val="0"/>
                        </a:spcAft>
                      </a:pPr>
                      <a:r>
                        <a:rPr lang="pl-PL" sz="1200" dirty="0">
                          <a:effectLst/>
                          <a:latin typeface="Arial" panose="020B0604020202020204" pitchFamily="34" charset="0"/>
                          <a:cs typeface="Arial" panose="020B0604020202020204" pitchFamily="34" charset="0"/>
                        </a:rPr>
                        <a:t>Zapotrzebowanie CIEPŁA [MW] wg stanu za</a:t>
                      </a:r>
                      <a:r>
                        <a:rPr lang="pl-PL" sz="1200" baseline="0" dirty="0">
                          <a:effectLst/>
                          <a:latin typeface="Arial" panose="020B0604020202020204" pitchFamily="34" charset="0"/>
                          <a:cs typeface="Arial" panose="020B0604020202020204" pitchFamily="34" charset="0"/>
                        </a:rPr>
                        <a:t> 2022 r.</a:t>
                      </a:r>
                      <a:endParaRPr lang="pl-PL" sz="1200"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o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0"/>
                  </a:ext>
                </a:extLst>
              </a:tr>
              <a:tr h="442518">
                <a:tc rowSpan="2">
                  <a:txBody>
                    <a:bodyPr/>
                    <a:lstStyle/>
                    <a:p>
                      <a:pPr algn="l">
                        <a:lnSpc>
                          <a:spcPct val="115000"/>
                        </a:lnSpc>
                        <a:spcAft>
                          <a:spcPts val="0"/>
                        </a:spcAft>
                      </a:pPr>
                      <a:r>
                        <a:rPr lang="pl-PL" sz="1200" dirty="0">
                          <a:effectLst/>
                          <a:latin typeface="Arial" panose="020B0604020202020204" pitchFamily="34" charset="0"/>
                          <a:cs typeface="Arial" panose="020B0604020202020204" pitchFamily="34" charset="0"/>
                        </a:rPr>
                        <a:t>Wyszczególnienie</a:t>
                      </a:r>
                      <a:endParaRPr lang="pl-PL" sz="1200"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rowSpan="2">
                  <a:txBody>
                    <a:bodyPr/>
                    <a:lstStyle/>
                    <a:p>
                      <a:pPr marL="0" indent="0" algn="ctr">
                        <a:lnSpc>
                          <a:spcPct val="115000"/>
                        </a:lnSpc>
                        <a:spcAft>
                          <a:spcPts val="0"/>
                        </a:spcAft>
                        <a:tabLst/>
                      </a:pPr>
                      <a:r>
                        <a:rPr lang="pl-PL" sz="1200" b="1" dirty="0">
                          <a:effectLst/>
                          <a:latin typeface="Arial" panose="020B0604020202020204" pitchFamily="34" charset="0"/>
                          <a:cs typeface="Arial" panose="020B0604020202020204" pitchFamily="34" charset="0"/>
                        </a:rPr>
                        <a:t>Gaz </a:t>
                      </a:r>
                      <a:br>
                        <a:rPr lang="pl-PL" sz="1200" b="1" dirty="0">
                          <a:effectLst/>
                          <a:latin typeface="Arial" panose="020B0604020202020204" pitchFamily="34" charset="0"/>
                          <a:cs typeface="Arial" panose="020B0604020202020204" pitchFamily="34" charset="0"/>
                        </a:rPr>
                      </a:br>
                      <a:r>
                        <a:rPr lang="pl-PL" sz="1200" b="1" dirty="0">
                          <a:effectLst/>
                          <a:latin typeface="Arial" panose="020B0604020202020204" pitchFamily="34" charset="0"/>
                          <a:cs typeface="Arial" panose="020B0604020202020204" pitchFamily="34" charset="0"/>
                        </a:rPr>
                        <a:t>sieciowy</a:t>
                      </a:r>
                      <a:endParaRPr lang="pl-PL" sz="1200" b="1"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gridSpan="2">
                  <a:txBody>
                    <a:bodyPr/>
                    <a:lstStyle/>
                    <a:p>
                      <a:pPr algn="ctr">
                        <a:lnSpc>
                          <a:spcPct val="115000"/>
                        </a:lnSpc>
                        <a:spcAft>
                          <a:spcPts val="0"/>
                        </a:spcAft>
                      </a:pPr>
                      <a:r>
                        <a:rPr lang="pl-PL" sz="1200" b="1" dirty="0">
                          <a:effectLst/>
                          <a:latin typeface="Arial" panose="020B0604020202020204" pitchFamily="34" charset="0"/>
                          <a:cs typeface="Arial" panose="020B0604020202020204" pitchFamily="34" charset="0"/>
                        </a:rPr>
                        <a:t>Centralne</a:t>
                      </a:r>
                      <a:r>
                        <a:rPr lang="pl-PL" sz="1200" b="1" baseline="0" dirty="0">
                          <a:effectLst/>
                          <a:latin typeface="Arial" panose="020B0604020202020204" pitchFamily="34" charset="0"/>
                          <a:cs typeface="Arial" panose="020B0604020202020204" pitchFamily="34" charset="0"/>
                        </a:rPr>
                        <a:t> </a:t>
                      </a:r>
                      <a:r>
                        <a:rPr lang="pl-PL" sz="1200" b="1" dirty="0">
                          <a:effectLst/>
                          <a:latin typeface="Arial" panose="020B0604020202020204" pitchFamily="34" charset="0"/>
                          <a:ea typeface="Lucida Sans Unicode" panose="020B0602030504020204" pitchFamily="34" charset="0"/>
                          <a:cs typeface="Arial" panose="020B0604020202020204" pitchFamily="34" charset="0"/>
                        </a:rPr>
                        <a:t>systemy ciepłownicze</a:t>
                      </a:r>
                    </a:p>
                  </a:txBody>
                  <a:tcPr marL="68580" marR="68580" marT="0" marB="0" anchor="ctr">
                    <a:noFill/>
                  </a:tcPr>
                </a:tc>
                <a:tc hMerge="1">
                  <a:txBody>
                    <a:bodyPr/>
                    <a:lstStyle/>
                    <a:p>
                      <a:endParaRPr lang="pl-PL" dirty="0"/>
                    </a:p>
                  </a:txBody>
                  <a:tcPr marL="68580" marR="68580" marT="0" marB="0" anchor="ctr">
                    <a:noFill/>
                  </a:tcPr>
                </a:tc>
                <a:tc gridSpan="2">
                  <a:txBody>
                    <a:bodyPr/>
                    <a:lstStyle/>
                    <a:p>
                      <a:pPr algn="ctr"/>
                      <a:r>
                        <a:rPr lang="pl-PL" sz="1200" b="1" kern="1200" dirty="0">
                          <a:solidFill>
                            <a:schemeClr val="dk1"/>
                          </a:solidFill>
                          <a:effectLst/>
                          <a:latin typeface="Arial" panose="020B0604020202020204" pitchFamily="34" charset="0"/>
                          <a:ea typeface="+mn-ea"/>
                          <a:cs typeface="Arial" panose="020B0604020202020204" pitchFamily="34" charset="0"/>
                        </a:rPr>
                        <a:t>Lokalne systemy ciepłownicze</a:t>
                      </a:r>
                    </a:p>
                  </a:txBody>
                  <a:tcPr marL="68580" marR="68580" marT="0" marB="0" anchor="ctr">
                    <a:noFill/>
                  </a:tcPr>
                </a:tc>
                <a:tc hMerge="1">
                  <a:txBody>
                    <a:bodyPr/>
                    <a:lstStyle/>
                    <a:p>
                      <a:endParaRPr lang="pl-PL" dirty="0"/>
                    </a:p>
                  </a:txBody>
                  <a:tcPr marL="68580" marR="68580" marT="0" marB="0" anchor="ctr">
                    <a:noFill/>
                  </a:tcPr>
                </a:tc>
                <a:tc rowSpan="2">
                  <a:txBody>
                    <a:bodyPr/>
                    <a:lstStyle/>
                    <a:p>
                      <a:pPr marL="0" indent="0" algn="ctr">
                        <a:lnSpc>
                          <a:spcPct val="115000"/>
                        </a:lnSpc>
                        <a:spcAft>
                          <a:spcPts val="0"/>
                        </a:spcAft>
                        <a:tabLst/>
                      </a:pPr>
                      <a:r>
                        <a:rPr lang="pl-PL" sz="1200" b="1" dirty="0">
                          <a:effectLst/>
                          <a:latin typeface="Arial" panose="020B0604020202020204" pitchFamily="34" charset="0"/>
                          <a:cs typeface="Arial" panose="020B0604020202020204" pitchFamily="34" charset="0"/>
                        </a:rPr>
                        <a:t>Węgiel</a:t>
                      </a:r>
                      <a:endParaRPr lang="pl-PL" sz="1200" b="1"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rowSpan="2">
                  <a:txBody>
                    <a:bodyPr/>
                    <a:lstStyle/>
                    <a:p>
                      <a:pPr algn="ctr">
                        <a:lnSpc>
                          <a:spcPct val="115000"/>
                        </a:lnSpc>
                        <a:spcAft>
                          <a:spcPts val="0"/>
                        </a:spcAft>
                      </a:pPr>
                      <a:r>
                        <a:rPr lang="pl-PL" sz="1200" b="1" dirty="0">
                          <a:effectLst/>
                          <a:latin typeface="Arial" panose="020B0604020202020204" pitchFamily="34" charset="0"/>
                          <a:cs typeface="Arial" panose="020B0604020202020204" pitchFamily="34" charset="0"/>
                        </a:rPr>
                        <a:t>Inne </a:t>
                      </a:r>
                      <a:endParaRPr lang="pl-PL" sz="1200" b="1"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rowSpan="2">
                  <a:txBody>
                    <a:bodyPr/>
                    <a:lstStyle/>
                    <a:p>
                      <a:pPr algn="ctr">
                        <a:lnSpc>
                          <a:spcPct val="115000"/>
                        </a:lnSpc>
                        <a:spcAft>
                          <a:spcPts val="0"/>
                        </a:spcAft>
                      </a:pPr>
                      <a:r>
                        <a:rPr lang="pl-PL" sz="1200" b="1" dirty="0">
                          <a:effectLst/>
                          <a:latin typeface="Arial" panose="020B0604020202020204" pitchFamily="34" charset="0"/>
                          <a:cs typeface="Arial" panose="020B0604020202020204" pitchFamily="34" charset="0"/>
                        </a:rPr>
                        <a:t>OZE</a:t>
                      </a:r>
                      <a:endParaRPr lang="pl-PL" sz="1200" b="1"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rowSpan="2">
                  <a:txBody>
                    <a:bodyPr/>
                    <a:lstStyle/>
                    <a:p>
                      <a:pPr algn="ctr">
                        <a:lnSpc>
                          <a:spcPct val="115000"/>
                        </a:lnSpc>
                        <a:spcAft>
                          <a:spcPts val="0"/>
                        </a:spcAft>
                      </a:pPr>
                      <a:r>
                        <a:rPr lang="pl-PL" sz="1200" b="1" dirty="0">
                          <a:effectLst/>
                          <a:latin typeface="Arial" panose="020B0604020202020204" pitchFamily="34" charset="0"/>
                          <a:cs typeface="Arial" panose="020B0604020202020204" pitchFamily="34" charset="0"/>
                        </a:rPr>
                        <a:t>Razem</a:t>
                      </a:r>
                      <a:endParaRPr lang="pl-PL" sz="1200" b="1"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extLst>
                  <a:ext uri="{0D108BD9-81ED-4DB2-BD59-A6C34878D82A}">
                    <a16:rowId xmlns:a16="http://schemas.microsoft.com/office/drawing/2014/main" val="10001"/>
                  </a:ext>
                </a:extLst>
              </a:tr>
              <a:tr h="269846">
                <a:tc vMerge="1">
                  <a:txBody>
                    <a:bodyPr/>
                    <a:lstStyle/>
                    <a:p>
                      <a:pPr algn="l">
                        <a:lnSpc>
                          <a:spcPct val="115000"/>
                        </a:lnSpc>
                        <a:spcAft>
                          <a:spcPts val="0"/>
                        </a:spcAft>
                      </a:pPr>
                      <a:endParaRPr lang="pl-PL" sz="1100" dirty="0">
                        <a:effectLst/>
                        <a:latin typeface="+mn-lt"/>
                        <a:ea typeface="Lucida Sans Unicode" panose="020B0602030504020204" pitchFamily="34" charset="0"/>
                        <a:cs typeface="Tahoma" panose="020B0604030504040204" pitchFamily="34" charset="0"/>
                      </a:endParaRPr>
                    </a:p>
                  </a:txBody>
                  <a:tcPr marL="68580" marR="68580" marT="0" marB="0" anchor="ctr">
                    <a:noFill/>
                  </a:tcPr>
                </a:tc>
                <a:tc vMerge="1">
                  <a:txBody>
                    <a:bodyPr/>
                    <a:lstStyle/>
                    <a:p>
                      <a:pPr algn="ctr">
                        <a:lnSpc>
                          <a:spcPct val="115000"/>
                        </a:lnSpc>
                        <a:spcAft>
                          <a:spcPts val="0"/>
                        </a:spcAft>
                      </a:pPr>
                      <a:endParaRPr lang="pl-PL" sz="1200" dirty="0">
                        <a:effectLst/>
                        <a:latin typeface="+mn-lt"/>
                        <a:ea typeface="Lucida Sans Unicode"/>
                        <a:cs typeface="Tahoma"/>
                      </a:endParaRPr>
                    </a:p>
                  </a:txBody>
                  <a:tcPr marL="44450" marR="44450" marT="0" marB="0" anchor="ctr">
                    <a:noFill/>
                  </a:tcPr>
                </a:tc>
                <a:tc>
                  <a:txBody>
                    <a:bodyPr/>
                    <a:lstStyle/>
                    <a:p>
                      <a:pPr algn="ctr">
                        <a:lnSpc>
                          <a:spcPct val="115000"/>
                        </a:lnSpc>
                        <a:spcAft>
                          <a:spcPts val="0"/>
                        </a:spcAft>
                      </a:pPr>
                      <a:r>
                        <a:rPr lang="pl-PL" sz="1200" dirty="0">
                          <a:effectLst/>
                          <a:latin typeface="Arial" panose="020B0604020202020204" pitchFamily="34" charset="0"/>
                          <a:ea typeface="Lucida Sans Unicode"/>
                          <a:cs typeface="Arial" panose="020B0604020202020204" pitchFamily="34" charset="0"/>
                        </a:rPr>
                        <a:t>„bytomski”</a:t>
                      </a:r>
                    </a:p>
                  </a:txBody>
                  <a:tcPr marL="44450" marR="44450" marT="0" marB="0" anchor="ctr">
                    <a:noFill/>
                  </a:tcPr>
                </a:tc>
                <a:tc>
                  <a:txBody>
                    <a:bodyPr/>
                    <a:lstStyle/>
                    <a:p>
                      <a:pPr marL="0" algn="ctr" defTabSz="914400" rtl="0" eaLnBrk="1" latinLnBrk="0" hangingPunct="1">
                        <a:lnSpc>
                          <a:spcPct val="115000"/>
                        </a:lnSpc>
                        <a:spcAft>
                          <a:spcPts val="0"/>
                        </a:spcAft>
                      </a:pPr>
                      <a:r>
                        <a:rPr lang="pl-PL" sz="1200" kern="1200" dirty="0">
                          <a:solidFill>
                            <a:schemeClr val="dk1"/>
                          </a:solidFill>
                          <a:effectLst/>
                          <a:latin typeface="Arial" panose="020B0604020202020204" pitchFamily="34" charset="0"/>
                          <a:ea typeface="Lucida Sans Unicode"/>
                          <a:cs typeface="Arial" panose="020B0604020202020204" pitchFamily="34" charset="0"/>
                        </a:rPr>
                        <a:t>„radzionkowski”</a:t>
                      </a:r>
                    </a:p>
                  </a:txBody>
                  <a:tcPr marL="44450" marR="44450" marT="0" marB="0" anchor="ctr">
                    <a:noFill/>
                  </a:tcPr>
                </a:tc>
                <a:tc>
                  <a:txBody>
                    <a:bodyPr/>
                    <a:lstStyle/>
                    <a:p>
                      <a:pPr marL="0" algn="ctr" defTabSz="914400" rtl="0" eaLnBrk="1" latinLnBrk="0" hangingPunct="1">
                        <a:lnSpc>
                          <a:spcPct val="115000"/>
                        </a:lnSpc>
                        <a:spcAft>
                          <a:spcPts val="0"/>
                        </a:spcAft>
                      </a:pPr>
                      <a:r>
                        <a:rPr lang="pl-PL" sz="1200" kern="1200" dirty="0">
                          <a:solidFill>
                            <a:schemeClr val="dk1"/>
                          </a:solidFill>
                          <a:effectLst/>
                          <a:latin typeface="Arial" panose="020B0604020202020204" pitchFamily="34" charset="0"/>
                          <a:ea typeface="Lucida Sans Unicode"/>
                          <a:cs typeface="Arial" panose="020B0604020202020204" pitchFamily="34" charset="0"/>
                        </a:rPr>
                        <a:t>U&amp;R </a:t>
                      </a:r>
                      <a:r>
                        <a:rPr lang="pl-PL" sz="1200" kern="1200" dirty="0" err="1">
                          <a:solidFill>
                            <a:schemeClr val="dk1"/>
                          </a:solidFill>
                          <a:effectLst/>
                          <a:latin typeface="Arial" panose="020B0604020202020204" pitchFamily="34" charset="0"/>
                          <a:ea typeface="Lucida Sans Unicode"/>
                          <a:cs typeface="Arial" panose="020B0604020202020204" pitchFamily="34" charset="0"/>
                        </a:rPr>
                        <a:t>Calor</a:t>
                      </a:r>
                      <a:endParaRPr lang="pl-PL" sz="1200" kern="1200" dirty="0">
                        <a:solidFill>
                          <a:schemeClr val="dk1"/>
                        </a:solidFill>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marL="0" algn="ctr" defTabSz="914400" rtl="0" eaLnBrk="1" latinLnBrk="0" hangingPunct="1">
                        <a:lnSpc>
                          <a:spcPct val="115000"/>
                        </a:lnSpc>
                        <a:spcAft>
                          <a:spcPts val="0"/>
                        </a:spcAft>
                      </a:pPr>
                      <a:r>
                        <a:rPr lang="pl-PL" sz="1200" kern="1200" dirty="0" err="1">
                          <a:solidFill>
                            <a:schemeClr val="dk1"/>
                          </a:solidFill>
                          <a:effectLst/>
                          <a:latin typeface="Arial" panose="020B0604020202020204" pitchFamily="34" charset="0"/>
                          <a:ea typeface="Lucida Sans Unicode"/>
                          <a:cs typeface="Arial" panose="020B0604020202020204" pitchFamily="34" charset="0"/>
                        </a:rPr>
                        <a:t>ENCo</a:t>
                      </a:r>
                      <a:endParaRPr lang="pl-PL" sz="1200" kern="1200" dirty="0">
                        <a:solidFill>
                          <a:schemeClr val="dk1"/>
                        </a:solidFill>
                        <a:effectLst/>
                        <a:latin typeface="Arial" panose="020B0604020202020204" pitchFamily="34" charset="0"/>
                        <a:ea typeface="Lucida Sans Unicode"/>
                        <a:cs typeface="Arial" panose="020B0604020202020204" pitchFamily="34" charset="0"/>
                      </a:endParaRPr>
                    </a:p>
                  </a:txBody>
                  <a:tcPr marL="44450" marR="44450" marT="0" marB="0" anchor="ctr">
                    <a:noFill/>
                  </a:tcPr>
                </a:tc>
                <a:tc vMerge="1">
                  <a:txBody>
                    <a:bodyPr/>
                    <a:lstStyle/>
                    <a:p>
                      <a:pPr algn="ctr">
                        <a:lnSpc>
                          <a:spcPct val="115000"/>
                        </a:lnSpc>
                        <a:spcAft>
                          <a:spcPts val="0"/>
                        </a:spcAft>
                      </a:pPr>
                      <a:endParaRPr lang="pl-PL" sz="1200" dirty="0">
                        <a:effectLst/>
                        <a:latin typeface="+mn-lt"/>
                        <a:ea typeface="Lucida Sans Unicode"/>
                        <a:cs typeface="Tahoma"/>
                      </a:endParaRPr>
                    </a:p>
                  </a:txBody>
                  <a:tcPr marL="44450" marR="44450" marT="0" marB="0" anchor="ctr">
                    <a:noFill/>
                  </a:tcPr>
                </a:tc>
                <a:tc vMerge="1">
                  <a:txBody>
                    <a:bodyPr/>
                    <a:lstStyle/>
                    <a:p>
                      <a:pPr algn="ctr">
                        <a:lnSpc>
                          <a:spcPct val="115000"/>
                        </a:lnSpc>
                        <a:spcAft>
                          <a:spcPts val="0"/>
                        </a:spcAft>
                      </a:pPr>
                      <a:endParaRPr lang="pl-PL" sz="1200" dirty="0">
                        <a:effectLst/>
                        <a:latin typeface="+mn-lt"/>
                        <a:ea typeface="Lucida Sans Unicode"/>
                        <a:cs typeface="Tahoma"/>
                      </a:endParaRPr>
                    </a:p>
                  </a:txBody>
                  <a:tcPr marL="44450" marR="44450" marT="0" marB="0" anchor="ctr">
                    <a:noFill/>
                  </a:tcPr>
                </a:tc>
                <a:tc vMerge="1">
                  <a:txBody>
                    <a:bodyPr/>
                    <a:lstStyle/>
                    <a:p>
                      <a:pPr algn="ctr">
                        <a:spcAft>
                          <a:spcPts val="0"/>
                        </a:spcAft>
                      </a:pPr>
                      <a:endParaRPr lang="pl-PL" sz="1200" b="0" dirty="0">
                        <a:effectLst/>
                        <a:latin typeface="+mn-lt"/>
                        <a:ea typeface="Lucida Sans Unicode"/>
                        <a:cs typeface="Tahoma"/>
                      </a:endParaRPr>
                    </a:p>
                  </a:txBody>
                  <a:tcPr marL="44450" marR="44450" marT="0" marB="0" anchor="ctr">
                    <a:noFill/>
                  </a:tcPr>
                </a:tc>
                <a:tc vMerge="1">
                  <a:txBody>
                    <a:bodyPr/>
                    <a:lstStyle/>
                    <a:p>
                      <a:pPr algn="ctr">
                        <a:lnSpc>
                          <a:spcPct val="115000"/>
                        </a:lnSpc>
                        <a:spcAft>
                          <a:spcPts val="0"/>
                        </a:spcAft>
                      </a:pPr>
                      <a:endParaRPr lang="pl-PL" sz="1200" b="1" dirty="0">
                        <a:effectLst/>
                        <a:latin typeface="+mn-lt"/>
                        <a:ea typeface="Lucida Sans Unicode"/>
                        <a:cs typeface="Tahoma"/>
                      </a:endParaRPr>
                    </a:p>
                  </a:txBody>
                  <a:tcPr marL="44450" marR="44450" marT="0" marB="0" anchor="ctr">
                    <a:noFill/>
                  </a:tcPr>
                </a:tc>
                <a:extLst>
                  <a:ext uri="{0D108BD9-81ED-4DB2-BD59-A6C34878D82A}">
                    <a16:rowId xmlns:a16="http://schemas.microsoft.com/office/drawing/2014/main" val="10002"/>
                  </a:ext>
                </a:extLst>
              </a:tr>
              <a:tr h="236896">
                <a:tc>
                  <a:txBody>
                    <a:bodyPr/>
                    <a:lstStyle/>
                    <a:p>
                      <a:pPr algn="l">
                        <a:lnSpc>
                          <a:spcPct val="115000"/>
                        </a:lnSpc>
                        <a:spcAft>
                          <a:spcPts val="0"/>
                        </a:spcAft>
                      </a:pPr>
                      <a:r>
                        <a:rPr lang="pl-PL" sz="1200" dirty="0">
                          <a:effectLst/>
                          <a:latin typeface="Arial" panose="020B0604020202020204" pitchFamily="34" charset="0"/>
                          <a:cs typeface="Arial" panose="020B0604020202020204" pitchFamily="34" charset="0"/>
                        </a:rPr>
                        <a:t>Zabudowa mieszkaniowa </a:t>
                      </a:r>
                      <a:endParaRPr lang="pl-PL" sz="1200"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a:txBody>
                    <a:bodyPr/>
                    <a:lstStyle/>
                    <a:p>
                      <a:pPr algn="ctr">
                        <a:lnSpc>
                          <a:spcPct val="115000"/>
                        </a:lnSpc>
                        <a:spcAft>
                          <a:spcPts val="0"/>
                        </a:spcAft>
                      </a:pPr>
                      <a:r>
                        <a:rPr lang="pl-PL" sz="1200" dirty="0">
                          <a:effectLst/>
                          <a:latin typeface="Arial" panose="020B0604020202020204" pitchFamily="34" charset="0"/>
                          <a:ea typeface="Lucida Sans Unicode"/>
                          <a:cs typeface="Arial" panose="020B0604020202020204" pitchFamily="34" charset="0"/>
                        </a:rPr>
                        <a:t>80,4</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101,1</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24,6</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0,3</a:t>
                      </a:r>
                    </a:p>
                  </a:txBody>
                  <a:tcPr marL="44450" marR="44450" marT="0" marB="0" anchor="ctr">
                    <a:noFill/>
                  </a:tcPr>
                </a:tc>
                <a:tc>
                  <a:txBody>
                    <a:bodyPr/>
                    <a:lstStyle/>
                    <a:p>
                      <a:pPr algn="ctr">
                        <a:lnSpc>
                          <a:spcPct val="115000"/>
                        </a:lnSpc>
                        <a:spcAft>
                          <a:spcPts val="0"/>
                        </a:spcAft>
                      </a:pPr>
                      <a:r>
                        <a:rPr lang="pl-PL" sz="1200" dirty="0">
                          <a:effectLst/>
                          <a:latin typeface="Arial" panose="020B0604020202020204" pitchFamily="34" charset="0"/>
                          <a:ea typeface="Lucida Sans Unicode"/>
                          <a:cs typeface="Arial" panose="020B0604020202020204" pitchFamily="34" charset="0"/>
                        </a:rPr>
                        <a:t>3,3</a:t>
                      </a:r>
                    </a:p>
                  </a:txBody>
                  <a:tcPr marL="44450" marR="44450" marT="0" marB="0" anchor="ctr">
                    <a:noFill/>
                  </a:tcPr>
                </a:tc>
                <a:tc>
                  <a:txBody>
                    <a:bodyPr/>
                    <a:lstStyle/>
                    <a:p>
                      <a:pPr algn="ctr">
                        <a:spcAft>
                          <a:spcPts val="0"/>
                        </a:spcAft>
                      </a:pPr>
                      <a:r>
                        <a:rPr lang="pl-PL" sz="1200" b="0" dirty="0">
                          <a:effectLst/>
                          <a:latin typeface="Arial" panose="020B0604020202020204" pitchFamily="34" charset="0"/>
                          <a:ea typeface="Times New Roman"/>
                          <a:cs typeface="Arial" panose="020B0604020202020204" pitchFamily="34" charset="0"/>
                        </a:rPr>
                        <a:t>136,6</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0">
                          <a:effectLst/>
                          <a:latin typeface="Arial" panose="020B0604020202020204" pitchFamily="34" charset="0"/>
                          <a:ea typeface="Times New Roman"/>
                          <a:cs typeface="Arial" panose="020B0604020202020204" pitchFamily="34" charset="0"/>
                        </a:rPr>
                        <a:t>14,8</a:t>
                      </a:r>
                      <a:endParaRPr lang="pl-PL" sz="1200" b="1">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0">
                          <a:effectLst/>
                          <a:latin typeface="Arial" panose="020B0604020202020204" pitchFamily="34" charset="0"/>
                          <a:ea typeface="Times New Roman"/>
                          <a:cs typeface="Arial" panose="020B0604020202020204" pitchFamily="34" charset="0"/>
                        </a:rPr>
                        <a:t>12,6</a:t>
                      </a:r>
                      <a:endParaRPr lang="pl-PL" sz="1200" b="1">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1">
                          <a:effectLst/>
                          <a:latin typeface="Arial" panose="020B0604020202020204" pitchFamily="34" charset="0"/>
                          <a:ea typeface="Times New Roman"/>
                          <a:cs typeface="Arial" panose="020B0604020202020204" pitchFamily="34" charset="0"/>
                        </a:rPr>
                        <a:t>373,7</a:t>
                      </a:r>
                      <a:endParaRPr lang="pl-PL" sz="1200" b="1">
                        <a:effectLst/>
                        <a:latin typeface="Arial" panose="020B0604020202020204" pitchFamily="34" charset="0"/>
                        <a:ea typeface="Lucida Sans Unicode"/>
                        <a:cs typeface="Arial" panose="020B0604020202020204" pitchFamily="34" charset="0"/>
                      </a:endParaRPr>
                    </a:p>
                  </a:txBody>
                  <a:tcPr marL="44450" marR="44450" marT="0" marB="0" anchor="ctr">
                    <a:noFill/>
                  </a:tcPr>
                </a:tc>
                <a:extLst>
                  <a:ext uri="{0D108BD9-81ED-4DB2-BD59-A6C34878D82A}">
                    <a16:rowId xmlns:a16="http://schemas.microsoft.com/office/drawing/2014/main" val="10003"/>
                  </a:ext>
                </a:extLst>
              </a:tr>
              <a:tr h="220453">
                <a:tc>
                  <a:txBody>
                    <a:bodyPr/>
                    <a:lstStyle/>
                    <a:p>
                      <a:pPr algn="l">
                        <a:lnSpc>
                          <a:spcPct val="115000"/>
                        </a:lnSpc>
                        <a:spcAft>
                          <a:spcPts val="0"/>
                        </a:spcAft>
                      </a:pPr>
                      <a:r>
                        <a:rPr lang="pl-PL" sz="1200" dirty="0">
                          <a:effectLst/>
                          <a:latin typeface="Arial" panose="020B0604020202020204" pitchFamily="34" charset="0"/>
                          <a:cs typeface="Arial" panose="020B0604020202020204" pitchFamily="34" charset="0"/>
                        </a:rPr>
                        <a:t>Obiekty użyteczności publicznej</a:t>
                      </a:r>
                      <a:endParaRPr lang="pl-PL" sz="1200"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a:txBody>
                    <a:bodyPr/>
                    <a:lstStyle/>
                    <a:p>
                      <a:pPr algn="ctr">
                        <a:lnSpc>
                          <a:spcPct val="115000"/>
                        </a:lnSpc>
                        <a:spcAft>
                          <a:spcPts val="0"/>
                        </a:spcAft>
                      </a:pPr>
                      <a:r>
                        <a:rPr lang="pl-PL" sz="1200" dirty="0">
                          <a:effectLst/>
                          <a:latin typeface="Arial" panose="020B0604020202020204" pitchFamily="34" charset="0"/>
                          <a:ea typeface="Lucida Sans Unicode"/>
                          <a:cs typeface="Arial" panose="020B0604020202020204" pitchFamily="34" charset="0"/>
                        </a:rPr>
                        <a:t>7,2</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56,0</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6,3</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0,0</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0,9</a:t>
                      </a:r>
                    </a:p>
                  </a:txBody>
                  <a:tcPr marL="44450" marR="44450" marT="0" marB="0" anchor="ctr">
                    <a:noFill/>
                  </a:tcPr>
                </a:tc>
                <a:tc>
                  <a:txBody>
                    <a:bodyPr/>
                    <a:lstStyle/>
                    <a:p>
                      <a:pPr algn="ctr">
                        <a:spcAft>
                          <a:spcPts val="0"/>
                        </a:spcAft>
                      </a:pPr>
                      <a:r>
                        <a:rPr lang="pl-PL" sz="1200" b="0" dirty="0">
                          <a:effectLst/>
                          <a:latin typeface="Arial" panose="020B0604020202020204" pitchFamily="34" charset="0"/>
                          <a:ea typeface="Times New Roman"/>
                          <a:cs typeface="Arial" panose="020B0604020202020204" pitchFamily="34" charset="0"/>
                        </a:rPr>
                        <a:t>0,2</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0" dirty="0">
                          <a:effectLst/>
                          <a:latin typeface="Arial" panose="020B0604020202020204" pitchFamily="34" charset="0"/>
                          <a:ea typeface="Times New Roman"/>
                          <a:cs typeface="Arial" panose="020B0604020202020204" pitchFamily="34" charset="0"/>
                        </a:rPr>
                        <a:t>1,7</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0" dirty="0">
                          <a:effectLst/>
                          <a:latin typeface="Arial" panose="020B0604020202020204" pitchFamily="34" charset="0"/>
                          <a:ea typeface="Times New Roman"/>
                          <a:cs typeface="Arial" panose="020B0604020202020204" pitchFamily="34" charset="0"/>
                        </a:rPr>
                        <a:t>0,5</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1">
                          <a:effectLst/>
                          <a:latin typeface="Arial" panose="020B0604020202020204" pitchFamily="34" charset="0"/>
                          <a:ea typeface="Times New Roman"/>
                          <a:cs typeface="Arial" panose="020B0604020202020204" pitchFamily="34" charset="0"/>
                        </a:rPr>
                        <a:t>72,8</a:t>
                      </a:r>
                      <a:endParaRPr lang="pl-PL" sz="1200" b="1">
                        <a:effectLst/>
                        <a:latin typeface="Arial" panose="020B0604020202020204" pitchFamily="34" charset="0"/>
                        <a:ea typeface="Lucida Sans Unicode"/>
                        <a:cs typeface="Arial" panose="020B0604020202020204" pitchFamily="34" charset="0"/>
                      </a:endParaRPr>
                    </a:p>
                  </a:txBody>
                  <a:tcPr marL="44450" marR="44450" marT="0" marB="0" anchor="ctr">
                    <a:noFill/>
                  </a:tcPr>
                </a:tc>
                <a:extLst>
                  <a:ext uri="{0D108BD9-81ED-4DB2-BD59-A6C34878D82A}">
                    <a16:rowId xmlns:a16="http://schemas.microsoft.com/office/drawing/2014/main" val="10004"/>
                  </a:ext>
                </a:extLst>
              </a:tr>
              <a:tr h="227782">
                <a:tc>
                  <a:txBody>
                    <a:bodyPr/>
                    <a:lstStyle/>
                    <a:p>
                      <a:pPr algn="l">
                        <a:lnSpc>
                          <a:spcPct val="115000"/>
                        </a:lnSpc>
                        <a:spcAft>
                          <a:spcPts val="0"/>
                        </a:spcAft>
                      </a:pPr>
                      <a:r>
                        <a:rPr lang="pl-PL" sz="1200" dirty="0">
                          <a:effectLst/>
                          <a:latin typeface="Arial" panose="020B0604020202020204" pitchFamily="34" charset="0"/>
                          <a:cs typeface="Arial" panose="020B0604020202020204" pitchFamily="34" charset="0"/>
                        </a:rPr>
                        <a:t>Usługi komercyjne</a:t>
                      </a:r>
                      <a:endParaRPr lang="pl-PL" sz="1200"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rowSpan="2">
                  <a:txBody>
                    <a:bodyPr/>
                    <a:lstStyle/>
                    <a:p>
                      <a:pPr algn="ctr">
                        <a:lnSpc>
                          <a:spcPct val="115000"/>
                        </a:lnSpc>
                        <a:spcAft>
                          <a:spcPts val="0"/>
                        </a:spcAft>
                      </a:pPr>
                      <a:r>
                        <a:rPr lang="pl-PL" sz="1200" dirty="0">
                          <a:effectLst/>
                          <a:latin typeface="Arial" panose="020B0604020202020204" pitchFamily="34" charset="0"/>
                          <a:ea typeface="Lucida Sans Unicode"/>
                          <a:cs typeface="Arial" panose="020B0604020202020204" pitchFamily="34" charset="0"/>
                        </a:rPr>
                        <a:t>23,3</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0,2</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0,0</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1,3</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2,6</a:t>
                      </a:r>
                    </a:p>
                  </a:txBody>
                  <a:tcPr marL="44450" marR="44450" marT="0" marB="0" anchor="ctr">
                    <a:noFill/>
                  </a:tcPr>
                </a:tc>
                <a:tc rowSpan="2">
                  <a:txBody>
                    <a:bodyPr/>
                    <a:lstStyle/>
                    <a:p>
                      <a:pPr algn="ctr">
                        <a:spcAft>
                          <a:spcPts val="0"/>
                        </a:spcAft>
                      </a:pPr>
                      <a:r>
                        <a:rPr lang="pl-PL" sz="1200" b="0" dirty="0">
                          <a:effectLst/>
                          <a:latin typeface="Arial" panose="020B0604020202020204" pitchFamily="34" charset="0"/>
                          <a:ea typeface="Times New Roman"/>
                          <a:cs typeface="Arial" panose="020B0604020202020204" pitchFamily="34" charset="0"/>
                        </a:rPr>
                        <a:t>3,0</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rowSpan="2">
                  <a:txBody>
                    <a:bodyPr/>
                    <a:lstStyle/>
                    <a:p>
                      <a:pPr algn="ctr">
                        <a:spcAft>
                          <a:spcPts val="0"/>
                        </a:spcAft>
                      </a:pPr>
                      <a:r>
                        <a:rPr lang="pl-PL" sz="1200" b="0">
                          <a:effectLst/>
                          <a:latin typeface="Arial" panose="020B0604020202020204" pitchFamily="34" charset="0"/>
                          <a:ea typeface="Times New Roman"/>
                          <a:cs typeface="Arial" panose="020B0604020202020204" pitchFamily="34" charset="0"/>
                        </a:rPr>
                        <a:t>6,1</a:t>
                      </a:r>
                      <a:endParaRPr lang="pl-PL" sz="1200" b="1">
                        <a:effectLst/>
                        <a:latin typeface="Arial" panose="020B0604020202020204" pitchFamily="34" charset="0"/>
                        <a:ea typeface="Lucida Sans Unicode"/>
                        <a:cs typeface="Arial" panose="020B0604020202020204" pitchFamily="34" charset="0"/>
                      </a:endParaRPr>
                    </a:p>
                  </a:txBody>
                  <a:tcPr marL="44450" marR="44450" marT="0" marB="0" anchor="ctr">
                    <a:noFill/>
                  </a:tcPr>
                </a:tc>
                <a:tc rowSpan="2">
                  <a:txBody>
                    <a:bodyPr/>
                    <a:lstStyle/>
                    <a:p>
                      <a:pPr algn="ctr">
                        <a:spcAft>
                          <a:spcPts val="0"/>
                        </a:spcAft>
                      </a:pPr>
                      <a:r>
                        <a:rPr lang="pl-PL" sz="1200" b="0" dirty="0">
                          <a:effectLst/>
                          <a:latin typeface="Arial" panose="020B0604020202020204" pitchFamily="34" charset="0"/>
                          <a:ea typeface="Times New Roman"/>
                          <a:cs typeface="Arial" panose="020B0604020202020204" pitchFamily="34" charset="0"/>
                        </a:rPr>
                        <a:t>2,3</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rowSpan="2">
                  <a:txBody>
                    <a:bodyPr/>
                    <a:lstStyle/>
                    <a:p>
                      <a:pPr algn="ctr">
                        <a:spcAft>
                          <a:spcPts val="0"/>
                        </a:spcAft>
                      </a:pPr>
                      <a:r>
                        <a:rPr lang="pl-PL" sz="1200" b="1">
                          <a:effectLst/>
                          <a:latin typeface="Arial" panose="020B0604020202020204" pitchFamily="34" charset="0"/>
                          <a:ea typeface="Times New Roman"/>
                          <a:cs typeface="Arial" panose="020B0604020202020204" pitchFamily="34" charset="0"/>
                        </a:rPr>
                        <a:t>63,6</a:t>
                      </a:r>
                      <a:endParaRPr lang="pl-PL" sz="1200" b="1">
                        <a:effectLst/>
                        <a:latin typeface="Arial" panose="020B0604020202020204" pitchFamily="34" charset="0"/>
                        <a:ea typeface="Lucida Sans Unicode"/>
                        <a:cs typeface="Arial" panose="020B0604020202020204" pitchFamily="34" charset="0"/>
                      </a:endParaRPr>
                    </a:p>
                  </a:txBody>
                  <a:tcPr marL="44450" marR="44450" marT="0" marB="0" anchor="ctr">
                    <a:noFill/>
                  </a:tcPr>
                </a:tc>
                <a:extLst>
                  <a:ext uri="{0D108BD9-81ED-4DB2-BD59-A6C34878D82A}">
                    <a16:rowId xmlns:a16="http://schemas.microsoft.com/office/drawing/2014/main" val="10005"/>
                  </a:ext>
                </a:extLst>
              </a:tr>
              <a:tr h="259977">
                <a:tc>
                  <a:txBody>
                    <a:bodyPr/>
                    <a:lstStyle/>
                    <a:p>
                      <a:pPr algn="l">
                        <a:lnSpc>
                          <a:spcPct val="115000"/>
                        </a:lnSpc>
                        <a:spcAft>
                          <a:spcPts val="0"/>
                        </a:spcAft>
                      </a:pPr>
                      <a:r>
                        <a:rPr lang="pl-PL" sz="1200" dirty="0">
                          <a:effectLst/>
                          <a:latin typeface="Arial" panose="020B0604020202020204" pitchFamily="34" charset="0"/>
                          <a:ea typeface="Lucida Sans Unicode" panose="020B0602030504020204" pitchFamily="34" charset="0"/>
                          <a:cs typeface="Arial" panose="020B0604020202020204" pitchFamily="34" charset="0"/>
                        </a:rPr>
                        <a:t>Wytwórczość</a:t>
                      </a:r>
                    </a:p>
                  </a:txBody>
                  <a:tcPr marL="68580" marR="68580" marT="0" marB="0" anchor="ctr">
                    <a:noFill/>
                  </a:tcPr>
                </a:tc>
                <a:tc vMerge="1">
                  <a:txBody>
                    <a:bodyPr/>
                    <a:lstStyle/>
                    <a:p>
                      <a:endParaRPr lang="pl-PL"/>
                    </a:p>
                  </a:txBody>
                  <a:tcP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24,5</a:t>
                      </a:r>
                    </a:p>
                  </a:txBody>
                  <a:tcPr marL="44450" marR="44450" marT="0" marB="0" anchor="ctr">
                    <a:noFill/>
                  </a:tcPr>
                </a:tc>
                <a:tc>
                  <a:txBody>
                    <a:bodyPr/>
                    <a:lstStyle/>
                    <a:p>
                      <a:pPr algn="ctr">
                        <a:lnSpc>
                          <a:spcPct val="115000"/>
                        </a:lnSpc>
                        <a:spcAft>
                          <a:spcPts val="0"/>
                        </a:spcAft>
                      </a:pPr>
                      <a:r>
                        <a:rPr lang="pl-PL" sz="1200">
                          <a:effectLst/>
                          <a:latin typeface="Arial" panose="020B0604020202020204" pitchFamily="34" charset="0"/>
                          <a:ea typeface="Lucida Sans Unicode"/>
                          <a:cs typeface="Arial" panose="020B0604020202020204" pitchFamily="34" charset="0"/>
                        </a:rPr>
                        <a:t>0,3</a:t>
                      </a:r>
                    </a:p>
                  </a:txBody>
                  <a:tcPr marL="44450" marR="44450" marT="0" marB="0" anchor="ctr">
                    <a:noFill/>
                  </a:tcPr>
                </a:tc>
                <a:tc>
                  <a:txBody>
                    <a:bodyPr/>
                    <a:lstStyle/>
                    <a:p>
                      <a:pPr algn="ctr">
                        <a:lnSpc>
                          <a:spcPct val="115000"/>
                        </a:lnSpc>
                        <a:spcAft>
                          <a:spcPts val="0"/>
                        </a:spcAft>
                      </a:pPr>
                      <a:r>
                        <a:rPr lang="pl-PL" sz="1200" dirty="0">
                          <a:effectLst/>
                          <a:latin typeface="Arial" panose="020B0604020202020204" pitchFamily="34" charset="0"/>
                          <a:ea typeface="Lucida Sans Unicode"/>
                          <a:cs typeface="Arial" panose="020B0604020202020204" pitchFamily="34" charset="0"/>
                        </a:rPr>
                        <a:t>0,0</a:t>
                      </a:r>
                    </a:p>
                  </a:txBody>
                  <a:tcPr marL="44450" marR="44450" marT="0" marB="0" anchor="ctr">
                    <a:noFill/>
                  </a:tcPr>
                </a:tc>
                <a:tc>
                  <a:txBody>
                    <a:bodyPr/>
                    <a:lstStyle/>
                    <a:p>
                      <a:pPr algn="ctr">
                        <a:lnSpc>
                          <a:spcPct val="115000"/>
                        </a:lnSpc>
                        <a:spcAft>
                          <a:spcPts val="0"/>
                        </a:spcAft>
                      </a:pPr>
                      <a:r>
                        <a:rPr lang="pl-PL" sz="1200" dirty="0">
                          <a:effectLst/>
                          <a:latin typeface="Arial" panose="020B0604020202020204" pitchFamily="34" charset="0"/>
                          <a:ea typeface="Lucida Sans Unicode"/>
                          <a:cs typeface="Arial" panose="020B0604020202020204" pitchFamily="34" charset="0"/>
                        </a:rPr>
                        <a:t>0,0</a:t>
                      </a:r>
                    </a:p>
                  </a:txBody>
                  <a:tcPr marL="44450" marR="44450" marT="0" marB="0" anchor="ctr">
                    <a:noFill/>
                  </a:tcPr>
                </a:tc>
                <a:tc vMerge="1">
                  <a:txBody>
                    <a:bodyPr/>
                    <a:lstStyle/>
                    <a:p>
                      <a:endParaRPr lang="pl-PL"/>
                    </a:p>
                  </a:txBody>
                  <a:tcPr>
                    <a:noFill/>
                  </a:tcPr>
                </a:tc>
                <a:tc vMerge="1">
                  <a:txBody>
                    <a:bodyPr/>
                    <a:lstStyle/>
                    <a:p>
                      <a:endParaRPr lang="pl-PL"/>
                    </a:p>
                  </a:txBody>
                  <a:tcPr>
                    <a:noFill/>
                  </a:tcPr>
                </a:tc>
                <a:tc vMerge="1">
                  <a:txBody>
                    <a:bodyPr/>
                    <a:lstStyle/>
                    <a:p>
                      <a:endParaRPr lang="pl-PL"/>
                    </a:p>
                  </a:txBody>
                  <a:tcPr>
                    <a:noFill/>
                  </a:tcPr>
                </a:tc>
                <a:tc vMerge="1">
                  <a:txBody>
                    <a:bodyPr/>
                    <a:lstStyle/>
                    <a:p>
                      <a:endParaRPr lang="pl-PL"/>
                    </a:p>
                  </a:txBody>
                  <a:tcPr>
                    <a:noFill/>
                  </a:tcPr>
                </a:tc>
                <a:extLst>
                  <a:ext uri="{0D108BD9-81ED-4DB2-BD59-A6C34878D82A}">
                    <a16:rowId xmlns:a16="http://schemas.microsoft.com/office/drawing/2014/main" val="10006"/>
                  </a:ext>
                </a:extLst>
              </a:tr>
              <a:tr h="220453">
                <a:tc>
                  <a:txBody>
                    <a:bodyPr/>
                    <a:lstStyle/>
                    <a:p>
                      <a:pPr algn="l">
                        <a:lnSpc>
                          <a:spcPct val="115000"/>
                        </a:lnSpc>
                        <a:spcAft>
                          <a:spcPts val="0"/>
                        </a:spcAft>
                      </a:pPr>
                      <a:r>
                        <a:rPr lang="pl-PL" sz="1200" dirty="0">
                          <a:effectLst/>
                          <a:latin typeface="Arial" panose="020B0604020202020204" pitchFamily="34" charset="0"/>
                          <a:ea typeface="+mn-ea"/>
                          <a:cs typeface="Arial" panose="020B0604020202020204" pitchFamily="34" charset="0"/>
                        </a:rPr>
                        <a:t>Ogółem</a:t>
                      </a:r>
                      <a:endParaRPr lang="pl-PL" sz="1200" dirty="0">
                        <a:effectLst/>
                        <a:latin typeface="Arial" panose="020B0604020202020204" pitchFamily="34" charset="0"/>
                        <a:ea typeface="Lucida Sans Unicode" panose="020B0602030504020204" pitchFamily="34" charset="0"/>
                        <a:cs typeface="Arial" panose="020B0604020202020204" pitchFamily="34" charset="0"/>
                      </a:endParaRPr>
                    </a:p>
                  </a:txBody>
                  <a:tcPr marL="68580" marR="68580" marT="0" marB="0" anchor="ctr">
                    <a:noFill/>
                  </a:tcPr>
                </a:tc>
                <a:tc>
                  <a:txBody>
                    <a:bodyPr/>
                    <a:lstStyle/>
                    <a:p>
                      <a:pPr algn="ctr">
                        <a:spcAft>
                          <a:spcPts val="0"/>
                        </a:spcAft>
                      </a:pPr>
                      <a:r>
                        <a:rPr lang="pl-PL" sz="1200" b="1" dirty="0">
                          <a:effectLst/>
                          <a:latin typeface="Arial" panose="020B0604020202020204" pitchFamily="34" charset="0"/>
                          <a:ea typeface="Lucida Sans Unicode"/>
                          <a:cs typeface="Arial" panose="020B0604020202020204" pitchFamily="34" charset="0"/>
                        </a:rPr>
                        <a:t>110,9</a:t>
                      </a:r>
                    </a:p>
                  </a:txBody>
                  <a:tcPr marL="44450" marR="44450" marT="0" marB="0" anchor="ctr">
                    <a:noFill/>
                  </a:tcPr>
                </a:tc>
                <a:tc>
                  <a:txBody>
                    <a:bodyPr/>
                    <a:lstStyle/>
                    <a:p>
                      <a:pPr algn="ctr">
                        <a:spcAft>
                          <a:spcPts val="0"/>
                        </a:spcAft>
                      </a:pPr>
                      <a:r>
                        <a:rPr lang="pl-PL" sz="1200" b="1" dirty="0">
                          <a:effectLst/>
                          <a:latin typeface="Arial" panose="020B0604020202020204" pitchFamily="34" charset="0"/>
                          <a:ea typeface="Lucida Sans Unicode"/>
                          <a:cs typeface="Arial" panose="020B0604020202020204" pitchFamily="34" charset="0"/>
                        </a:rPr>
                        <a:t>181,8</a:t>
                      </a:r>
                    </a:p>
                  </a:txBody>
                  <a:tcPr marL="44450" marR="44450" marT="0" marB="0" anchor="ctr">
                    <a:noFill/>
                  </a:tcPr>
                </a:tc>
                <a:tc>
                  <a:txBody>
                    <a:bodyPr/>
                    <a:lstStyle/>
                    <a:p>
                      <a:pPr algn="ctr">
                        <a:spcAft>
                          <a:spcPts val="0"/>
                        </a:spcAft>
                      </a:pPr>
                      <a:r>
                        <a:rPr lang="pl-PL" sz="1200" b="1" dirty="0">
                          <a:effectLst/>
                          <a:latin typeface="Arial" panose="020B0604020202020204" pitchFamily="34" charset="0"/>
                          <a:ea typeface="Lucida Sans Unicode"/>
                          <a:cs typeface="Arial" panose="020B0604020202020204" pitchFamily="34" charset="0"/>
                        </a:rPr>
                        <a:t>31,2</a:t>
                      </a:r>
                    </a:p>
                  </a:txBody>
                  <a:tcPr marL="44450" marR="44450" marT="0" marB="0" anchor="ctr">
                    <a:noFill/>
                  </a:tcPr>
                </a:tc>
                <a:tc>
                  <a:txBody>
                    <a:bodyPr/>
                    <a:lstStyle/>
                    <a:p>
                      <a:pPr algn="ctr">
                        <a:spcAft>
                          <a:spcPts val="0"/>
                        </a:spcAft>
                      </a:pPr>
                      <a:r>
                        <a:rPr lang="pl-PL" sz="1200" b="1" dirty="0">
                          <a:effectLst/>
                          <a:latin typeface="Arial" panose="020B0604020202020204" pitchFamily="34" charset="0"/>
                          <a:ea typeface="Lucida Sans Unicode"/>
                          <a:cs typeface="Arial" panose="020B0604020202020204" pitchFamily="34" charset="0"/>
                        </a:rPr>
                        <a:t>1,6</a:t>
                      </a:r>
                    </a:p>
                  </a:txBody>
                  <a:tcPr marL="44450" marR="44450" marT="0" marB="0" anchor="ctr">
                    <a:noFill/>
                  </a:tcPr>
                </a:tc>
                <a:tc>
                  <a:txBody>
                    <a:bodyPr/>
                    <a:lstStyle/>
                    <a:p>
                      <a:pPr algn="ctr">
                        <a:spcAft>
                          <a:spcPts val="0"/>
                        </a:spcAft>
                      </a:pPr>
                      <a:r>
                        <a:rPr lang="pl-PL" sz="1200" b="1" dirty="0">
                          <a:effectLst/>
                          <a:latin typeface="Arial" panose="020B0604020202020204" pitchFamily="34" charset="0"/>
                          <a:ea typeface="Lucida Sans Unicode"/>
                          <a:cs typeface="Arial" panose="020B0604020202020204" pitchFamily="34" charset="0"/>
                        </a:rPr>
                        <a:t>6,8</a:t>
                      </a:r>
                    </a:p>
                  </a:txBody>
                  <a:tcPr marL="44450" marR="44450" marT="0" marB="0" anchor="ctr">
                    <a:noFill/>
                  </a:tcPr>
                </a:tc>
                <a:tc>
                  <a:txBody>
                    <a:bodyPr/>
                    <a:lstStyle/>
                    <a:p>
                      <a:pPr algn="ctr">
                        <a:spcAft>
                          <a:spcPts val="0"/>
                        </a:spcAft>
                      </a:pPr>
                      <a:r>
                        <a:rPr lang="pl-PL" sz="1200" b="1" dirty="0">
                          <a:effectLst/>
                          <a:latin typeface="Arial" panose="020B0604020202020204" pitchFamily="34" charset="0"/>
                          <a:ea typeface="Times New Roman"/>
                          <a:cs typeface="Arial" panose="020B0604020202020204" pitchFamily="34" charset="0"/>
                        </a:rPr>
                        <a:t>139,8</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1" dirty="0">
                          <a:effectLst/>
                          <a:latin typeface="Arial" panose="020B0604020202020204" pitchFamily="34" charset="0"/>
                          <a:ea typeface="Times New Roman"/>
                          <a:cs typeface="Arial" panose="020B0604020202020204" pitchFamily="34" charset="0"/>
                        </a:rPr>
                        <a:t>22,6</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1" dirty="0">
                          <a:effectLst/>
                          <a:latin typeface="Arial" panose="020B0604020202020204" pitchFamily="34" charset="0"/>
                          <a:ea typeface="Times New Roman"/>
                          <a:cs typeface="Arial" panose="020B0604020202020204" pitchFamily="34" charset="0"/>
                        </a:rPr>
                        <a:t>15,4</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tc>
                  <a:txBody>
                    <a:bodyPr/>
                    <a:lstStyle/>
                    <a:p>
                      <a:pPr algn="ctr">
                        <a:spcAft>
                          <a:spcPts val="0"/>
                        </a:spcAft>
                      </a:pPr>
                      <a:r>
                        <a:rPr lang="pl-PL" sz="1200" b="1" dirty="0">
                          <a:effectLst/>
                          <a:latin typeface="Arial" panose="020B0604020202020204" pitchFamily="34" charset="0"/>
                          <a:ea typeface="Times New Roman"/>
                          <a:cs typeface="Arial" panose="020B0604020202020204" pitchFamily="34" charset="0"/>
                        </a:rPr>
                        <a:t>510,1</a:t>
                      </a:r>
                      <a:endParaRPr lang="pl-PL" sz="1200" b="1" dirty="0">
                        <a:effectLst/>
                        <a:latin typeface="Arial" panose="020B0604020202020204" pitchFamily="34" charset="0"/>
                        <a:ea typeface="Lucida Sans Unicode"/>
                        <a:cs typeface="Arial" panose="020B0604020202020204" pitchFamily="34" charset="0"/>
                      </a:endParaRPr>
                    </a:p>
                  </a:txBody>
                  <a:tcPr marL="44450" marR="44450" marT="0" marB="0" anchor="ctr">
                    <a:noFill/>
                  </a:tcPr>
                </a:tc>
                <a:extLst>
                  <a:ext uri="{0D108BD9-81ED-4DB2-BD59-A6C34878D82A}">
                    <a16:rowId xmlns:a16="http://schemas.microsoft.com/office/drawing/2014/main" val="10007"/>
                  </a:ext>
                </a:extLst>
              </a:tr>
            </a:tbl>
          </a:graphicData>
        </a:graphic>
      </p:graphicFrame>
      <p:sp>
        <p:nvSpPr>
          <p:cNvPr id="3" name="Rectangle 2"/>
          <p:cNvSpPr>
            <a:spLocks noChangeArrowheads="1"/>
          </p:cNvSpPr>
          <p:nvPr/>
        </p:nvSpPr>
        <p:spPr bwMode="auto">
          <a:xfrm>
            <a:off x="5335571" y="5124762"/>
            <a:ext cx="100806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grpSp>
        <p:nvGrpSpPr>
          <p:cNvPr id="18" name="Grupa 17"/>
          <p:cNvGrpSpPr/>
          <p:nvPr/>
        </p:nvGrpSpPr>
        <p:grpSpPr>
          <a:xfrm>
            <a:off x="414410" y="176654"/>
            <a:ext cx="9440788" cy="569516"/>
            <a:chOff x="414410" y="176654"/>
            <a:chExt cx="9440788" cy="569516"/>
          </a:xfrm>
        </p:grpSpPr>
        <p:pic>
          <p:nvPicPr>
            <p:cNvPr id="25"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0358" y="4339903"/>
            <a:ext cx="4781890" cy="2638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4" name="Obraz 3">
            <a:extLst>
              <a:ext uri="{FF2B5EF4-FFF2-40B4-BE49-F238E27FC236}">
                <a16:creationId xmlns:a16="http://schemas.microsoft.com/office/drawing/2014/main" id="{8885EBE9-265B-DC52-7297-F6326896D8D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4188253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117809"/>
            <a:ext cx="8351838" cy="487590"/>
          </a:xfrm>
          <a:prstGeom prst="rect">
            <a:avLst/>
          </a:prstGeom>
          <a:noFill/>
          <a:ln w="9525">
            <a:noFill/>
            <a:miter lim="800000"/>
            <a:headEnd/>
            <a:tailEnd/>
          </a:ln>
        </p:spPr>
        <p:txBody>
          <a:bodyPr lIns="100794" tIns="50397" rIns="100794" bIns="50397">
            <a:spAutoFit/>
          </a:bodyPr>
          <a:lstStyle/>
          <a:p>
            <a:pPr algn="ctr" defTabSz="495300" eaLnBrk="0">
              <a:lnSpc>
                <a:spcPct val="114000"/>
              </a:lnSpc>
              <a:buClrTx/>
              <a:buSzTx/>
            </a:pPr>
            <a:r>
              <a:rPr lang="pl-PL" sz="2400" b="1" dirty="0"/>
              <a:t>ZAOPATRZENIE W CIEPŁO</a:t>
            </a:r>
          </a:p>
        </p:txBody>
      </p:sp>
      <p:sp>
        <p:nvSpPr>
          <p:cNvPr id="25605" name="Symbol zastępczy numeru slajdu 3"/>
          <p:cNvSpPr txBox="1">
            <a:spLocks noGrp="1"/>
          </p:cNvSpPr>
          <p:nvPr/>
        </p:nvSpPr>
        <p:spPr bwMode="auto">
          <a:xfrm>
            <a:off x="7217786" y="6890279"/>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5</a:t>
            </a:fld>
            <a:endParaRPr lang="pl-PL" sz="1400">
              <a:solidFill>
                <a:srgbClr val="000000"/>
              </a:solidFill>
              <a:latin typeface="Times New Roman" pitchFamily="18" charset="0"/>
            </a:endParaRPr>
          </a:p>
        </p:txBody>
      </p:sp>
      <p:sp>
        <p:nvSpPr>
          <p:cNvPr id="3" name="Prostokąt 2"/>
          <p:cNvSpPr/>
          <p:nvPr/>
        </p:nvSpPr>
        <p:spPr>
          <a:xfrm>
            <a:off x="665221" y="1605399"/>
            <a:ext cx="9265350" cy="4413516"/>
          </a:xfrm>
          <a:prstGeom prst="rect">
            <a:avLst/>
          </a:prstGeom>
        </p:spPr>
        <p:txBody>
          <a:bodyPr wrap="square">
            <a:spAutoFit/>
          </a:bodyPr>
          <a:lstStyle/>
          <a:p>
            <a:pPr marL="285750" indent="-285750" algn="ctr">
              <a:lnSpc>
                <a:spcPct val="120000"/>
              </a:lnSpc>
              <a:spcBef>
                <a:spcPts val="0"/>
              </a:spcBef>
            </a:pPr>
            <a:r>
              <a:rPr lang="pl-PL" sz="1600" b="1" dirty="0"/>
              <a:t>Miejska sieć ciepłownicza Bytomia zasilana jest z:</a:t>
            </a:r>
          </a:p>
          <a:p>
            <a:pPr marL="285750" indent="-285750" algn="ctr">
              <a:lnSpc>
                <a:spcPct val="120000"/>
              </a:lnSpc>
              <a:spcBef>
                <a:spcPts val="0"/>
              </a:spcBef>
            </a:pPr>
            <a:endParaRPr lang="pl-PL" sz="1600" dirty="0"/>
          </a:p>
          <a:p>
            <a:pPr marL="285750" indent="-285750" algn="just">
              <a:lnSpc>
                <a:spcPct val="120000"/>
              </a:lnSpc>
              <a:spcBef>
                <a:spcPts val="0"/>
              </a:spcBef>
              <a:buFont typeface="Wingdings" panose="05000000000000000000" pitchFamily="2" charset="2"/>
              <a:buChar char="Ø"/>
            </a:pPr>
            <a:r>
              <a:rPr lang="pl-PL" sz="1600" u="sng" dirty="0"/>
              <a:t>Elektrociepłowni CHP Zabrze</a:t>
            </a:r>
            <a:r>
              <a:rPr lang="pl-PL" sz="1600" dirty="0"/>
              <a:t> – ITPO (Fortum Silesia S.A.) – jedn. kogeneracji o mocy 203 </a:t>
            </a:r>
            <a:r>
              <a:rPr lang="pl-PL" sz="1600" dirty="0" err="1"/>
              <a:t>MWt</a:t>
            </a:r>
            <a:r>
              <a:rPr lang="pl-PL" sz="1600" dirty="0"/>
              <a:t>, spalanie paliw konwencjonalnych (węgiel, olej opałowy) oraz paliwa alternatywnego (odpady) </a:t>
            </a:r>
            <a:br>
              <a:rPr lang="pl-PL" sz="1600" dirty="0"/>
            </a:br>
            <a:r>
              <a:rPr lang="pl-PL" sz="1600" dirty="0"/>
              <a:t>w 1 fluidalnym kotle parowym zasilającym w parę 1 turbozespół (TPP);</a:t>
            </a:r>
          </a:p>
          <a:p>
            <a:pPr marL="285750" indent="-285750" algn="just">
              <a:lnSpc>
                <a:spcPct val="120000"/>
              </a:lnSpc>
              <a:spcBef>
                <a:spcPts val="0"/>
              </a:spcBef>
              <a:buFont typeface="Wingdings" panose="05000000000000000000" pitchFamily="2" charset="2"/>
              <a:buChar char="Ø"/>
            </a:pPr>
            <a:endParaRPr lang="pl-PL" sz="1600" dirty="0"/>
          </a:p>
          <a:p>
            <a:pPr marL="285750" indent="-285750" algn="just">
              <a:lnSpc>
                <a:spcPct val="120000"/>
              </a:lnSpc>
              <a:spcBef>
                <a:spcPts val="0"/>
              </a:spcBef>
              <a:buFont typeface="Wingdings" panose="05000000000000000000" pitchFamily="2" charset="2"/>
              <a:buChar char="Ø"/>
            </a:pPr>
            <a:r>
              <a:rPr lang="pl-PL" sz="1600" u="sng" dirty="0"/>
              <a:t>Ciepłowni Zabrze</a:t>
            </a:r>
            <a:r>
              <a:rPr lang="pl-PL" sz="1600" dirty="0"/>
              <a:t> (Fortum Silesia S.A.) – źródło szczytowe o mocy 60 </a:t>
            </a:r>
            <a:r>
              <a:rPr lang="pl-PL" sz="1600" dirty="0" err="1"/>
              <a:t>MWt</a:t>
            </a:r>
            <a:r>
              <a:rPr lang="pl-PL" sz="1600" dirty="0"/>
              <a:t>, spalające węgiel kamienny w kotle wodnym (40 MW) oraz gaz ziemny i olej opałowy w kotle parowym (20 MW);</a:t>
            </a:r>
          </a:p>
          <a:p>
            <a:pPr marL="285750" indent="-285750" algn="just">
              <a:lnSpc>
                <a:spcPct val="120000"/>
              </a:lnSpc>
              <a:spcBef>
                <a:spcPts val="0"/>
              </a:spcBef>
              <a:buFont typeface="Wingdings" panose="05000000000000000000" pitchFamily="2" charset="2"/>
              <a:buChar char="Ø"/>
            </a:pPr>
            <a:endParaRPr lang="pl-PL" sz="1600" dirty="0"/>
          </a:p>
          <a:p>
            <a:pPr marL="285750" indent="-285750" algn="just">
              <a:lnSpc>
                <a:spcPct val="120000"/>
              </a:lnSpc>
              <a:spcBef>
                <a:spcPts val="0"/>
              </a:spcBef>
              <a:buFont typeface="Wingdings" panose="05000000000000000000" pitchFamily="2" charset="2"/>
              <a:buChar char="Ø"/>
            </a:pPr>
            <a:r>
              <a:rPr lang="pl-PL" sz="1600" u="sng" dirty="0"/>
              <a:t>Ciepłowni Miechowice</a:t>
            </a:r>
            <a:r>
              <a:rPr lang="pl-PL" sz="1600" dirty="0"/>
              <a:t> (Fortum Silesia S.A.) - źródło szczytowe o mocy 75 </a:t>
            </a:r>
            <a:r>
              <a:rPr lang="pl-PL" sz="1600" dirty="0" err="1"/>
              <a:t>MWt</a:t>
            </a:r>
            <a:r>
              <a:rPr lang="pl-PL" sz="1600" dirty="0"/>
              <a:t>, spalające węgiel kamienny w kotle wodnym (25 MW) oraz olej opałowy w 5 kotłach wodnych (5x10 MW);</a:t>
            </a:r>
          </a:p>
          <a:p>
            <a:pPr marL="285750" indent="-285750" algn="just">
              <a:lnSpc>
                <a:spcPct val="120000"/>
              </a:lnSpc>
              <a:spcBef>
                <a:spcPts val="0"/>
              </a:spcBef>
              <a:buFont typeface="Wingdings" panose="05000000000000000000" pitchFamily="2" charset="2"/>
              <a:buChar char="Ø"/>
            </a:pPr>
            <a:endParaRPr lang="pl-PL" sz="1600" dirty="0"/>
          </a:p>
          <a:p>
            <a:pPr marL="285750" indent="-285750" algn="just">
              <a:lnSpc>
                <a:spcPct val="120000"/>
              </a:lnSpc>
              <a:spcBef>
                <a:spcPts val="0"/>
              </a:spcBef>
              <a:buFont typeface="Wingdings" panose="05000000000000000000" pitchFamily="2" charset="2"/>
              <a:buChar char="Ø"/>
            </a:pPr>
            <a:r>
              <a:rPr lang="pl-PL" sz="1600" u="sng" dirty="0"/>
              <a:t>Ciepłowni Radzionków</a:t>
            </a:r>
            <a:r>
              <a:rPr lang="pl-PL" sz="1600" dirty="0"/>
              <a:t> (PEC Sp. z o.o. w Bytomiu) – 3 kotły wodne o mocy 49 </a:t>
            </a:r>
            <a:r>
              <a:rPr lang="pl-PL" sz="1600" dirty="0" err="1"/>
              <a:t>MWt</a:t>
            </a:r>
            <a:r>
              <a:rPr lang="pl-PL" sz="1600" dirty="0"/>
              <a:t> (8,12,29 MW) opalane miałem węglowym.</a:t>
            </a:r>
          </a:p>
          <a:p>
            <a:pPr marL="285750" indent="-285750" algn="just">
              <a:lnSpc>
                <a:spcPct val="120000"/>
              </a:lnSpc>
              <a:spcBef>
                <a:spcPts val="0"/>
              </a:spcBef>
              <a:buFont typeface="Wingdings" panose="05000000000000000000" pitchFamily="2" charset="2"/>
              <a:buChar char="Ø"/>
            </a:pPr>
            <a:endParaRPr lang="pl-PL" sz="1000" dirty="0"/>
          </a:p>
        </p:txBody>
      </p:sp>
      <p:grpSp>
        <p:nvGrpSpPr>
          <p:cNvPr id="13" name="Grupa 12"/>
          <p:cNvGrpSpPr/>
          <p:nvPr/>
        </p:nvGrpSpPr>
        <p:grpSpPr>
          <a:xfrm>
            <a:off x="414410" y="176654"/>
            <a:ext cx="9440788" cy="569516"/>
            <a:chOff x="414410" y="176654"/>
            <a:chExt cx="9440788" cy="569516"/>
          </a:xfrm>
        </p:grpSpPr>
        <p:pic>
          <p:nvPicPr>
            <p:cNvPr id="16"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79E4357F-DEBA-8E7E-77EA-3577FF566C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3318533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117809"/>
            <a:ext cx="8351838" cy="487590"/>
          </a:xfrm>
          <a:prstGeom prst="rect">
            <a:avLst/>
          </a:prstGeom>
          <a:noFill/>
          <a:ln w="9525">
            <a:noFill/>
            <a:miter lim="800000"/>
            <a:headEnd/>
            <a:tailEnd/>
          </a:ln>
        </p:spPr>
        <p:txBody>
          <a:bodyPr lIns="100794" tIns="50397" rIns="100794" bIns="50397">
            <a:spAutoFit/>
          </a:bodyPr>
          <a:lstStyle/>
          <a:p>
            <a:pPr algn="ctr" defTabSz="495300" eaLnBrk="0">
              <a:lnSpc>
                <a:spcPct val="114000"/>
              </a:lnSpc>
              <a:buClrTx/>
              <a:buSzTx/>
            </a:pPr>
            <a:r>
              <a:rPr lang="pl-PL" sz="2400" b="1" dirty="0"/>
              <a:t>ZAOPATRZENIE W CIEPŁO</a:t>
            </a:r>
          </a:p>
        </p:txBody>
      </p:sp>
      <p:sp>
        <p:nvSpPr>
          <p:cNvPr id="25605" name="Symbol zastępczy numeru slajdu 3"/>
          <p:cNvSpPr txBox="1">
            <a:spLocks noGrp="1"/>
          </p:cNvSpPr>
          <p:nvPr/>
        </p:nvSpPr>
        <p:spPr bwMode="auto">
          <a:xfrm>
            <a:off x="7217786" y="6890279"/>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6</a:t>
            </a:fld>
            <a:endParaRPr lang="pl-PL" sz="1400">
              <a:solidFill>
                <a:srgbClr val="000000"/>
              </a:solidFill>
              <a:latin typeface="Times New Roman" pitchFamily="18" charset="0"/>
            </a:endParaRPr>
          </a:p>
        </p:txBody>
      </p:sp>
      <p:sp>
        <p:nvSpPr>
          <p:cNvPr id="3" name="Prostokąt 2"/>
          <p:cNvSpPr/>
          <p:nvPr/>
        </p:nvSpPr>
        <p:spPr>
          <a:xfrm>
            <a:off x="589850" y="1673098"/>
            <a:ext cx="9265350" cy="5974456"/>
          </a:xfrm>
          <a:prstGeom prst="rect">
            <a:avLst/>
          </a:prstGeom>
        </p:spPr>
        <p:txBody>
          <a:bodyPr wrap="square">
            <a:spAutoFit/>
          </a:bodyPr>
          <a:lstStyle/>
          <a:p>
            <a:pPr algn="ctr">
              <a:lnSpc>
                <a:spcPct val="120000"/>
              </a:lnSpc>
              <a:spcBef>
                <a:spcPts val="0"/>
              </a:spcBef>
            </a:pPr>
            <a:r>
              <a:rPr lang="pl-PL" sz="1600" b="1" dirty="0"/>
              <a:t>Główne systemy ciepłownicze</a:t>
            </a:r>
            <a:r>
              <a:rPr lang="pl-PL" sz="1600" dirty="0"/>
              <a:t>: </a:t>
            </a:r>
          </a:p>
          <a:p>
            <a:pPr algn="ctr">
              <a:lnSpc>
                <a:spcPct val="120000"/>
              </a:lnSpc>
              <a:spcBef>
                <a:spcPts val="0"/>
              </a:spcBef>
            </a:pPr>
            <a:endParaRPr lang="pl-PL" sz="1600" dirty="0"/>
          </a:p>
          <a:p>
            <a:pPr marL="285750" indent="-285750" algn="just">
              <a:lnSpc>
                <a:spcPct val="120000"/>
              </a:lnSpc>
              <a:spcBef>
                <a:spcPts val="0"/>
              </a:spcBef>
              <a:buFont typeface="Wingdings" panose="05000000000000000000" pitchFamily="2" charset="2"/>
              <a:buChar char="Ø"/>
            </a:pPr>
            <a:r>
              <a:rPr lang="pl-PL" sz="1600" u="sng" dirty="0"/>
              <a:t>System „bytomski” </a:t>
            </a:r>
            <a:r>
              <a:rPr lang="pl-PL" sz="1600" dirty="0"/>
              <a:t>(</a:t>
            </a:r>
            <a:r>
              <a:rPr lang="pl-PL" sz="1600" b="1" dirty="0"/>
              <a:t>źródła FORTUM</a:t>
            </a:r>
            <a:r>
              <a:rPr lang="pl-PL" sz="1600" dirty="0"/>
              <a:t>) zasilający dzielnice: Centrum, Miechowice, Karb, Rozbark, Szombierki, Łagiewniki;</a:t>
            </a:r>
          </a:p>
          <a:p>
            <a:pPr marL="263525" algn="just">
              <a:lnSpc>
                <a:spcPct val="120000"/>
              </a:lnSpc>
              <a:spcBef>
                <a:spcPts val="0"/>
              </a:spcBef>
            </a:pPr>
            <a:r>
              <a:rPr lang="pl-PL" sz="1600" dirty="0"/>
              <a:t>Moc zamówiona: 181,8 MW;</a:t>
            </a:r>
          </a:p>
          <a:p>
            <a:pPr marL="263525" algn="just">
              <a:lnSpc>
                <a:spcPct val="120000"/>
              </a:lnSpc>
              <a:spcBef>
                <a:spcPts val="0"/>
              </a:spcBef>
            </a:pPr>
            <a:r>
              <a:rPr lang="pl-PL" sz="1600" dirty="0"/>
              <a:t>Zużycie energii cieplnej: 1051 TJ;</a:t>
            </a:r>
          </a:p>
          <a:p>
            <a:pPr marL="263525" algn="just">
              <a:lnSpc>
                <a:spcPct val="120000"/>
              </a:lnSpc>
              <a:spcBef>
                <a:spcPts val="0"/>
              </a:spcBef>
            </a:pPr>
            <a:r>
              <a:rPr lang="pl-PL" sz="1600" b="1" dirty="0"/>
              <a:t>Długość sieci: 121 km, </a:t>
            </a:r>
            <a:r>
              <a:rPr lang="pl-PL" sz="1600" dirty="0"/>
              <a:t>w tym preizolowana 87%;</a:t>
            </a:r>
          </a:p>
          <a:p>
            <a:pPr marL="263525" algn="just">
              <a:lnSpc>
                <a:spcPct val="120000"/>
              </a:lnSpc>
              <a:spcBef>
                <a:spcPts val="0"/>
              </a:spcBef>
            </a:pPr>
            <a:endParaRPr lang="pl-PL" sz="1600" u="sng" spc="-10" dirty="0"/>
          </a:p>
          <a:p>
            <a:pPr marL="263525" algn="just">
              <a:lnSpc>
                <a:spcPct val="120000"/>
              </a:lnSpc>
              <a:spcBef>
                <a:spcPts val="0"/>
              </a:spcBef>
            </a:pPr>
            <a:r>
              <a:rPr lang="pl-PL" sz="1600" u="sng" spc="-10" dirty="0"/>
              <a:t>Posiada </a:t>
            </a:r>
            <a:r>
              <a:rPr lang="pl-PL" sz="1600" spc="-10" dirty="0"/>
              <a:t>statusu efektywnego energetycznie systemu ciepłowniczego (wg art. 7b pkt 4 PE), wyprodukowane w EC Zabrze ciepło </a:t>
            </a:r>
            <a:r>
              <a:rPr lang="pl-PL" sz="1600" b="1" spc="-10" dirty="0"/>
              <a:t>w 88% pochodzi z kogeneracji, w tym 25% OZE.</a:t>
            </a:r>
          </a:p>
          <a:p>
            <a:pPr algn="just">
              <a:lnSpc>
                <a:spcPct val="120000"/>
              </a:lnSpc>
              <a:spcBef>
                <a:spcPts val="0"/>
              </a:spcBef>
            </a:pPr>
            <a:endParaRPr lang="pl-PL" sz="1600" dirty="0"/>
          </a:p>
          <a:p>
            <a:pPr marL="285750" indent="-285750" algn="just">
              <a:lnSpc>
                <a:spcPct val="120000"/>
              </a:lnSpc>
              <a:spcBef>
                <a:spcPts val="0"/>
              </a:spcBef>
              <a:buFont typeface="Wingdings" panose="05000000000000000000" pitchFamily="2" charset="2"/>
              <a:buChar char="Ø"/>
            </a:pPr>
            <a:r>
              <a:rPr lang="pl-PL" sz="1600" u="sng" dirty="0"/>
              <a:t>System „radzionkowski” </a:t>
            </a:r>
            <a:r>
              <a:rPr lang="pl-PL" sz="1600" dirty="0"/>
              <a:t>(</a:t>
            </a:r>
            <a:r>
              <a:rPr lang="pl-PL" sz="1600" b="1" dirty="0"/>
              <a:t>źródło PEC Bytom</a:t>
            </a:r>
            <a:r>
              <a:rPr lang="pl-PL" sz="1600" dirty="0"/>
              <a:t>) zasilający dzielnice: Stroszek-Dąbrowa Miejska, Oś. Ziętka.</a:t>
            </a:r>
          </a:p>
          <a:p>
            <a:pPr marL="263525" algn="just">
              <a:lnSpc>
                <a:spcPct val="120000"/>
              </a:lnSpc>
              <a:spcBef>
                <a:spcPts val="0"/>
              </a:spcBef>
            </a:pPr>
            <a:r>
              <a:rPr lang="pl-PL" sz="1600" dirty="0"/>
              <a:t>Moc zamówiona w Bytomiu: 31,2 MW (cały system z 46,5 MW); 	</a:t>
            </a:r>
          </a:p>
          <a:p>
            <a:pPr marL="263525" algn="just">
              <a:lnSpc>
                <a:spcPct val="120000"/>
              </a:lnSpc>
              <a:spcBef>
                <a:spcPts val="0"/>
              </a:spcBef>
            </a:pPr>
            <a:r>
              <a:rPr lang="pl-PL" sz="1600" dirty="0"/>
              <a:t>Zużycie energii cieplnej: 177 TJ;</a:t>
            </a:r>
          </a:p>
          <a:p>
            <a:pPr marL="263525" algn="just">
              <a:lnSpc>
                <a:spcPct val="120000"/>
              </a:lnSpc>
              <a:spcBef>
                <a:spcPts val="0"/>
              </a:spcBef>
            </a:pPr>
            <a:r>
              <a:rPr lang="pl-PL" sz="1600" b="1" dirty="0"/>
              <a:t>Długość sieci: 23 km, </a:t>
            </a:r>
            <a:r>
              <a:rPr lang="pl-PL" sz="1600" dirty="0"/>
              <a:t>w tym preizolowana 86%;</a:t>
            </a:r>
          </a:p>
          <a:p>
            <a:pPr marL="263525" algn="just">
              <a:lnSpc>
                <a:spcPct val="120000"/>
              </a:lnSpc>
              <a:spcBef>
                <a:spcPts val="0"/>
              </a:spcBef>
            </a:pPr>
            <a:endParaRPr lang="pl-PL" sz="1600" u="sng" dirty="0"/>
          </a:p>
          <a:p>
            <a:pPr marL="263525" algn="just">
              <a:lnSpc>
                <a:spcPct val="120000"/>
              </a:lnSpc>
              <a:spcBef>
                <a:spcPts val="0"/>
              </a:spcBef>
            </a:pPr>
            <a:r>
              <a:rPr lang="pl-PL" sz="1600" u="sng" dirty="0"/>
              <a:t>Nie posiada </a:t>
            </a:r>
            <a:r>
              <a:rPr lang="pl-PL" sz="1600" dirty="0"/>
              <a:t>statusu efektywnego energetycznie systemu ciepłowniczego (wg art. 7b pkt 4 PE).</a:t>
            </a:r>
          </a:p>
          <a:p>
            <a:pPr>
              <a:lnSpc>
                <a:spcPct val="120000"/>
              </a:lnSpc>
              <a:spcBef>
                <a:spcPts val="0"/>
              </a:spcBef>
            </a:pPr>
            <a:endParaRPr lang="pl-PL" sz="1600" b="1" u="sng" dirty="0"/>
          </a:p>
          <a:p>
            <a:pPr>
              <a:lnSpc>
                <a:spcPct val="120000"/>
              </a:lnSpc>
              <a:spcBef>
                <a:spcPts val="0"/>
              </a:spcBef>
            </a:pPr>
            <a:endParaRPr lang="pl-PL" sz="1600" dirty="0"/>
          </a:p>
        </p:txBody>
      </p:sp>
      <p:grpSp>
        <p:nvGrpSpPr>
          <p:cNvPr id="13" name="Grupa 12"/>
          <p:cNvGrpSpPr/>
          <p:nvPr/>
        </p:nvGrpSpPr>
        <p:grpSpPr>
          <a:xfrm>
            <a:off x="414410" y="176654"/>
            <a:ext cx="9440788" cy="569516"/>
            <a:chOff x="414410" y="176654"/>
            <a:chExt cx="9440788" cy="569516"/>
          </a:xfrm>
        </p:grpSpPr>
        <p:pic>
          <p:nvPicPr>
            <p:cNvPr id="16"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E9A11628-E4B9-6807-EF84-F153370DC1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354565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117809"/>
            <a:ext cx="8351838" cy="487590"/>
          </a:xfrm>
          <a:prstGeom prst="rect">
            <a:avLst/>
          </a:prstGeom>
          <a:noFill/>
          <a:ln w="9525">
            <a:noFill/>
            <a:miter lim="800000"/>
            <a:headEnd/>
            <a:tailEnd/>
          </a:ln>
        </p:spPr>
        <p:txBody>
          <a:bodyPr lIns="100794" tIns="50397" rIns="100794" bIns="50397">
            <a:spAutoFit/>
          </a:bodyPr>
          <a:lstStyle/>
          <a:p>
            <a:pPr algn="ctr" defTabSz="495300" eaLnBrk="0">
              <a:lnSpc>
                <a:spcPct val="114000"/>
              </a:lnSpc>
              <a:buClrTx/>
              <a:buSzTx/>
            </a:pPr>
            <a:r>
              <a:rPr lang="pl-PL" sz="2400" b="1" dirty="0"/>
              <a:t>ZAOPATRZENIE W CIEPŁO</a:t>
            </a:r>
          </a:p>
        </p:txBody>
      </p:sp>
      <p:sp>
        <p:nvSpPr>
          <p:cNvPr id="25605" name="Symbol zastępczy numeru slajdu 3"/>
          <p:cNvSpPr txBox="1">
            <a:spLocks noGrp="1"/>
          </p:cNvSpPr>
          <p:nvPr/>
        </p:nvSpPr>
        <p:spPr bwMode="auto">
          <a:xfrm>
            <a:off x="7217786" y="6890279"/>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7</a:t>
            </a:fld>
            <a:endParaRPr lang="pl-PL" sz="1400">
              <a:solidFill>
                <a:srgbClr val="000000"/>
              </a:solidFill>
              <a:latin typeface="Times New Roman" pitchFamily="18" charset="0"/>
            </a:endParaRPr>
          </a:p>
        </p:txBody>
      </p:sp>
      <p:grpSp>
        <p:nvGrpSpPr>
          <p:cNvPr id="12" name="Grupa 11"/>
          <p:cNvGrpSpPr/>
          <p:nvPr/>
        </p:nvGrpSpPr>
        <p:grpSpPr>
          <a:xfrm>
            <a:off x="414410" y="176654"/>
            <a:ext cx="9440788" cy="569516"/>
            <a:chOff x="414410" y="176654"/>
            <a:chExt cx="9440788" cy="569516"/>
          </a:xfrm>
        </p:grpSpPr>
        <p:pic>
          <p:nvPicPr>
            <p:cNvPr id="15"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4" name="Obraz 23"/>
          <p:cNvPicPr/>
          <p:nvPr/>
        </p:nvPicPr>
        <p:blipFill rotWithShape="1">
          <a:blip r:embed="rId4" cstate="print">
            <a:extLst>
              <a:ext uri="{28A0092B-C50C-407E-A947-70E740481C1C}">
                <a14:useLocalDpi xmlns:a14="http://schemas.microsoft.com/office/drawing/2010/main" val="0"/>
              </a:ext>
            </a:extLst>
          </a:blip>
          <a:srcRect l="1661" t="2191" r="14198" b="3106"/>
          <a:stretch/>
        </p:blipFill>
        <p:spPr bwMode="auto">
          <a:xfrm>
            <a:off x="701879" y="1605397"/>
            <a:ext cx="7015781" cy="5691874"/>
          </a:xfrm>
          <a:prstGeom prst="rect">
            <a:avLst/>
          </a:prstGeom>
          <a:ln>
            <a:noFill/>
          </a:ln>
          <a:extLst>
            <a:ext uri="{53640926-AAD7-44D8-BBD7-CCE9431645EC}">
              <a14:shadowObscured xmlns:a14="http://schemas.microsoft.com/office/drawing/2010/main"/>
            </a:ext>
          </a:extLst>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7660" y="3048714"/>
            <a:ext cx="2200275" cy="3760787"/>
          </a:xfrm>
          <a:prstGeom prst="rect">
            <a:avLst/>
          </a:prstGeom>
          <a:noFill/>
          <a:ln w="9525">
            <a:solidFill>
              <a:schemeClr val="tx1">
                <a:alpha val="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3" name="Obraz 2">
            <a:extLst>
              <a:ext uri="{FF2B5EF4-FFF2-40B4-BE49-F238E27FC236}">
                <a16:creationId xmlns:a16="http://schemas.microsoft.com/office/drawing/2014/main" id="{A20E677F-DF70-224F-D989-5B9714A584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386607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151474"/>
            <a:ext cx="8642927" cy="471110"/>
          </a:xfrm>
          <a:prstGeom prst="rect">
            <a:avLst/>
          </a:prstGeom>
          <a:noFill/>
          <a:ln w="9525">
            <a:noFill/>
            <a:miter lim="800000"/>
            <a:headEnd/>
            <a:tailEnd/>
          </a:ln>
        </p:spPr>
        <p:txBody>
          <a:bodyPr wrap="square" lIns="100794" tIns="50397" rIns="100794" bIns="50397">
            <a:spAutoFit/>
          </a:bodyPr>
          <a:lstStyle/>
          <a:p>
            <a:pPr algn="ctr" defTabSz="495300" eaLnBrk="0">
              <a:lnSpc>
                <a:spcPct val="100000"/>
              </a:lnSpc>
              <a:buClrTx/>
              <a:buSzTx/>
            </a:pPr>
            <a:r>
              <a:rPr lang="pl-PL" sz="2400" b="1" dirty="0"/>
              <a:t>ZAOPATRZENIE W CIEPŁO</a:t>
            </a:r>
          </a:p>
        </p:txBody>
      </p:sp>
      <p:sp>
        <p:nvSpPr>
          <p:cNvPr id="25605"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8</a:t>
            </a:fld>
            <a:endParaRPr lang="pl-PL" sz="1400">
              <a:solidFill>
                <a:srgbClr val="000000"/>
              </a:solidFill>
              <a:latin typeface="Times New Roman" pitchFamily="18" charset="0"/>
            </a:endParaRPr>
          </a:p>
        </p:txBody>
      </p:sp>
      <p:grpSp>
        <p:nvGrpSpPr>
          <p:cNvPr id="12" name="Grupa 11"/>
          <p:cNvGrpSpPr/>
          <p:nvPr/>
        </p:nvGrpSpPr>
        <p:grpSpPr>
          <a:xfrm>
            <a:off x="414410" y="176654"/>
            <a:ext cx="9440788" cy="569516"/>
            <a:chOff x="414410" y="176654"/>
            <a:chExt cx="9440788" cy="569516"/>
          </a:xfrm>
        </p:grpSpPr>
        <p:pic>
          <p:nvPicPr>
            <p:cNvPr id="15"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DFA77072-757C-8244-566E-461749ED1D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
        <p:nvSpPr>
          <p:cNvPr id="3" name="Prostokąt 2">
            <a:extLst>
              <a:ext uri="{FF2B5EF4-FFF2-40B4-BE49-F238E27FC236}">
                <a16:creationId xmlns:a16="http://schemas.microsoft.com/office/drawing/2014/main" id="{8458C4AB-60D0-61FA-5A9F-C9E270B40436}"/>
              </a:ext>
            </a:extLst>
          </p:cNvPr>
          <p:cNvSpPr/>
          <p:nvPr/>
        </p:nvSpPr>
        <p:spPr>
          <a:xfrm>
            <a:off x="665220" y="1581576"/>
            <a:ext cx="9189979" cy="5974456"/>
          </a:xfrm>
          <a:prstGeom prst="rect">
            <a:avLst/>
          </a:prstGeom>
        </p:spPr>
        <p:txBody>
          <a:bodyPr wrap="square">
            <a:spAutoFit/>
          </a:bodyPr>
          <a:lstStyle/>
          <a:p>
            <a:pPr algn="ctr">
              <a:lnSpc>
                <a:spcPct val="120000"/>
              </a:lnSpc>
              <a:spcBef>
                <a:spcPts val="0"/>
              </a:spcBef>
              <a:spcAft>
                <a:spcPts val="0"/>
              </a:spcAft>
            </a:pPr>
            <a:r>
              <a:rPr lang="pl-PL" sz="1600" b="1" dirty="0"/>
              <a:t>Plany rozwoju:</a:t>
            </a:r>
          </a:p>
          <a:p>
            <a:pPr>
              <a:lnSpc>
                <a:spcPct val="120000"/>
              </a:lnSpc>
              <a:spcBef>
                <a:spcPts val="0"/>
              </a:spcBef>
              <a:spcAft>
                <a:spcPts val="0"/>
              </a:spcAft>
            </a:pPr>
            <a:endParaRPr lang="pl-PL" sz="1600" b="1" dirty="0"/>
          </a:p>
          <a:p>
            <a:pPr algn="just">
              <a:lnSpc>
                <a:spcPct val="120000"/>
              </a:lnSpc>
              <a:spcBef>
                <a:spcPts val="0"/>
              </a:spcBef>
              <a:spcAft>
                <a:spcPts val="0"/>
              </a:spcAft>
            </a:pPr>
            <a:r>
              <a:rPr lang="pl-PL" sz="1600" u="sng" dirty="0"/>
              <a:t>PEC Sp. z o.o. w Bytomiu</a:t>
            </a:r>
            <a:r>
              <a:rPr lang="pl-PL" sz="1600" dirty="0"/>
              <a:t> posiada Plan rozwoju na lata 2022-2024. Plan przewiduje: budowę przyłączy sieci, modernizację systemów budynków, budowę sieci spinającej, modernizację węzłów cieplnych, zabudowę pompy ciepła dla potrzeb c.w.u., zabudowę kolektorów słonecznych dla potrzeb c.w.u., zabudowę instalacji paneli fotowoltaicznych na terenie Ciepłowni Radzionków, zabudowę instalacji fotowoltaicznych na budynkach PEC,	budowę instalacji odsiarczania w Ciepłowni Radzionków, dostawę ciepła do obiektów oddalonych od sieci ciepłowniczej w oparciu o odnawialne źródła energii (pompy ciepła) dla ul. Huty Julia.</a:t>
            </a:r>
          </a:p>
          <a:p>
            <a:pPr algn="just">
              <a:lnSpc>
                <a:spcPct val="120000"/>
              </a:lnSpc>
              <a:spcBef>
                <a:spcPts val="0"/>
              </a:spcBef>
              <a:spcAft>
                <a:spcPts val="0"/>
              </a:spcAft>
            </a:pPr>
            <a:endParaRPr lang="pl-PL" sz="1600" dirty="0"/>
          </a:p>
          <a:p>
            <a:pPr algn="just">
              <a:lnSpc>
                <a:spcPct val="120000"/>
              </a:lnSpc>
              <a:spcBef>
                <a:spcPts val="0"/>
              </a:spcBef>
              <a:spcAft>
                <a:spcPts val="0"/>
              </a:spcAft>
            </a:pPr>
            <a:r>
              <a:rPr lang="pl-PL" sz="1600" u="sng" dirty="0"/>
              <a:t>Fortum Silesia S.A.</a:t>
            </a:r>
            <a:r>
              <a:rPr lang="pl-PL" sz="1600" dirty="0"/>
              <a:t> posiada aktualny Plan rozwoju na lata 2021-2023. Zadania zawarte w Planie dotyczące źródeł ciepła zostały już wykonane. Podejmowane przez Fortum Silesia S.A. inwestycje w majątek sieciowy będą miały charakter odtworzeniowy i będą realizowane jedynie w przypadku ważnych awarii.</a:t>
            </a:r>
            <a:endParaRPr lang="pl-PL" sz="1600" u="sng" dirty="0"/>
          </a:p>
          <a:p>
            <a:pPr algn="just">
              <a:lnSpc>
                <a:spcPct val="120000"/>
              </a:lnSpc>
              <a:spcBef>
                <a:spcPts val="0"/>
              </a:spcBef>
              <a:spcAft>
                <a:spcPts val="0"/>
              </a:spcAft>
            </a:pPr>
            <a:endParaRPr lang="pl-PL" sz="1600" dirty="0"/>
          </a:p>
          <a:p>
            <a:pPr algn="just">
              <a:lnSpc>
                <a:spcPct val="120000"/>
              </a:lnSpc>
              <a:spcBef>
                <a:spcPts val="0"/>
              </a:spcBef>
              <a:spcAft>
                <a:spcPts val="0"/>
              </a:spcAft>
            </a:pPr>
            <a:r>
              <a:rPr lang="pl-PL" sz="1600" u="sng" spc="-10" dirty="0"/>
              <a:t>U&amp;R </a:t>
            </a:r>
            <a:r>
              <a:rPr lang="pl-PL" sz="1600" u="sng" spc="-10" dirty="0" err="1"/>
              <a:t>Calor</a:t>
            </a:r>
            <a:r>
              <a:rPr lang="pl-PL" sz="1600" u="sng" spc="-10" dirty="0"/>
              <a:t> Sp. z o.o. </a:t>
            </a:r>
            <a:r>
              <a:rPr lang="pl-PL" sz="1600" dirty="0"/>
              <a:t>posiada Plan rozwoju na lata 2022-2025. </a:t>
            </a:r>
            <a:r>
              <a:rPr lang="pl-PL" sz="1600" spc="-10" dirty="0"/>
              <a:t>Wśród zamierzeń inwestycyjnych znajduje się budowa układu wysokosprawnej kogeneracji opartej na silnikach gazowych o mocy 1x1,2 MW oraz kotłowni gazowej o mocy 1x2,6 MW. Do końca roku 2024 przewidziane są prace modernizacyjne sieci ciepłowniczej.</a:t>
            </a:r>
          </a:p>
          <a:p>
            <a:pPr algn="just">
              <a:lnSpc>
                <a:spcPct val="120000"/>
              </a:lnSpc>
              <a:spcBef>
                <a:spcPts val="0"/>
              </a:spcBef>
              <a:spcAft>
                <a:spcPts val="0"/>
              </a:spcAft>
            </a:pPr>
            <a:endParaRPr lang="pl-PL" sz="1600" dirty="0"/>
          </a:p>
        </p:txBody>
      </p:sp>
    </p:spTree>
    <p:extLst>
      <p:ext uri="{BB962C8B-B14F-4D97-AF65-F5344CB8AC3E}">
        <p14:creationId xmlns:p14="http://schemas.microsoft.com/office/powerpoint/2010/main" val="1702841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151474"/>
            <a:ext cx="8642927" cy="471110"/>
          </a:xfrm>
          <a:prstGeom prst="rect">
            <a:avLst/>
          </a:prstGeom>
          <a:noFill/>
          <a:ln w="9525">
            <a:noFill/>
            <a:miter lim="800000"/>
            <a:headEnd/>
            <a:tailEnd/>
          </a:ln>
        </p:spPr>
        <p:txBody>
          <a:bodyPr wrap="square" lIns="100794" tIns="50397" rIns="100794" bIns="50397">
            <a:spAutoFit/>
          </a:bodyPr>
          <a:lstStyle/>
          <a:p>
            <a:pPr algn="ctr" defTabSz="495300" eaLnBrk="0">
              <a:lnSpc>
                <a:spcPct val="100000"/>
              </a:lnSpc>
              <a:buClrTx/>
              <a:buSzTx/>
            </a:pPr>
            <a:r>
              <a:rPr lang="pl-PL" sz="2400" b="1" dirty="0"/>
              <a:t>ZAOPATRZENIE W CIEPŁO</a:t>
            </a:r>
          </a:p>
        </p:txBody>
      </p:sp>
      <p:sp>
        <p:nvSpPr>
          <p:cNvPr id="25605"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9</a:t>
            </a:fld>
            <a:endParaRPr lang="pl-PL" sz="1400">
              <a:solidFill>
                <a:srgbClr val="000000"/>
              </a:solidFill>
              <a:latin typeface="Times New Roman" pitchFamily="18" charset="0"/>
            </a:endParaRPr>
          </a:p>
        </p:txBody>
      </p:sp>
      <p:sp>
        <p:nvSpPr>
          <p:cNvPr id="4" name="Prostokąt 3"/>
          <p:cNvSpPr/>
          <p:nvPr/>
        </p:nvSpPr>
        <p:spPr>
          <a:xfrm>
            <a:off x="696151" y="1629020"/>
            <a:ext cx="9053923" cy="5678991"/>
          </a:xfrm>
          <a:prstGeom prst="rect">
            <a:avLst/>
          </a:prstGeom>
          <a:ln>
            <a:noFill/>
          </a:ln>
        </p:spPr>
        <p:txBody>
          <a:bodyPr wrap="square">
            <a:spAutoFit/>
          </a:bodyPr>
          <a:lstStyle/>
          <a:p>
            <a:pPr algn="ctr">
              <a:lnSpc>
                <a:spcPct val="120000"/>
              </a:lnSpc>
              <a:spcBef>
                <a:spcPts val="0"/>
              </a:spcBef>
              <a:spcAft>
                <a:spcPts val="0"/>
              </a:spcAft>
            </a:pPr>
            <a:r>
              <a:rPr lang="pl-PL" sz="1600" b="1" dirty="0"/>
              <a:t>Ocena stanu i wnioski:</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Konieczna jest kontrola mocy dyspozycyjnej źródeł Fortum oraz zapotrzebowania mocy w związku z rozszerzeniem obszaru oddziaływania systemu zabrzańskiego (podłączenie osiedli Rokietnica i Helenka w Zabrzu) – </a:t>
            </a:r>
            <a:r>
              <a:rPr lang="pl-PL" sz="1600" b="1" dirty="0"/>
              <a:t>rezerwa mocy ok. 10 MW dla Bytomia i Zabrza;</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Bezpieczeństwo systemu zależy</a:t>
            </a:r>
            <a:r>
              <a:rPr lang="pl-PL" sz="1600" b="1" dirty="0"/>
              <a:t> od 1 jednostki podstawowej w EC Zabrze </a:t>
            </a:r>
            <a:r>
              <a:rPr lang="pl-PL" sz="1600" dirty="0"/>
              <a:t>oraz od </a:t>
            </a:r>
            <a:r>
              <a:rPr lang="pl-PL" sz="1600" b="1" dirty="0"/>
              <a:t>10 km magistrala z EC Zabrze do Bytomia;</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Ciepłownia Radzionków posiada znaczącą rezerwę mocy zainstalowanej, jednak wymagana jest jej </a:t>
            </a:r>
            <a:r>
              <a:rPr lang="pl-PL" sz="1600" b="1" dirty="0"/>
              <a:t>modernizacja i/lub przebudowa z zastosowaniem rozwiązań niskoemisyjnych</a:t>
            </a:r>
            <a:r>
              <a:rPr lang="pl-PL" sz="1600" dirty="0"/>
              <a:t>;</a:t>
            </a:r>
          </a:p>
          <a:p>
            <a:pPr marL="285750" indent="-285750" algn="just">
              <a:lnSpc>
                <a:spcPct val="120000"/>
              </a:lnSpc>
              <a:spcBef>
                <a:spcPts val="0"/>
              </a:spcBef>
              <a:spcAft>
                <a:spcPts val="0"/>
              </a:spcAft>
              <a:buFont typeface="Wingdings" panose="05000000000000000000" pitchFamily="2" charset="2"/>
              <a:buChar char="Ø"/>
            </a:pPr>
            <a:endParaRPr lang="pl-PL" sz="1600" u="sng" dirty="0"/>
          </a:p>
          <a:p>
            <a:pPr marL="285750" indent="-285750" algn="just">
              <a:lnSpc>
                <a:spcPct val="120000"/>
              </a:lnSpc>
              <a:spcBef>
                <a:spcPts val="0"/>
              </a:spcBef>
              <a:spcAft>
                <a:spcPts val="0"/>
              </a:spcAft>
              <a:buFont typeface="Wingdings" panose="05000000000000000000" pitchFamily="2" charset="2"/>
              <a:buChar char="Ø"/>
            </a:pPr>
            <a:r>
              <a:rPr lang="pl-PL" sz="1600" b="1" dirty="0"/>
              <a:t>lokalne systemy ciepłownicze nie posiadają </a:t>
            </a:r>
            <a:r>
              <a:rPr lang="pl-PL" sz="1600" dirty="0"/>
              <a:t>statusu efektywnych energetycznie, wymagają działań modernizacyjnych;</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znaczący problem na terenie Bytomia stanowi </a:t>
            </a:r>
            <a:r>
              <a:rPr lang="pl-PL" sz="1600" b="1" dirty="0"/>
              <a:t>„niska emisja” - 27% potrzeb cieplnych miasta </a:t>
            </a:r>
            <a:r>
              <a:rPr lang="pl-PL" sz="1600" dirty="0"/>
              <a:t>realizowana jest za pośrednictwem kotłowni węglowych. Obserwujemy natomiast znaczący spadek </a:t>
            </a:r>
            <a:r>
              <a:rPr lang="pl-PL" sz="1600" dirty="0" err="1"/>
              <a:t>ogrzewań</a:t>
            </a:r>
            <a:r>
              <a:rPr lang="pl-PL" sz="1600" dirty="0"/>
              <a:t> węglowych wśród obiektów użyteczności publicznej – w ciągu 4 lat spadek o 97%.</a:t>
            </a:r>
            <a:endParaRPr lang="pl-PL" sz="1600" b="1" u="sng" dirty="0">
              <a:solidFill>
                <a:srgbClr val="FF0000"/>
              </a:solidFill>
            </a:endParaRPr>
          </a:p>
        </p:txBody>
      </p:sp>
      <p:grpSp>
        <p:nvGrpSpPr>
          <p:cNvPr id="12" name="Grupa 11"/>
          <p:cNvGrpSpPr/>
          <p:nvPr/>
        </p:nvGrpSpPr>
        <p:grpSpPr>
          <a:xfrm>
            <a:off x="414410" y="176654"/>
            <a:ext cx="9440788" cy="569516"/>
            <a:chOff x="414410" y="176654"/>
            <a:chExt cx="9440788" cy="569516"/>
          </a:xfrm>
        </p:grpSpPr>
        <p:pic>
          <p:nvPicPr>
            <p:cNvPr id="15"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DFA77072-757C-8244-566E-461749ED1D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4157093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100290"/>
            <a:ext cx="8642927" cy="487590"/>
          </a:xfrm>
          <a:prstGeom prst="rect">
            <a:avLst/>
          </a:prstGeom>
          <a:noFill/>
          <a:ln w="9525">
            <a:noFill/>
            <a:miter lim="800000"/>
            <a:headEnd/>
            <a:tailEnd/>
          </a:ln>
        </p:spPr>
        <p:txBody>
          <a:bodyPr wrap="square" lIns="100794" tIns="50397" rIns="100794" bIns="50397">
            <a:spAutoFit/>
          </a:bodyPr>
          <a:lstStyle/>
          <a:p>
            <a:pPr algn="ctr" defTabSz="495300" eaLnBrk="0">
              <a:lnSpc>
                <a:spcPct val="114000"/>
              </a:lnSpc>
              <a:buClrTx/>
              <a:buSzTx/>
            </a:pPr>
            <a:r>
              <a:rPr lang="pl-PL" sz="2400" b="1" dirty="0"/>
              <a:t>ZAOPATRZENIE W ENERGIĘ ELEKTRYCZNĄ</a:t>
            </a:r>
          </a:p>
        </p:txBody>
      </p:sp>
      <p:sp>
        <p:nvSpPr>
          <p:cNvPr id="2" name="Prostokąt 1"/>
          <p:cNvSpPr/>
          <p:nvPr/>
        </p:nvSpPr>
        <p:spPr>
          <a:xfrm>
            <a:off x="1813816" y="1708204"/>
            <a:ext cx="7181850" cy="338554"/>
          </a:xfrm>
          <a:prstGeom prst="rect">
            <a:avLst/>
          </a:prstGeom>
        </p:spPr>
        <p:txBody>
          <a:bodyPr wrap="square">
            <a:spAutoFit/>
          </a:bodyPr>
          <a:lstStyle/>
          <a:p>
            <a:pPr algn="ctr">
              <a:lnSpc>
                <a:spcPct val="100000"/>
              </a:lnSpc>
            </a:pPr>
            <a:r>
              <a:rPr lang="pl-PL" sz="1600" b="1" dirty="0"/>
              <a:t>Zużycie energii elektrycznej – 476 </a:t>
            </a:r>
            <a:r>
              <a:rPr lang="pl-PL" sz="1600" b="1" dirty="0" err="1"/>
              <a:t>GWh</a:t>
            </a:r>
            <a:r>
              <a:rPr lang="pl-PL" sz="1600" b="1" dirty="0"/>
              <a:t>/rok</a:t>
            </a:r>
          </a:p>
        </p:txBody>
      </p:sp>
      <p:sp>
        <p:nvSpPr>
          <p:cNvPr id="16" name="Prostokąt 15"/>
          <p:cNvSpPr/>
          <p:nvPr/>
        </p:nvSpPr>
        <p:spPr>
          <a:xfrm>
            <a:off x="665221" y="2311322"/>
            <a:ext cx="9189977" cy="2456057"/>
          </a:xfrm>
          <a:prstGeom prst="rect">
            <a:avLst/>
          </a:prstGeom>
        </p:spPr>
        <p:txBody>
          <a:bodyPr wrap="square">
            <a:spAutoFit/>
          </a:bodyPr>
          <a:lstStyle/>
          <a:p>
            <a:pPr marL="0" lvl="1" indent="0" defTabSz="1008063" eaLnBrk="0">
              <a:lnSpc>
                <a:spcPct val="120000"/>
              </a:lnSpc>
              <a:spcBef>
                <a:spcPts val="0"/>
              </a:spcBef>
              <a:buClrTx/>
              <a:buSzTx/>
            </a:pPr>
            <a:r>
              <a:rPr lang="pl-PL" sz="1600" b="1" dirty="0"/>
              <a:t>Źródła wytwarzania energii elektrycznej:</a:t>
            </a:r>
          </a:p>
          <a:p>
            <a:pPr marL="285750" lvl="1" algn="just" defTabSz="1008063" eaLnBrk="0">
              <a:lnSpc>
                <a:spcPct val="120000"/>
              </a:lnSpc>
              <a:spcBef>
                <a:spcPts val="0"/>
              </a:spcBef>
              <a:buFont typeface="Wingdings" panose="05000000000000000000" pitchFamily="2" charset="2"/>
              <a:buChar char="Ø"/>
              <a:tabLst>
                <a:tab pos="0" algn="l"/>
                <a:tab pos="914400" algn="l"/>
                <a:tab pos="1828800" algn="l"/>
                <a:tab pos="2743200" algn="l"/>
                <a:tab pos="3657600" algn="l"/>
                <a:tab pos="4572000" algn="l"/>
                <a:tab pos="5486400" algn="l"/>
                <a:tab pos="6397625" algn="l"/>
                <a:tab pos="7312025" algn="l"/>
                <a:tab pos="8226425" algn="l"/>
                <a:tab pos="9140825" algn="l"/>
                <a:tab pos="10055225" algn="l"/>
              </a:tabLst>
            </a:pPr>
            <a:r>
              <a:rPr lang="pl-PL" sz="1600" spc="-30" dirty="0"/>
              <a:t>„CHP Zabrze - ITPO” (Fortum Silesia S.A.) o mocy </a:t>
            </a:r>
            <a:r>
              <a:rPr lang="pl-PL" sz="1600" dirty="0"/>
              <a:t>76,5 MW – w 2019 r. lokalne źródło energii elektrycznej – turbozespół TG 1 EC Miechowice, został odstawiony do rezerwy i na terenie Bytomia nie jest już wytwarzana energia elektryczna;</a:t>
            </a:r>
          </a:p>
          <a:p>
            <a:pPr marL="285750" lvl="1" defTabSz="1008063" eaLnBrk="0">
              <a:lnSpc>
                <a:spcPct val="120000"/>
              </a:lnSpc>
              <a:spcBef>
                <a:spcPts val="0"/>
              </a:spcBef>
              <a:buFont typeface="Wingdings" panose="05000000000000000000" pitchFamily="2" charset="2"/>
              <a:buChar char="Ø"/>
              <a:tabLst>
                <a:tab pos="0" algn="l"/>
                <a:tab pos="914400" algn="l"/>
                <a:tab pos="1828800" algn="l"/>
                <a:tab pos="2743200" algn="l"/>
                <a:tab pos="3657600" algn="l"/>
                <a:tab pos="4572000" algn="l"/>
                <a:tab pos="5486400" algn="l"/>
                <a:tab pos="6397625" algn="l"/>
                <a:tab pos="7312025" algn="l"/>
                <a:tab pos="8226425" algn="l"/>
                <a:tab pos="9140825" algn="l"/>
                <a:tab pos="10055225" algn="l"/>
              </a:tabLst>
            </a:pPr>
            <a:r>
              <a:rPr lang="pl-PL" sz="1600" dirty="0"/>
              <a:t>Bytomskie Przedsiębiorstwo Komunalne Sp. z o.o. Oczyszczalnia ścieków Centralna – dwa biogazowe zespoły prądotwórcze o mocy 200 </a:t>
            </a:r>
            <a:r>
              <a:rPr lang="pl-PL" sz="1600" dirty="0" err="1"/>
              <a:t>kWp</a:t>
            </a:r>
            <a:r>
              <a:rPr lang="pl-PL" sz="1600" dirty="0"/>
              <a:t> każdy;</a:t>
            </a:r>
            <a:endParaRPr lang="pl-PL" sz="1600" spc="-30" dirty="0"/>
          </a:p>
          <a:p>
            <a:pPr marL="285750" lvl="1" defTabSz="1008063" eaLnBrk="0">
              <a:lnSpc>
                <a:spcPct val="120000"/>
              </a:lnSpc>
              <a:spcBef>
                <a:spcPts val="0"/>
              </a:spcBef>
              <a:buFont typeface="Wingdings" panose="05000000000000000000" pitchFamily="2" charset="2"/>
              <a:buChar char="Ø"/>
              <a:tabLst>
                <a:tab pos="0" algn="l"/>
                <a:tab pos="914400" algn="l"/>
                <a:tab pos="1828800" algn="l"/>
                <a:tab pos="2743200" algn="l"/>
                <a:tab pos="3657600" algn="l"/>
                <a:tab pos="4572000" algn="l"/>
                <a:tab pos="5486400" algn="l"/>
                <a:tab pos="6397625" algn="l"/>
                <a:tab pos="7312025" algn="l"/>
                <a:tab pos="8226425" algn="l"/>
                <a:tab pos="9140825" algn="l"/>
                <a:tab pos="10055225" algn="l"/>
              </a:tabLst>
            </a:pPr>
            <a:r>
              <a:rPr lang="pl-PL" sz="1600" spc="-30" dirty="0"/>
              <a:t>6 instalacji OZE o łącznej mocy ok. 0,3 MW (planowane jest 14 instalacji o mocy ok. 32 MW):</a:t>
            </a:r>
          </a:p>
          <a:p>
            <a:pPr marL="285750" lvl="1" defTabSz="1008063" eaLnBrk="0">
              <a:lnSpc>
                <a:spcPct val="120000"/>
              </a:lnSpc>
              <a:spcBef>
                <a:spcPts val="0"/>
              </a:spcBef>
              <a:buFont typeface="Wingdings" panose="05000000000000000000" pitchFamily="2" charset="2"/>
              <a:buChar char="Ø"/>
              <a:tabLst>
                <a:tab pos="0" algn="l"/>
                <a:tab pos="914400" algn="l"/>
                <a:tab pos="1828800" algn="l"/>
                <a:tab pos="2743200" algn="l"/>
                <a:tab pos="3657600" algn="l"/>
                <a:tab pos="4572000" algn="l"/>
                <a:tab pos="5486400" algn="l"/>
                <a:tab pos="6397625" algn="l"/>
                <a:tab pos="7312025" algn="l"/>
                <a:tab pos="8226425" algn="l"/>
                <a:tab pos="9140825" algn="l"/>
                <a:tab pos="10055225" algn="l"/>
              </a:tabLst>
            </a:pPr>
            <a:r>
              <a:rPr lang="pl-PL" sz="1600" dirty="0"/>
              <a:t>667 szt. </a:t>
            </a:r>
            <a:r>
              <a:rPr lang="pl-PL" sz="1600" dirty="0" err="1"/>
              <a:t>mikroinstalacji</a:t>
            </a:r>
            <a:r>
              <a:rPr lang="pl-PL" sz="1600" dirty="0"/>
              <a:t> fotowoltaicznych o łącznej mocy ok. 5,6 MW.</a:t>
            </a:r>
          </a:p>
        </p:txBody>
      </p:sp>
      <p:sp>
        <p:nvSpPr>
          <p:cNvPr id="4" name="Prostokąt 3"/>
          <p:cNvSpPr/>
          <p:nvPr/>
        </p:nvSpPr>
        <p:spPr>
          <a:xfrm>
            <a:off x="665221" y="4917635"/>
            <a:ext cx="9119802" cy="1569660"/>
          </a:xfrm>
          <a:prstGeom prst="rect">
            <a:avLst/>
          </a:prstGeom>
        </p:spPr>
        <p:txBody>
          <a:bodyPr wrap="square">
            <a:spAutoFit/>
          </a:bodyPr>
          <a:lstStyle/>
          <a:p>
            <a:pPr marL="0" lvl="1" indent="0" defTabSz="1008063">
              <a:lnSpc>
                <a:spcPct val="120000"/>
              </a:lnSpc>
            </a:pPr>
            <a:r>
              <a:rPr lang="pl-PL" sz="1600" b="1" dirty="0" err="1"/>
              <a:t>Przesył</a:t>
            </a:r>
            <a:r>
              <a:rPr lang="pl-PL" sz="1600" b="1" dirty="0"/>
              <a:t> energii elektrycznej:</a:t>
            </a:r>
          </a:p>
          <a:p>
            <a:pPr marL="0" lvl="1" indent="0" defTabSz="1008063">
              <a:lnSpc>
                <a:spcPct val="120000"/>
              </a:lnSpc>
            </a:pPr>
            <a:r>
              <a:rPr lang="pl-PL" sz="1600" u="sng" dirty="0"/>
              <a:t>PSE S.A.</a:t>
            </a:r>
            <a:r>
              <a:rPr lang="pl-PL" sz="1600" dirty="0"/>
              <a:t> 	</a:t>
            </a:r>
          </a:p>
          <a:p>
            <a:pPr marL="285750" lvl="1" defTabSz="1008063" eaLnBrk="0">
              <a:lnSpc>
                <a:spcPct val="120000"/>
              </a:lnSpc>
              <a:spcBef>
                <a:spcPts val="0"/>
              </a:spcBef>
              <a:buFont typeface="Wingdings" panose="05000000000000000000" pitchFamily="2" charset="2"/>
              <a:buChar char="Ø"/>
              <a:tabLst>
                <a:tab pos="0" algn="l"/>
                <a:tab pos="914400" algn="l"/>
                <a:tab pos="1828800" algn="l"/>
                <a:tab pos="2743200" algn="l"/>
                <a:tab pos="3657600" algn="l"/>
                <a:tab pos="4572000" algn="l"/>
                <a:tab pos="5486400" algn="l"/>
                <a:tab pos="6397625" algn="l"/>
                <a:tab pos="7312025" algn="l"/>
                <a:tab pos="8226425" algn="l"/>
                <a:tab pos="9140825" algn="l"/>
                <a:tab pos="10055225" algn="l"/>
              </a:tabLst>
            </a:pPr>
            <a:r>
              <a:rPr lang="pl-PL" sz="1600" spc="-30" dirty="0"/>
              <a:t>dwutorowa linia 400 </a:t>
            </a:r>
            <a:r>
              <a:rPr lang="pl-PL" sz="1600" spc="-30" dirty="0" err="1"/>
              <a:t>kV</a:t>
            </a:r>
            <a:r>
              <a:rPr lang="pl-PL" sz="1600" spc="-30" dirty="0"/>
              <a:t>  relacji Joachimów – Wielopole i Łagisza – Rokitnica,</a:t>
            </a:r>
          </a:p>
          <a:p>
            <a:pPr marL="285750" lvl="1" defTabSz="1008063" eaLnBrk="0">
              <a:lnSpc>
                <a:spcPct val="120000"/>
              </a:lnSpc>
              <a:spcBef>
                <a:spcPts val="0"/>
              </a:spcBef>
              <a:buFont typeface="Wingdings" panose="05000000000000000000" pitchFamily="2" charset="2"/>
              <a:buChar char="Ø"/>
              <a:tabLst>
                <a:tab pos="0" algn="l"/>
                <a:tab pos="914400" algn="l"/>
                <a:tab pos="1828800" algn="l"/>
                <a:tab pos="2743200" algn="l"/>
                <a:tab pos="3657600" algn="l"/>
                <a:tab pos="4572000" algn="l"/>
                <a:tab pos="5486400" algn="l"/>
                <a:tab pos="6397625" algn="l"/>
                <a:tab pos="7312025" algn="l"/>
                <a:tab pos="8226425" algn="l"/>
                <a:tab pos="9140825" algn="l"/>
                <a:tab pos="10055225" algn="l"/>
              </a:tabLst>
            </a:pPr>
            <a:r>
              <a:rPr lang="pl-PL" sz="1600" spc="-30" dirty="0"/>
              <a:t>jednotorowa linia 220 </a:t>
            </a:r>
            <a:r>
              <a:rPr lang="pl-PL" sz="1600" spc="-30" dirty="0" err="1"/>
              <a:t>kV</a:t>
            </a:r>
            <a:r>
              <a:rPr lang="pl-PL" sz="1600" spc="-30" dirty="0"/>
              <a:t> relacji Blachownia – Łagisza,</a:t>
            </a:r>
          </a:p>
          <a:p>
            <a:pPr marL="285750" lvl="1" defTabSz="1008063" eaLnBrk="0">
              <a:lnSpc>
                <a:spcPct val="120000"/>
              </a:lnSpc>
              <a:spcBef>
                <a:spcPts val="0"/>
              </a:spcBef>
              <a:buFont typeface="Wingdings" panose="05000000000000000000" pitchFamily="2" charset="2"/>
              <a:buChar char="Ø"/>
              <a:tabLst>
                <a:tab pos="0" algn="l"/>
                <a:tab pos="914400" algn="l"/>
                <a:tab pos="1828800" algn="l"/>
                <a:tab pos="2743200" algn="l"/>
                <a:tab pos="3657600" algn="l"/>
                <a:tab pos="4572000" algn="l"/>
                <a:tab pos="5486400" algn="l"/>
                <a:tab pos="6397625" algn="l"/>
                <a:tab pos="7312025" algn="l"/>
                <a:tab pos="8226425" algn="l"/>
                <a:tab pos="9140825" algn="l"/>
                <a:tab pos="10055225" algn="l"/>
              </a:tabLst>
            </a:pPr>
            <a:r>
              <a:rPr lang="pl-PL" sz="1600" spc="-30" dirty="0"/>
              <a:t>główną rolę w zasilaniu miasta odgrywa stacja 400/110kV Rokitnica  w Zabrzu.</a:t>
            </a:r>
          </a:p>
        </p:txBody>
      </p:sp>
      <p:grpSp>
        <p:nvGrpSpPr>
          <p:cNvPr id="17" name="Grupa 16"/>
          <p:cNvGrpSpPr/>
          <p:nvPr/>
        </p:nvGrpSpPr>
        <p:grpSpPr>
          <a:xfrm>
            <a:off x="414410" y="176654"/>
            <a:ext cx="9440788" cy="569516"/>
            <a:chOff x="414410" y="176654"/>
            <a:chExt cx="9440788" cy="569516"/>
          </a:xfrm>
        </p:grpSpPr>
        <p:pic>
          <p:nvPicPr>
            <p:cNvPr id="21"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3"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3" name="Obraz 2">
            <a:extLst>
              <a:ext uri="{FF2B5EF4-FFF2-40B4-BE49-F238E27FC236}">
                <a16:creationId xmlns:a16="http://schemas.microsoft.com/office/drawing/2014/main" id="{06BF0834-037C-6FDF-3B79-9750BD9D90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1662925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idx="12"/>
          </p:nvPr>
        </p:nvSpPr>
        <p:spPr/>
        <p:txBody>
          <a:bodyPr/>
          <a:lstStyle/>
          <a:p>
            <a:pPr>
              <a:defRPr/>
            </a:pPr>
            <a:fld id="{F819564B-18E7-4A9C-BE34-F71595E6CB43}" type="slidenum">
              <a:rPr lang="pl-PL" smtClean="0"/>
              <a:pPr>
                <a:defRPr/>
              </a:pPr>
              <a:t>11</a:t>
            </a:fld>
            <a:endParaRPr lang="pl-PL"/>
          </a:p>
        </p:txBody>
      </p:sp>
      <p:grpSp>
        <p:nvGrpSpPr>
          <p:cNvPr id="3" name="Grupa 2"/>
          <p:cNvGrpSpPr/>
          <p:nvPr/>
        </p:nvGrpSpPr>
        <p:grpSpPr>
          <a:xfrm>
            <a:off x="414410" y="176654"/>
            <a:ext cx="9440788" cy="569516"/>
            <a:chOff x="414410" y="176654"/>
            <a:chExt cx="9440788" cy="569516"/>
          </a:xfrm>
        </p:grpSpPr>
        <p:pic>
          <p:nvPicPr>
            <p:cNvPr id="6"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Rectangle 2"/>
          <p:cNvSpPr>
            <a:spLocks noChangeArrowheads="1"/>
          </p:cNvSpPr>
          <p:nvPr/>
        </p:nvSpPr>
        <p:spPr bwMode="auto">
          <a:xfrm>
            <a:off x="1212273" y="1100290"/>
            <a:ext cx="8642927" cy="487590"/>
          </a:xfrm>
          <a:prstGeom prst="rect">
            <a:avLst/>
          </a:prstGeom>
          <a:noFill/>
          <a:ln w="9525">
            <a:noFill/>
            <a:miter lim="800000"/>
            <a:headEnd/>
            <a:tailEnd/>
          </a:ln>
        </p:spPr>
        <p:txBody>
          <a:bodyPr wrap="square" lIns="100794" tIns="50397" rIns="100794" bIns="50397">
            <a:spAutoFit/>
          </a:bodyPr>
          <a:lstStyle/>
          <a:p>
            <a:pPr algn="ctr" defTabSz="495300" eaLnBrk="0">
              <a:lnSpc>
                <a:spcPct val="114000"/>
              </a:lnSpc>
              <a:buClrTx/>
              <a:buSzTx/>
            </a:pPr>
            <a:r>
              <a:rPr lang="pl-PL" sz="2400" b="1" dirty="0"/>
              <a:t>ZAOPATRZENIE W ENERGIĘ ELEKTRYCZNĄ</a:t>
            </a:r>
          </a:p>
        </p:txBody>
      </p:sp>
      <p:sp>
        <p:nvSpPr>
          <p:cNvPr id="10" name="Prostokąt 9"/>
          <p:cNvSpPr/>
          <p:nvPr/>
        </p:nvSpPr>
        <p:spPr>
          <a:xfrm>
            <a:off x="656575" y="1825094"/>
            <a:ext cx="6622765" cy="2160591"/>
          </a:xfrm>
          <a:prstGeom prst="rect">
            <a:avLst/>
          </a:prstGeom>
        </p:spPr>
        <p:txBody>
          <a:bodyPr wrap="square">
            <a:spAutoFit/>
          </a:bodyPr>
          <a:lstStyle/>
          <a:p>
            <a:pPr marL="0" lvl="1" indent="0" defTabSz="1008063">
              <a:lnSpc>
                <a:spcPct val="120000"/>
              </a:lnSpc>
            </a:pPr>
            <a:r>
              <a:rPr lang="pl-PL" sz="1600" b="1" dirty="0"/>
              <a:t>Dystrybucja energii elektrycznej:</a:t>
            </a:r>
          </a:p>
          <a:p>
            <a:pPr marL="0" lvl="1" indent="0" defTabSz="1008063">
              <a:lnSpc>
                <a:spcPct val="120000"/>
              </a:lnSpc>
              <a:buFont typeface="Times New Roman" pitchFamily="18" charset="0"/>
              <a:buNone/>
            </a:pPr>
            <a:r>
              <a:rPr lang="pl-PL" sz="1600" u="sng" dirty="0"/>
              <a:t>TAURON DYSTRUBUCJA S.A.</a:t>
            </a:r>
          </a:p>
          <a:p>
            <a:pPr marL="538163" lvl="1" defTabSz="1008063">
              <a:lnSpc>
                <a:spcPct val="120000"/>
              </a:lnSpc>
              <a:buFont typeface="Wingdings" panose="05000000000000000000" pitchFamily="2" charset="2"/>
              <a:buChar char="Ø"/>
            </a:pPr>
            <a:r>
              <a:rPr lang="pl-PL" sz="1600" dirty="0"/>
              <a:t>6 stacji GPZ,</a:t>
            </a:r>
          </a:p>
          <a:p>
            <a:pPr marL="538163" lvl="1" defTabSz="1008063">
              <a:lnSpc>
                <a:spcPct val="120000"/>
              </a:lnSpc>
              <a:buFont typeface="Wingdings" panose="05000000000000000000" pitchFamily="2" charset="2"/>
              <a:buChar char="Ø"/>
            </a:pPr>
            <a:r>
              <a:rPr lang="pl-PL" sz="1600" dirty="0"/>
              <a:t>2 stacje GPZ poza granicą miasta (w Zabrzu i w Radzionkowie),</a:t>
            </a:r>
          </a:p>
          <a:p>
            <a:pPr marL="538163" lvl="1" defTabSz="1008063">
              <a:lnSpc>
                <a:spcPct val="120000"/>
              </a:lnSpc>
              <a:buFont typeface="Wingdings" panose="05000000000000000000" pitchFamily="2" charset="2"/>
              <a:buChar char="Ø"/>
            </a:pPr>
            <a:r>
              <a:rPr lang="pl-PL" sz="1600" dirty="0"/>
              <a:t>stacje SN/</a:t>
            </a:r>
            <a:r>
              <a:rPr lang="pl-PL" sz="1600" dirty="0" err="1"/>
              <a:t>nN</a:t>
            </a:r>
            <a:r>
              <a:rPr lang="pl-PL" sz="1600" dirty="0"/>
              <a:t>,</a:t>
            </a:r>
          </a:p>
          <a:p>
            <a:pPr marL="538163" lvl="1" defTabSz="1008063">
              <a:lnSpc>
                <a:spcPct val="120000"/>
              </a:lnSpc>
              <a:buFont typeface="Wingdings" panose="05000000000000000000" pitchFamily="2" charset="2"/>
              <a:buChar char="Ø"/>
            </a:pPr>
            <a:r>
              <a:rPr lang="pl-PL" sz="1600" dirty="0"/>
              <a:t>linie elektroenergetyczne WN, SN, </a:t>
            </a:r>
            <a:r>
              <a:rPr lang="pl-PL" sz="1600" dirty="0" err="1"/>
              <a:t>nN.</a:t>
            </a:r>
            <a:endParaRPr lang="pl-PL" sz="1600" dirty="0"/>
          </a:p>
          <a:p>
            <a:pPr marL="252413">
              <a:lnSpc>
                <a:spcPct val="120000"/>
              </a:lnSpc>
            </a:pPr>
            <a:r>
              <a:rPr lang="pl-PL" sz="1600" b="1" dirty="0"/>
              <a:t>Łączna długość linii wynosi ok. 1 008 km.</a:t>
            </a:r>
            <a:endParaRPr lang="pl-PL" sz="1600" dirty="0"/>
          </a:p>
        </p:txBody>
      </p:sp>
      <p:sp>
        <p:nvSpPr>
          <p:cNvPr id="13" name="Prostokąt 12"/>
          <p:cNvSpPr/>
          <p:nvPr/>
        </p:nvSpPr>
        <p:spPr>
          <a:xfrm>
            <a:off x="683347" y="3940861"/>
            <a:ext cx="3879885" cy="1015663"/>
          </a:xfrm>
          <a:prstGeom prst="rect">
            <a:avLst/>
          </a:prstGeom>
        </p:spPr>
        <p:txBody>
          <a:bodyPr wrap="square">
            <a:spAutoFit/>
          </a:bodyPr>
          <a:lstStyle/>
          <a:p>
            <a:pPr marL="0" lvl="1" indent="0" defTabSz="1008063">
              <a:lnSpc>
                <a:spcPct val="120000"/>
              </a:lnSpc>
              <a:buFont typeface="Times New Roman" pitchFamily="18" charset="0"/>
              <a:buNone/>
            </a:pPr>
            <a:r>
              <a:rPr lang="pl-PL" sz="1600" u="sng" dirty="0"/>
              <a:t>TERAWAT DYSTRYBUCJA S.A.</a:t>
            </a:r>
          </a:p>
          <a:p>
            <a:pPr marL="538163" lvl="1" defTabSz="1008063">
              <a:lnSpc>
                <a:spcPct val="120000"/>
              </a:lnSpc>
              <a:buFont typeface="Wingdings" panose="05000000000000000000" pitchFamily="2" charset="2"/>
              <a:buChar char="Ø"/>
            </a:pPr>
            <a:r>
              <a:rPr lang="pl-PL" sz="1600" dirty="0"/>
              <a:t>linie elektroenergetyczne SN i </a:t>
            </a:r>
            <a:r>
              <a:rPr lang="pl-PL" sz="1600" dirty="0" err="1"/>
              <a:t>Nn</a:t>
            </a:r>
            <a:r>
              <a:rPr lang="pl-PL" sz="1600" dirty="0"/>
              <a:t>,</a:t>
            </a:r>
          </a:p>
          <a:p>
            <a:pPr marL="538163" lvl="1" defTabSz="1008063">
              <a:lnSpc>
                <a:spcPct val="120000"/>
              </a:lnSpc>
              <a:buFont typeface="Wingdings" panose="05000000000000000000" pitchFamily="2" charset="2"/>
              <a:buChar char="Ø"/>
            </a:pPr>
            <a:r>
              <a:rPr lang="pl-PL" sz="1600" dirty="0"/>
              <a:t>4 stacje transformatorowe SN/</a:t>
            </a:r>
            <a:r>
              <a:rPr lang="pl-PL" sz="1600" dirty="0" err="1"/>
              <a:t>nN.</a:t>
            </a:r>
            <a:r>
              <a:rPr lang="pl-PL" sz="1600" dirty="0"/>
              <a:t> </a:t>
            </a:r>
          </a:p>
        </p:txBody>
      </p:sp>
      <p:sp>
        <p:nvSpPr>
          <p:cNvPr id="14" name="Prostokąt 13"/>
          <p:cNvSpPr/>
          <p:nvPr/>
        </p:nvSpPr>
        <p:spPr>
          <a:xfrm>
            <a:off x="605123" y="4857299"/>
            <a:ext cx="6622765" cy="978729"/>
          </a:xfrm>
          <a:prstGeom prst="rect">
            <a:avLst/>
          </a:prstGeom>
        </p:spPr>
        <p:txBody>
          <a:bodyPr wrap="square">
            <a:spAutoFit/>
          </a:bodyPr>
          <a:lstStyle/>
          <a:p>
            <a:pPr marL="0" lvl="1" indent="0" defTabSz="1008063">
              <a:lnSpc>
                <a:spcPct val="120000"/>
              </a:lnSpc>
            </a:pPr>
            <a:r>
              <a:rPr lang="pl-PL" sz="1600" u="sng" dirty="0"/>
              <a:t>SPÓŁKA RESTRUKTURYZACJI KOPALŃ KWK „CENTRUM”</a:t>
            </a:r>
          </a:p>
          <a:p>
            <a:pPr marL="538163" lvl="1" defTabSz="1008063">
              <a:lnSpc>
                <a:spcPct val="120000"/>
              </a:lnSpc>
              <a:buFont typeface="Wingdings" panose="05000000000000000000" pitchFamily="2" charset="2"/>
              <a:buChar char="Ø"/>
            </a:pPr>
            <a:r>
              <a:rPr lang="pl-PL" sz="1600" dirty="0"/>
              <a:t>linie elektroenergetyczne </a:t>
            </a:r>
            <a:r>
              <a:rPr lang="pl-PL" sz="1600" dirty="0" err="1"/>
              <a:t>nN</a:t>
            </a:r>
            <a:r>
              <a:rPr lang="pl-PL" sz="1600" dirty="0"/>
              <a:t>,</a:t>
            </a:r>
          </a:p>
          <a:p>
            <a:pPr marL="538163" lvl="1" defTabSz="1008063">
              <a:lnSpc>
                <a:spcPct val="120000"/>
              </a:lnSpc>
              <a:buFont typeface="Wingdings" panose="05000000000000000000" pitchFamily="2" charset="2"/>
              <a:buChar char="Ø"/>
            </a:pPr>
            <a:r>
              <a:rPr lang="pl-PL" sz="1600" dirty="0"/>
              <a:t>trzy przyłącza. </a:t>
            </a:r>
          </a:p>
        </p:txBody>
      </p:sp>
      <p:sp>
        <p:nvSpPr>
          <p:cNvPr id="15" name="Prostokąt 14"/>
          <p:cNvSpPr/>
          <p:nvPr/>
        </p:nvSpPr>
        <p:spPr>
          <a:xfrm>
            <a:off x="639447" y="5836028"/>
            <a:ext cx="7761603" cy="1274195"/>
          </a:xfrm>
          <a:prstGeom prst="rect">
            <a:avLst/>
          </a:prstGeom>
        </p:spPr>
        <p:txBody>
          <a:bodyPr wrap="square">
            <a:spAutoFit/>
          </a:bodyPr>
          <a:lstStyle/>
          <a:p>
            <a:pPr marL="0" lvl="1" indent="0" defTabSz="1008063">
              <a:lnSpc>
                <a:spcPct val="120000"/>
              </a:lnSpc>
            </a:pPr>
            <a:r>
              <a:rPr lang="pl-PL" sz="1600" u="sng" dirty="0"/>
              <a:t>PGE ENERGETYKA KOLEJOWA S.A. (dawniej PKP ENERGETYKA S.A.)</a:t>
            </a:r>
          </a:p>
          <a:p>
            <a:pPr marL="538163" lvl="1" defTabSz="1008063">
              <a:lnSpc>
                <a:spcPct val="120000"/>
              </a:lnSpc>
              <a:buFont typeface="Wingdings" panose="05000000000000000000" pitchFamily="2" charset="2"/>
              <a:buChar char="Ø"/>
            </a:pPr>
            <a:r>
              <a:rPr lang="pl-PL" sz="1600" dirty="0"/>
              <a:t>2 stacje transformatorowe SN/</a:t>
            </a:r>
            <a:r>
              <a:rPr lang="pl-PL" sz="1600" dirty="0" err="1"/>
              <a:t>nN</a:t>
            </a:r>
            <a:r>
              <a:rPr lang="pl-PL" sz="1600" dirty="0"/>
              <a:t>,</a:t>
            </a:r>
          </a:p>
          <a:p>
            <a:pPr marL="538163" lvl="1" defTabSz="1008063">
              <a:lnSpc>
                <a:spcPct val="120000"/>
              </a:lnSpc>
              <a:buFont typeface="Wingdings" panose="05000000000000000000" pitchFamily="2" charset="2"/>
              <a:buChar char="Ø"/>
            </a:pPr>
            <a:r>
              <a:rPr lang="pl-PL" sz="1600" dirty="0"/>
              <a:t>kabina sekcyjna zasilana po stronie </a:t>
            </a:r>
            <a:r>
              <a:rPr lang="pl-PL" sz="1600" dirty="0" err="1"/>
              <a:t>nN</a:t>
            </a:r>
            <a:r>
              <a:rPr lang="pl-PL" sz="1600" dirty="0"/>
              <a:t> w rejonie stacji Bytom Karb,</a:t>
            </a:r>
          </a:p>
          <a:p>
            <a:pPr marL="538163" lvl="1" defTabSz="1008063">
              <a:lnSpc>
                <a:spcPct val="120000"/>
              </a:lnSpc>
              <a:buFont typeface="Wingdings" panose="05000000000000000000" pitchFamily="2" charset="2"/>
              <a:buChar char="Ø"/>
            </a:pPr>
            <a:r>
              <a:rPr lang="pl-PL" sz="1600" dirty="0"/>
              <a:t>sieć rozdzielcza SN i </a:t>
            </a:r>
            <a:r>
              <a:rPr lang="pl-PL" sz="1600" dirty="0" err="1"/>
              <a:t>nN.</a:t>
            </a:r>
            <a:endParaRPr lang="pl-PL" sz="1600" dirty="0"/>
          </a:p>
        </p:txBody>
      </p:sp>
      <p:sp>
        <p:nvSpPr>
          <p:cNvPr id="17"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4" name="Obraz 3">
            <a:extLst>
              <a:ext uri="{FF2B5EF4-FFF2-40B4-BE49-F238E27FC236}">
                <a16:creationId xmlns:a16="http://schemas.microsoft.com/office/drawing/2014/main" id="{A885685C-0EB7-43EB-AB1D-188D598E1A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671251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084801"/>
            <a:ext cx="8642927" cy="471110"/>
          </a:xfrm>
          <a:prstGeom prst="rect">
            <a:avLst/>
          </a:prstGeom>
          <a:noFill/>
          <a:ln w="9525">
            <a:noFill/>
            <a:miter lim="800000"/>
            <a:headEnd/>
            <a:tailEnd/>
          </a:ln>
        </p:spPr>
        <p:txBody>
          <a:bodyPr wrap="square" lIns="100794" tIns="50397" rIns="100794" bIns="50397">
            <a:spAutoFit/>
          </a:bodyPr>
          <a:lstStyle/>
          <a:p>
            <a:pPr algn="ctr" defTabSz="495300" eaLnBrk="0">
              <a:lnSpc>
                <a:spcPct val="100000"/>
              </a:lnSpc>
              <a:buClrTx/>
              <a:buSzTx/>
            </a:pPr>
            <a:r>
              <a:rPr lang="pl-PL" sz="2400" b="1" dirty="0"/>
              <a:t>ZAOPATRZENIE W ENERGIĘ ELEKTRYCZNĄ</a:t>
            </a:r>
          </a:p>
        </p:txBody>
      </p:sp>
      <p:sp>
        <p:nvSpPr>
          <p:cNvPr id="25605"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12</a:t>
            </a:fld>
            <a:endParaRPr lang="pl-PL" sz="1400">
              <a:solidFill>
                <a:srgbClr val="000000"/>
              </a:solidFill>
              <a:latin typeface="Times New Roman" pitchFamily="18" charset="0"/>
            </a:endParaRPr>
          </a:p>
        </p:txBody>
      </p:sp>
      <p:grpSp>
        <p:nvGrpSpPr>
          <p:cNvPr id="12" name="Grupa 11"/>
          <p:cNvGrpSpPr/>
          <p:nvPr/>
        </p:nvGrpSpPr>
        <p:grpSpPr>
          <a:xfrm>
            <a:off x="414410" y="176654"/>
            <a:ext cx="9440788" cy="569516"/>
            <a:chOff x="414410" y="176654"/>
            <a:chExt cx="9440788" cy="569516"/>
          </a:xfrm>
        </p:grpSpPr>
        <p:pic>
          <p:nvPicPr>
            <p:cNvPr id="15"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387" y="1574147"/>
            <a:ext cx="7289426" cy="5831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Obraz 23"/>
          <p:cNvPicPr/>
          <p:nvPr/>
        </p:nvPicPr>
        <p:blipFill>
          <a:blip r:embed="rId5" cstate="print">
            <a:extLst>
              <a:ext uri="{28A0092B-C50C-407E-A947-70E740481C1C}">
                <a14:useLocalDpi xmlns:a14="http://schemas.microsoft.com/office/drawing/2010/main" val="0"/>
              </a:ext>
            </a:extLst>
          </a:blip>
          <a:stretch>
            <a:fillRect/>
          </a:stretch>
        </p:blipFill>
        <p:spPr>
          <a:xfrm>
            <a:off x="6866909" y="1555911"/>
            <a:ext cx="2663601" cy="2478207"/>
          </a:xfrm>
          <a:prstGeom prst="rect">
            <a:avLst/>
          </a:prstGeom>
        </p:spPr>
      </p:pic>
      <p:sp>
        <p:nvSpPr>
          <p:cNvPr id="2" name="Prostokąt 1"/>
          <p:cNvSpPr/>
          <p:nvPr/>
        </p:nvSpPr>
        <p:spPr bwMode="auto">
          <a:xfrm>
            <a:off x="786387" y="6553200"/>
            <a:ext cx="2163001" cy="8524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pl-PL" sz="1800" b="0" i="0" u="none" strike="noStrike" cap="none" normalizeH="0" baseline="0">
              <a:ln>
                <a:noFill/>
              </a:ln>
              <a:effectLst/>
              <a:latin typeface="Arial" pitchFamily="34" charset="0"/>
            </a:endParaRPr>
          </a:p>
        </p:txBody>
      </p:sp>
      <p:sp>
        <p:nvSpPr>
          <p:cNvPr id="18"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3" name="Obraz 2">
            <a:extLst>
              <a:ext uri="{FF2B5EF4-FFF2-40B4-BE49-F238E27FC236}">
                <a16:creationId xmlns:a16="http://schemas.microsoft.com/office/drawing/2014/main" id="{9C9D1F77-3C29-9009-1D6A-381EF0FA33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1652845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095358"/>
            <a:ext cx="8642927" cy="471110"/>
          </a:xfrm>
          <a:prstGeom prst="rect">
            <a:avLst/>
          </a:prstGeom>
          <a:noFill/>
          <a:ln w="9525">
            <a:noFill/>
            <a:miter lim="800000"/>
            <a:headEnd/>
            <a:tailEnd/>
          </a:ln>
        </p:spPr>
        <p:txBody>
          <a:bodyPr wrap="square" lIns="100794" tIns="50397" rIns="100794" bIns="50397">
            <a:spAutoFit/>
          </a:bodyPr>
          <a:lstStyle/>
          <a:p>
            <a:pPr algn="ctr" defTabSz="495300" eaLnBrk="0">
              <a:lnSpc>
                <a:spcPct val="100000"/>
              </a:lnSpc>
              <a:buClrTx/>
              <a:buSzTx/>
            </a:pPr>
            <a:r>
              <a:rPr lang="pl-PL" sz="2400" b="1" dirty="0"/>
              <a:t>ZAOPATRZENIE W ENERGIĘ ELEKTRYCZNĄ</a:t>
            </a:r>
          </a:p>
        </p:txBody>
      </p:sp>
      <p:sp>
        <p:nvSpPr>
          <p:cNvPr id="25605"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13</a:t>
            </a:fld>
            <a:endParaRPr lang="pl-PL" sz="1400">
              <a:solidFill>
                <a:srgbClr val="000000"/>
              </a:solidFill>
              <a:latin typeface="Times New Roman" pitchFamily="18" charset="0"/>
            </a:endParaRPr>
          </a:p>
        </p:txBody>
      </p:sp>
      <p:sp>
        <p:nvSpPr>
          <p:cNvPr id="4" name="Prostokąt 3"/>
          <p:cNvSpPr/>
          <p:nvPr/>
        </p:nvSpPr>
        <p:spPr>
          <a:xfrm>
            <a:off x="665220" y="1581576"/>
            <a:ext cx="9189979" cy="5115246"/>
          </a:xfrm>
          <a:prstGeom prst="rect">
            <a:avLst/>
          </a:prstGeom>
        </p:spPr>
        <p:txBody>
          <a:bodyPr wrap="square">
            <a:spAutoFit/>
          </a:bodyPr>
          <a:lstStyle/>
          <a:p>
            <a:pPr algn="ctr">
              <a:lnSpc>
                <a:spcPct val="120000"/>
              </a:lnSpc>
              <a:spcBef>
                <a:spcPts val="0"/>
              </a:spcBef>
              <a:spcAft>
                <a:spcPts val="0"/>
              </a:spcAft>
            </a:pPr>
            <a:r>
              <a:rPr lang="pl-PL" sz="1600" b="1" dirty="0"/>
              <a:t>Plan rozwoju:</a:t>
            </a:r>
          </a:p>
          <a:p>
            <a:pPr>
              <a:lnSpc>
                <a:spcPct val="120000"/>
              </a:lnSpc>
              <a:spcBef>
                <a:spcPts val="0"/>
              </a:spcBef>
              <a:spcAft>
                <a:spcPts val="0"/>
              </a:spcAft>
            </a:pPr>
            <a:endParaRPr lang="pl-PL" sz="1600" b="1" dirty="0"/>
          </a:p>
          <a:p>
            <a:pPr algn="just">
              <a:lnSpc>
                <a:spcPct val="120000"/>
              </a:lnSpc>
              <a:spcBef>
                <a:spcPts val="0"/>
              </a:spcBef>
              <a:spcAft>
                <a:spcPts val="0"/>
              </a:spcAft>
            </a:pPr>
            <a:r>
              <a:rPr lang="pl-PL" sz="1600" u="sng" dirty="0"/>
              <a:t>PSE S.A.</a:t>
            </a:r>
            <a:r>
              <a:rPr lang="pl-PL" sz="1600" dirty="0"/>
              <a:t> posiada Plan rozwoju w zakresie zaspokojenia obecnego i przyszłego zapotrzebowania na energię elektryczną na lata 2023-2032 - </a:t>
            </a:r>
            <a:r>
              <a:rPr lang="pl-PL" sz="1600" b="1" dirty="0"/>
              <a:t>planowane wprowadzenie toru Joachimów – Wielopole linii 400 </a:t>
            </a:r>
            <a:r>
              <a:rPr lang="pl-PL" sz="1600" b="1" dirty="0" err="1"/>
              <a:t>kV</a:t>
            </a:r>
            <a:r>
              <a:rPr lang="pl-PL" sz="1600" b="1" dirty="0"/>
              <a:t> do rozbudowanej stacji Rokitnica;</a:t>
            </a:r>
          </a:p>
          <a:p>
            <a:pPr algn="just">
              <a:lnSpc>
                <a:spcPct val="120000"/>
              </a:lnSpc>
              <a:spcBef>
                <a:spcPts val="0"/>
              </a:spcBef>
              <a:spcAft>
                <a:spcPts val="0"/>
              </a:spcAft>
            </a:pPr>
            <a:endParaRPr lang="pl-PL" sz="1600" dirty="0"/>
          </a:p>
          <a:p>
            <a:pPr algn="just">
              <a:lnSpc>
                <a:spcPct val="120000"/>
              </a:lnSpc>
              <a:spcBef>
                <a:spcPts val="0"/>
              </a:spcBef>
              <a:spcAft>
                <a:spcPts val="0"/>
              </a:spcAft>
            </a:pPr>
            <a:r>
              <a:rPr lang="pl-PL" sz="1600" u="sng" dirty="0"/>
              <a:t>TAURON Dystrybucja S.A.</a:t>
            </a:r>
            <a:r>
              <a:rPr lang="pl-PL" sz="1600" dirty="0"/>
              <a:t> posiada Plan rozwoju na lata 2022-2025 – planowana modernizacja sieci i stacji elektroenergetycznych;</a:t>
            </a:r>
          </a:p>
          <a:p>
            <a:pPr algn="just">
              <a:lnSpc>
                <a:spcPct val="120000"/>
              </a:lnSpc>
              <a:spcBef>
                <a:spcPts val="0"/>
              </a:spcBef>
              <a:spcAft>
                <a:spcPts val="0"/>
              </a:spcAft>
            </a:pPr>
            <a:endParaRPr lang="pl-PL" sz="1600" dirty="0"/>
          </a:p>
          <a:p>
            <a:pPr algn="just">
              <a:lnSpc>
                <a:spcPct val="120000"/>
              </a:lnSpc>
              <a:spcBef>
                <a:spcPts val="0"/>
              </a:spcBef>
              <a:spcAft>
                <a:spcPts val="0"/>
              </a:spcAft>
            </a:pPr>
            <a:r>
              <a:rPr lang="pl-PL" sz="1600" u="sng" spc="-10" dirty="0"/>
              <a:t>PGE Energetyka Kolejowa S.A.</a:t>
            </a:r>
            <a:r>
              <a:rPr lang="pl-PL" sz="1600" spc="-10" dirty="0"/>
              <a:t> posiada Plan rozwoju na lata 2021-2025 - budowa linii i przyłączy </a:t>
            </a:r>
            <a:r>
              <a:rPr lang="pl-PL" sz="1600" dirty="0"/>
              <a:t>kablowych, stacji słupowych i kontenerowych, budowa nowego obiektu zasilania stacji trakcyjnej;</a:t>
            </a:r>
          </a:p>
          <a:p>
            <a:pPr algn="just">
              <a:lnSpc>
                <a:spcPct val="120000"/>
              </a:lnSpc>
              <a:spcBef>
                <a:spcPts val="0"/>
              </a:spcBef>
              <a:spcAft>
                <a:spcPts val="0"/>
              </a:spcAft>
            </a:pPr>
            <a:endParaRPr lang="pl-PL" sz="1600" dirty="0"/>
          </a:p>
          <a:p>
            <a:pPr algn="just">
              <a:lnSpc>
                <a:spcPct val="120000"/>
              </a:lnSpc>
              <a:spcBef>
                <a:spcPts val="0"/>
              </a:spcBef>
              <a:spcAft>
                <a:spcPts val="0"/>
              </a:spcAft>
            </a:pPr>
            <a:r>
              <a:rPr lang="pl-PL" sz="1600" u="sng" dirty="0"/>
              <a:t>Terawat Dystrybucja S.A.</a:t>
            </a:r>
            <a:r>
              <a:rPr lang="pl-PL" sz="1600" dirty="0"/>
              <a:t> posiada Plan rozwoju na lata 2023-2024 – brak zaplanowanych inwestycji na terenie Bytomia;</a:t>
            </a:r>
          </a:p>
          <a:p>
            <a:pPr algn="just">
              <a:lnSpc>
                <a:spcPct val="120000"/>
              </a:lnSpc>
              <a:spcBef>
                <a:spcPts val="0"/>
              </a:spcBef>
              <a:spcAft>
                <a:spcPts val="0"/>
              </a:spcAft>
            </a:pPr>
            <a:endParaRPr lang="pl-PL" sz="1600" dirty="0"/>
          </a:p>
          <a:p>
            <a:pPr algn="just">
              <a:lnSpc>
                <a:spcPct val="120000"/>
              </a:lnSpc>
              <a:spcBef>
                <a:spcPts val="0"/>
              </a:spcBef>
              <a:spcAft>
                <a:spcPts val="0"/>
              </a:spcAft>
            </a:pPr>
            <a:r>
              <a:rPr lang="pl-PL" sz="1600" u="sng" dirty="0"/>
              <a:t>SRK S.A.</a:t>
            </a:r>
            <a:r>
              <a:rPr lang="pl-PL" sz="1600" dirty="0"/>
              <a:t> na chwile obecną opracowuje Plan rozwoju na lata 2023-2028 – nie planuje rozbudowy sieci elektroenergetyczne na terenie Bytomia.</a:t>
            </a:r>
          </a:p>
        </p:txBody>
      </p:sp>
      <p:grpSp>
        <p:nvGrpSpPr>
          <p:cNvPr id="11" name="Grupa 10"/>
          <p:cNvGrpSpPr/>
          <p:nvPr/>
        </p:nvGrpSpPr>
        <p:grpSpPr>
          <a:xfrm>
            <a:off x="414410" y="176654"/>
            <a:ext cx="9440788" cy="569516"/>
            <a:chOff x="414410" y="176654"/>
            <a:chExt cx="9440788" cy="569516"/>
          </a:xfrm>
        </p:grpSpPr>
        <p:pic>
          <p:nvPicPr>
            <p:cNvPr id="14"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6DA9027F-8927-B729-003C-66170392ED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1397327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095358"/>
            <a:ext cx="8642927" cy="471110"/>
          </a:xfrm>
          <a:prstGeom prst="rect">
            <a:avLst/>
          </a:prstGeom>
          <a:noFill/>
          <a:ln w="9525">
            <a:noFill/>
            <a:miter lim="800000"/>
            <a:headEnd/>
            <a:tailEnd/>
          </a:ln>
        </p:spPr>
        <p:txBody>
          <a:bodyPr wrap="square" lIns="100794" tIns="50397" rIns="100794" bIns="50397">
            <a:spAutoFit/>
          </a:bodyPr>
          <a:lstStyle/>
          <a:p>
            <a:pPr algn="ctr" defTabSz="495300" eaLnBrk="0">
              <a:lnSpc>
                <a:spcPct val="100000"/>
              </a:lnSpc>
              <a:buClrTx/>
              <a:buSzTx/>
            </a:pPr>
            <a:r>
              <a:rPr lang="pl-PL" sz="2400" b="1" dirty="0"/>
              <a:t>ZAOPATRZENIE W ENERGIĘ ELEKTRYCZNĄ</a:t>
            </a:r>
          </a:p>
        </p:txBody>
      </p:sp>
      <p:sp>
        <p:nvSpPr>
          <p:cNvPr id="25605"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14</a:t>
            </a:fld>
            <a:endParaRPr lang="pl-PL" sz="1400">
              <a:solidFill>
                <a:srgbClr val="000000"/>
              </a:solidFill>
              <a:latin typeface="Times New Roman" pitchFamily="18" charset="0"/>
            </a:endParaRPr>
          </a:p>
        </p:txBody>
      </p:sp>
      <p:sp>
        <p:nvSpPr>
          <p:cNvPr id="4" name="Prostokąt 3"/>
          <p:cNvSpPr/>
          <p:nvPr/>
        </p:nvSpPr>
        <p:spPr>
          <a:xfrm>
            <a:off x="665221" y="1581576"/>
            <a:ext cx="9111240" cy="5678991"/>
          </a:xfrm>
          <a:prstGeom prst="rect">
            <a:avLst/>
          </a:prstGeom>
        </p:spPr>
        <p:txBody>
          <a:bodyPr wrap="square">
            <a:spAutoFit/>
          </a:bodyPr>
          <a:lstStyle/>
          <a:p>
            <a:pPr algn="ctr">
              <a:lnSpc>
                <a:spcPct val="120000"/>
              </a:lnSpc>
              <a:spcBef>
                <a:spcPts val="0"/>
              </a:spcBef>
              <a:spcAft>
                <a:spcPts val="0"/>
              </a:spcAft>
            </a:pPr>
            <a:r>
              <a:rPr lang="pl-PL" sz="1600" b="1" dirty="0"/>
              <a:t>Ocena stanu i wnioski:</a:t>
            </a:r>
          </a:p>
          <a:p>
            <a:pPr>
              <a:lnSpc>
                <a:spcPct val="120000"/>
              </a:lnSpc>
              <a:spcBef>
                <a:spcPts val="0"/>
              </a:spcBef>
              <a:spcAft>
                <a:spcPts val="0"/>
              </a:spcAft>
            </a:pPr>
            <a:endParaRPr lang="pl-PL" sz="1600" b="1" dirty="0"/>
          </a:p>
          <a:p>
            <a:pPr marL="285750" indent="-285750" algn="just">
              <a:lnSpc>
                <a:spcPct val="120000"/>
              </a:lnSpc>
              <a:spcBef>
                <a:spcPts val="0"/>
              </a:spcBef>
              <a:spcAft>
                <a:spcPts val="0"/>
              </a:spcAft>
              <a:buFont typeface="Wingdings" panose="05000000000000000000" pitchFamily="2" charset="2"/>
              <a:buChar char="Ø"/>
            </a:pPr>
            <a:r>
              <a:rPr lang="pl-PL" sz="1600" dirty="0"/>
              <a:t>stan techniczny sieci i urządzeń elektroenergetycznych oceniany jest jako dobry;</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spc="-20" dirty="0"/>
              <a:t>na terenie dawnej kopalni Szombierki została przez TAURON Polska Energia S.A. uruchomiona </a:t>
            </a:r>
            <a:r>
              <a:rPr lang="pl-PL" sz="1600" spc="-20" dirty="0" err="1"/>
              <a:t>mikrosieć</a:t>
            </a:r>
            <a:r>
              <a:rPr lang="pl-PL" sz="1600" spc="-20" dirty="0"/>
              <a:t> </a:t>
            </a:r>
            <a:r>
              <a:rPr lang="pl-PL" sz="1600" dirty="0"/>
              <a:t>składająca się z: 2 instalacji fotowoltaicznych, 5 </a:t>
            </a:r>
            <a:r>
              <a:rPr lang="pl-PL" sz="1600" dirty="0" err="1"/>
              <a:t>mikroturbin</a:t>
            </a:r>
            <a:r>
              <a:rPr lang="pl-PL" sz="1600" dirty="0"/>
              <a:t> wiatrowych, agregatu gazowego, magazynu energii oraz innowacyjnej stacji transformatorowej, zapewniająca energię elektryczną 54 gospodarstwom domowym;</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aktualne potrzeby odbiorców są zaspokajane, brak planów wskazujących na znaczące zwiększenie zapotrzebowania na energię elektryczną;</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zużycie energii na potrzeby oświetlenia ulicznego to 2,1 </a:t>
            </a:r>
            <a:r>
              <a:rPr lang="pl-PL" sz="1600" dirty="0" err="1"/>
              <a:t>GWh</a:t>
            </a:r>
            <a:r>
              <a:rPr lang="pl-PL" sz="1600" dirty="0"/>
              <a:t>;</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zainstalowano 31 stacji ładowania pojazdów elektrycznych;</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zwiększa się potencjał OZE PV jest 6 instalacji o łącznej mocy ok. 0,3 MW oraz 667 szt. </a:t>
            </a:r>
            <a:r>
              <a:rPr lang="pl-PL" sz="1600" dirty="0" err="1"/>
              <a:t>mikroinstalacji</a:t>
            </a:r>
            <a:r>
              <a:rPr lang="pl-PL" sz="1600" dirty="0"/>
              <a:t> fotowoltaicznych o łącznej mocy ok. 5,6 MW.; planowanych jest 14 instalacji o mocy ok. 32 MW + </a:t>
            </a:r>
            <a:r>
              <a:rPr lang="pl-PL" sz="1600" dirty="0" err="1"/>
              <a:t>mikroinstalacje</a:t>
            </a:r>
            <a:r>
              <a:rPr lang="pl-PL" sz="1600" dirty="0"/>
              <a:t>; </a:t>
            </a:r>
          </a:p>
        </p:txBody>
      </p:sp>
      <p:grpSp>
        <p:nvGrpSpPr>
          <p:cNvPr id="11" name="Grupa 10"/>
          <p:cNvGrpSpPr/>
          <p:nvPr/>
        </p:nvGrpSpPr>
        <p:grpSpPr>
          <a:xfrm>
            <a:off x="414410" y="176654"/>
            <a:ext cx="9440788" cy="569516"/>
            <a:chOff x="414410" y="176654"/>
            <a:chExt cx="9440788" cy="569516"/>
          </a:xfrm>
        </p:grpSpPr>
        <p:pic>
          <p:nvPicPr>
            <p:cNvPr id="14"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D7EDE362-CC55-1B04-86A4-44B73D9EAF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1702841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054221" y="1177098"/>
            <a:ext cx="8642927" cy="471110"/>
          </a:xfrm>
          <a:prstGeom prst="rect">
            <a:avLst/>
          </a:prstGeom>
          <a:noFill/>
          <a:ln w="9525">
            <a:noFill/>
            <a:miter lim="800000"/>
            <a:headEnd/>
            <a:tailEnd/>
          </a:ln>
        </p:spPr>
        <p:txBody>
          <a:bodyPr wrap="square" lIns="100794" tIns="50397" rIns="100794" bIns="50397">
            <a:spAutoFit/>
          </a:bodyPr>
          <a:lstStyle/>
          <a:p>
            <a:pPr algn="ctr" defTabSz="495300" eaLnBrk="0">
              <a:lnSpc>
                <a:spcPct val="100000"/>
              </a:lnSpc>
              <a:buClrTx/>
              <a:buSzTx/>
            </a:pPr>
            <a:r>
              <a:rPr lang="pl-PL" sz="2400" b="1" dirty="0"/>
              <a:t>ZAOPATRZENIE W GAZ SIECIOWY</a:t>
            </a:r>
          </a:p>
        </p:txBody>
      </p:sp>
      <p:sp>
        <p:nvSpPr>
          <p:cNvPr id="25605"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15</a:t>
            </a:fld>
            <a:endParaRPr lang="pl-PL" sz="1400">
              <a:solidFill>
                <a:srgbClr val="000000"/>
              </a:solidFill>
              <a:latin typeface="Times New Roman" pitchFamily="18" charset="0"/>
            </a:endParaRPr>
          </a:p>
        </p:txBody>
      </p:sp>
      <p:sp>
        <p:nvSpPr>
          <p:cNvPr id="14" name="Text Box 2"/>
          <p:cNvSpPr txBox="1">
            <a:spLocks noChangeArrowheads="1"/>
          </p:cNvSpPr>
          <p:nvPr/>
        </p:nvSpPr>
        <p:spPr bwMode="auto">
          <a:xfrm>
            <a:off x="723900" y="2084630"/>
            <a:ext cx="8973248" cy="4238295"/>
          </a:xfrm>
          <a:prstGeom prst="rect">
            <a:avLst/>
          </a:prstGeom>
          <a:noFill/>
          <a:ln w="9525">
            <a:noFill/>
            <a:miter lim="800000"/>
            <a:headEnd/>
            <a:tailEnd/>
          </a:ln>
        </p:spPr>
        <p:txBody>
          <a:bodyPr wrap="square" lIns="100794" tIns="50397" rIns="100794" bIns="50397">
            <a:spAutoFit/>
          </a:bodyPr>
          <a:lstStyle/>
          <a:p>
            <a:pPr defTabSz="495300" eaLnBrk="0">
              <a:lnSpc>
                <a:spcPct val="120000"/>
              </a:lnSpc>
              <a:spcBef>
                <a:spcPts val="0"/>
              </a:spcBef>
              <a:spcAft>
                <a:spcPts val="0"/>
              </a:spcAft>
              <a:buClrTx/>
              <a:buSzTx/>
              <a:buFontTx/>
              <a:buNone/>
            </a:pPr>
            <a:r>
              <a:rPr lang="pl-PL" sz="1600" b="1" dirty="0"/>
              <a:t>Gaz ziemny wysokometanowy</a:t>
            </a:r>
          </a:p>
          <a:p>
            <a:pPr defTabSz="495300" eaLnBrk="0">
              <a:lnSpc>
                <a:spcPct val="120000"/>
              </a:lnSpc>
              <a:spcBef>
                <a:spcPts val="0"/>
              </a:spcBef>
              <a:spcAft>
                <a:spcPts val="0"/>
              </a:spcAft>
              <a:buClrTx/>
              <a:buSzTx/>
              <a:buFontTx/>
              <a:buNone/>
            </a:pPr>
            <a:endParaRPr lang="pl-PL" sz="1600" b="1" dirty="0"/>
          </a:p>
          <a:p>
            <a:pPr defTabSz="495300" eaLnBrk="0">
              <a:lnSpc>
                <a:spcPct val="120000"/>
              </a:lnSpc>
              <a:spcBef>
                <a:spcPts val="0"/>
              </a:spcBef>
              <a:spcAft>
                <a:spcPts val="0"/>
              </a:spcAft>
              <a:buClrTx/>
              <a:buSzTx/>
              <a:buFontTx/>
              <a:buNone/>
            </a:pPr>
            <a:r>
              <a:rPr lang="pl-PL" sz="1600" b="1" dirty="0" err="1"/>
              <a:t>Przesył</a:t>
            </a:r>
            <a:r>
              <a:rPr lang="pl-PL" sz="1600" b="1" dirty="0"/>
              <a:t> gazu ziemnego:</a:t>
            </a:r>
          </a:p>
          <a:p>
            <a:pPr defTabSz="495300" eaLnBrk="0">
              <a:lnSpc>
                <a:spcPct val="120000"/>
              </a:lnSpc>
              <a:spcBef>
                <a:spcPts val="0"/>
              </a:spcBef>
              <a:spcAft>
                <a:spcPts val="0"/>
              </a:spcAft>
              <a:buClrTx/>
              <a:buSzTx/>
              <a:buFontTx/>
              <a:buNone/>
            </a:pPr>
            <a:r>
              <a:rPr lang="pl-PL" sz="1600" u="sng" dirty="0"/>
              <a:t>OGP GAZ-SYSTEM S.A.</a:t>
            </a:r>
            <a:r>
              <a:rPr lang="pl-PL" sz="1600" dirty="0"/>
              <a:t> – na terenie miasta nie posiada sieci gazowej.</a:t>
            </a:r>
            <a:endParaRPr lang="pl-PL" sz="1600" u="sng" dirty="0"/>
          </a:p>
          <a:p>
            <a:pPr defTabSz="495300" eaLnBrk="0">
              <a:lnSpc>
                <a:spcPct val="120000"/>
              </a:lnSpc>
              <a:spcBef>
                <a:spcPts val="0"/>
              </a:spcBef>
              <a:spcAft>
                <a:spcPts val="0"/>
              </a:spcAft>
              <a:buClrTx/>
              <a:buSzTx/>
              <a:buFontTx/>
              <a:buNone/>
            </a:pPr>
            <a:endParaRPr lang="pl-PL" sz="1600" b="1" u="sng" dirty="0"/>
          </a:p>
          <a:p>
            <a:pPr defTabSz="495300" eaLnBrk="0">
              <a:lnSpc>
                <a:spcPct val="120000"/>
              </a:lnSpc>
              <a:spcBef>
                <a:spcPts val="0"/>
              </a:spcBef>
              <a:spcAft>
                <a:spcPts val="0"/>
              </a:spcAft>
              <a:buClrTx/>
              <a:buSzTx/>
              <a:buFontTx/>
              <a:buNone/>
            </a:pPr>
            <a:r>
              <a:rPr lang="pl-PL" sz="1600" b="1" dirty="0"/>
              <a:t>Dystrybucja gazu ziemnego:</a:t>
            </a:r>
          </a:p>
          <a:p>
            <a:pPr defTabSz="495300" eaLnBrk="0">
              <a:lnSpc>
                <a:spcPct val="120000"/>
              </a:lnSpc>
              <a:spcBef>
                <a:spcPts val="0"/>
              </a:spcBef>
              <a:spcAft>
                <a:spcPts val="0"/>
              </a:spcAft>
              <a:buClrTx/>
              <a:buSzTx/>
            </a:pPr>
            <a:r>
              <a:rPr lang="pl-PL" sz="1600" u="sng" dirty="0"/>
              <a:t>PSG sp. z o.o.</a:t>
            </a:r>
            <a:r>
              <a:rPr lang="pl-PL" sz="1600" dirty="0"/>
              <a:t> - miasto zasilane jest z dwóch kierunków:</a:t>
            </a:r>
          </a:p>
          <a:p>
            <a:pPr marL="285750" indent="-285750" algn="just" defTabSz="495300" eaLnBrk="0">
              <a:lnSpc>
                <a:spcPct val="120000"/>
              </a:lnSpc>
              <a:spcBef>
                <a:spcPts val="0"/>
              </a:spcBef>
              <a:spcAft>
                <a:spcPts val="0"/>
              </a:spcAft>
              <a:buClrTx/>
              <a:buSzTx/>
              <a:buFont typeface="Wingdings" panose="05000000000000000000" pitchFamily="2" charset="2"/>
              <a:buChar char="Ø"/>
            </a:pPr>
            <a:r>
              <a:rPr lang="pl-PL" sz="1600" dirty="0"/>
              <a:t>południowo-wschodniego – punkty wejścia: Tworzeń oraz Szopienice gazociągiem w/c relacji Szopienice-Tworzeń-Łagiewniki oraz za pomocą stacji w/c i </a:t>
            </a:r>
            <a:r>
              <a:rPr lang="pl-PL" sz="1600" dirty="0" err="1"/>
              <a:t>śp</a:t>
            </a:r>
            <a:r>
              <a:rPr lang="pl-PL" sz="1600" dirty="0"/>
              <a:t>/c zlokalizowanych w Bytomiu,</a:t>
            </a:r>
          </a:p>
          <a:p>
            <a:pPr marL="285750" indent="-285750" algn="just" defTabSz="495300" eaLnBrk="0">
              <a:lnSpc>
                <a:spcPct val="120000"/>
              </a:lnSpc>
              <a:spcBef>
                <a:spcPts val="0"/>
              </a:spcBef>
              <a:spcAft>
                <a:spcPts val="0"/>
              </a:spcAft>
              <a:buClrTx/>
              <a:buSzTx/>
              <a:buFont typeface="Wingdings" panose="05000000000000000000" pitchFamily="2" charset="2"/>
              <a:buChar char="Ø"/>
            </a:pPr>
            <a:r>
              <a:rPr lang="pl-PL" sz="1600" dirty="0"/>
              <a:t>zachodniego – punkt wejścia: Tworóg II gazociągami w/c i </a:t>
            </a:r>
            <a:r>
              <a:rPr lang="pl-PL" sz="1600" dirty="0" err="1"/>
              <a:t>śp</a:t>
            </a:r>
            <a:r>
              <a:rPr lang="pl-PL" sz="1600" dirty="0"/>
              <a:t>/c zasilanymi ze strony Gliwic oraz za pomocą stacji zlokalizowanych w Zabrzu.</a:t>
            </a:r>
          </a:p>
          <a:p>
            <a:pPr algn="just" defTabSz="495300" eaLnBrk="0">
              <a:lnSpc>
                <a:spcPct val="120000"/>
              </a:lnSpc>
              <a:spcBef>
                <a:spcPts val="0"/>
              </a:spcBef>
              <a:spcAft>
                <a:spcPts val="0"/>
              </a:spcAft>
              <a:buClrTx/>
              <a:buSzTx/>
            </a:pPr>
            <a:r>
              <a:rPr lang="pl-PL" sz="1600" dirty="0"/>
              <a:t>Infrastruktura gazowa:</a:t>
            </a:r>
          </a:p>
          <a:p>
            <a:pPr marL="285750" indent="-285750" algn="just" defTabSz="495300" eaLnBrk="0">
              <a:lnSpc>
                <a:spcPct val="120000"/>
              </a:lnSpc>
              <a:spcBef>
                <a:spcPts val="0"/>
              </a:spcBef>
              <a:spcAft>
                <a:spcPts val="0"/>
              </a:spcAft>
              <a:buClrTx/>
              <a:buSzTx/>
              <a:buFont typeface="Wingdings" panose="05000000000000000000" pitchFamily="2" charset="2"/>
              <a:buChar char="Ø"/>
            </a:pPr>
            <a:r>
              <a:rPr lang="pl-PL" sz="1600" dirty="0"/>
              <a:t>5 SRP I st., 14 SRP II st., 1 SP-S (o łącznej przepustowości 37 100 Nm</a:t>
            </a:r>
            <a:r>
              <a:rPr lang="pl-PL" sz="1600" baseline="30000" dirty="0"/>
              <a:t>3</a:t>
            </a:r>
            <a:r>
              <a:rPr lang="pl-PL" sz="1600" dirty="0"/>
              <a:t>/h);</a:t>
            </a:r>
          </a:p>
          <a:p>
            <a:pPr marL="285750" indent="-285750" defTabSz="495300" eaLnBrk="0">
              <a:lnSpc>
                <a:spcPct val="120000"/>
              </a:lnSpc>
              <a:spcBef>
                <a:spcPts val="0"/>
              </a:spcBef>
              <a:spcAft>
                <a:spcPts val="0"/>
              </a:spcAft>
              <a:buClrTx/>
              <a:buSzTx/>
              <a:buFont typeface="Wingdings" panose="05000000000000000000" pitchFamily="2" charset="2"/>
              <a:buChar char="Ø"/>
            </a:pPr>
            <a:r>
              <a:rPr lang="pl-PL" sz="1600" dirty="0"/>
              <a:t>łączna </a:t>
            </a:r>
            <a:r>
              <a:rPr lang="pl-PL" sz="1600" b="1" dirty="0"/>
              <a:t>długość sieci gazowej z przyłączami 418 km</a:t>
            </a:r>
            <a:r>
              <a:rPr lang="pl-PL" sz="1600" dirty="0"/>
              <a:t>.</a:t>
            </a:r>
          </a:p>
        </p:txBody>
      </p:sp>
      <p:sp>
        <p:nvSpPr>
          <p:cNvPr id="15" name="Prostokąt 14"/>
          <p:cNvSpPr/>
          <p:nvPr/>
        </p:nvSpPr>
        <p:spPr>
          <a:xfrm>
            <a:off x="2331848" y="1571400"/>
            <a:ext cx="5985163" cy="338554"/>
          </a:xfrm>
          <a:prstGeom prst="rect">
            <a:avLst/>
          </a:prstGeom>
        </p:spPr>
        <p:txBody>
          <a:bodyPr wrap="square">
            <a:spAutoFit/>
          </a:bodyPr>
          <a:lstStyle/>
          <a:p>
            <a:pPr algn="ctr">
              <a:lnSpc>
                <a:spcPct val="100000"/>
              </a:lnSpc>
            </a:pPr>
            <a:r>
              <a:rPr lang="pl-PL" sz="1600" b="1" dirty="0"/>
              <a:t>Zużycie gazu ziemnego - 250 </a:t>
            </a:r>
            <a:r>
              <a:rPr lang="pl-PL" sz="1600" b="1" dirty="0" err="1"/>
              <a:t>GWh</a:t>
            </a:r>
            <a:r>
              <a:rPr lang="pl-PL" sz="1600" b="1" dirty="0"/>
              <a:t>/rok (23 mln Nm</a:t>
            </a:r>
            <a:r>
              <a:rPr lang="pl-PL" sz="1600" b="1" baseline="30000" dirty="0"/>
              <a:t>3</a:t>
            </a:r>
            <a:r>
              <a:rPr lang="pl-PL" sz="1600" b="1" dirty="0"/>
              <a:t>)</a:t>
            </a:r>
          </a:p>
        </p:txBody>
      </p:sp>
      <p:grpSp>
        <p:nvGrpSpPr>
          <p:cNvPr id="13" name="Grupa 12"/>
          <p:cNvGrpSpPr/>
          <p:nvPr/>
        </p:nvGrpSpPr>
        <p:grpSpPr>
          <a:xfrm>
            <a:off x="414410" y="176654"/>
            <a:ext cx="9440788" cy="569516"/>
            <a:chOff x="414410" y="176654"/>
            <a:chExt cx="9440788" cy="569516"/>
          </a:xfrm>
        </p:grpSpPr>
        <p:pic>
          <p:nvPicPr>
            <p:cNvPr id="22"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2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14893865-3A1C-1BEF-B957-EEA77D5A7D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3190351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2" y="1193037"/>
            <a:ext cx="8642927" cy="471110"/>
          </a:xfrm>
          <a:prstGeom prst="rect">
            <a:avLst/>
          </a:prstGeom>
          <a:noFill/>
          <a:ln w="9525">
            <a:noFill/>
            <a:miter lim="800000"/>
            <a:headEnd/>
            <a:tailEnd/>
          </a:ln>
        </p:spPr>
        <p:txBody>
          <a:bodyPr wrap="square" lIns="100794" tIns="50397" rIns="100794" bIns="50397">
            <a:spAutoFit/>
          </a:bodyPr>
          <a:lstStyle/>
          <a:p>
            <a:pPr algn="ctr" defTabSz="495300" eaLnBrk="0">
              <a:lnSpc>
                <a:spcPct val="100000"/>
              </a:lnSpc>
              <a:buClrTx/>
              <a:buSzTx/>
            </a:pPr>
            <a:r>
              <a:rPr lang="pl-PL" sz="2400" b="1" dirty="0"/>
              <a:t>ZAOPATRZENIE W GAZ SIECIOWY</a:t>
            </a:r>
          </a:p>
        </p:txBody>
      </p:sp>
      <p:sp>
        <p:nvSpPr>
          <p:cNvPr id="25605"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16</a:t>
            </a:fld>
            <a:endParaRPr lang="pl-PL" sz="1400">
              <a:solidFill>
                <a:srgbClr val="000000"/>
              </a:solidFill>
              <a:latin typeface="Times New Roman" pitchFamily="18" charset="0"/>
            </a:endParaRPr>
          </a:p>
        </p:txBody>
      </p:sp>
      <p:grpSp>
        <p:nvGrpSpPr>
          <p:cNvPr id="12" name="Grupa 11"/>
          <p:cNvGrpSpPr/>
          <p:nvPr/>
        </p:nvGrpSpPr>
        <p:grpSpPr>
          <a:xfrm>
            <a:off x="414410" y="176654"/>
            <a:ext cx="9440788" cy="569516"/>
            <a:chOff x="414410" y="176654"/>
            <a:chExt cx="9440788" cy="569516"/>
          </a:xfrm>
        </p:grpSpPr>
        <p:pic>
          <p:nvPicPr>
            <p:cNvPr id="15"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4" name="Obraz 23"/>
          <p:cNvPicPr/>
          <p:nvPr/>
        </p:nvPicPr>
        <p:blipFill rotWithShape="1">
          <a:blip r:embed="rId4" cstate="print">
            <a:extLst>
              <a:ext uri="{28A0092B-C50C-407E-A947-70E740481C1C}">
                <a14:useLocalDpi xmlns:a14="http://schemas.microsoft.com/office/drawing/2010/main" val="0"/>
              </a:ext>
            </a:extLst>
          </a:blip>
          <a:srcRect l="1660" t="2012" r="12456" b="2731"/>
          <a:stretch/>
        </p:blipFill>
        <p:spPr bwMode="auto">
          <a:xfrm>
            <a:off x="665221" y="1664147"/>
            <a:ext cx="7035146" cy="5616455"/>
          </a:xfrm>
          <a:prstGeom prst="rect">
            <a:avLst/>
          </a:prstGeom>
          <a:ln>
            <a:noFill/>
          </a:ln>
          <a:extLst>
            <a:ext uri="{53640926-AAD7-44D8-BBD7-CCE9431645EC}">
              <a14:shadowObscured xmlns:a14="http://schemas.microsoft.com/office/drawing/2010/main"/>
            </a:ext>
          </a:extLst>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6793" y="2158871"/>
            <a:ext cx="3599219" cy="2126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286244E3-C930-A3D9-C699-60E1BB3839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1985758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212273" y="1134508"/>
            <a:ext cx="8642927" cy="471110"/>
          </a:xfrm>
          <a:prstGeom prst="rect">
            <a:avLst/>
          </a:prstGeom>
          <a:noFill/>
          <a:ln w="9525">
            <a:noFill/>
            <a:miter lim="800000"/>
            <a:headEnd/>
            <a:tailEnd/>
          </a:ln>
        </p:spPr>
        <p:txBody>
          <a:bodyPr wrap="square" lIns="100794" tIns="50397" rIns="100794" bIns="50397">
            <a:spAutoFit/>
          </a:bodyPr>
          <a:lstStyle/>
          <a:p>
            <a:pPr algn="ctr" defTabSz="495300" eaLnBrk="0">
              <a:lnSpc>
                <a:spcPct val="100000"/>
              </a:lnSpc>
              <a:buClrTx/>
              <a:buSzTx/>
            </a:pPr>
            <a:r>
              <a:rPr lang="pl-PL" sz="2400" b="1" dirty="0"/>
              <a:t>ZAOPATRZENIE W GAZ ZIEMNY</a:t>
            </a:r>
          </a:p>
        </p:txBody>
      </p:sp>
      <p:sp>
        <p:nvSpPr>
          <p:cNvPr id="25605"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88638AD-D9F7-4735-A471-4621D41B30FC}" type="slidenum">
              <a:rPr lang="pl-PL" sz="1400">
                <a:solidFill>
                  <a:srgbClr val="000000"/>
                </a:solidFill>
                <a:latin typeface="Times New Roman" pitchFamily="18" charset="0"/>
              </a:rPr>
              <a:pPr algn="r">
                <a:lnSpc>
                  <a:spcPct val="95000"/>
                </a:lnSpc>
                <a:tabLst>
                  <a:tab pos="723900" algn="l"/>
                  <a:tab pos="1447800" algn="l"/>
                  <a:tab pos="2171700" algn="l"/>
                </a:tabLst>
              </a:pPr>
              <a:t>17</a:t>
            </a:fld>
            <a:endParaRPr lang="pl-PL" sz="1400">
              <a:solidFill>
                <a:srgbClr val="000000"/>
              </a:solidFill>
              <a:latin typeface="Times New Roman" pitchFamily="18" charset="0"/>
            </a:endParaRPr>
          </a:p>
        </p:txBody>
      </p:sp>
      <p:sp>
        <p:nvSpPr>
          <p:cNvPr id="4" name="Prostokąt 3"/>
          <p:cNvSpPr/>
          <p:nvPr/>
        </p:nvSpPr>
        <p:spPr>
          <a:xfrm>
            <a:off x="693610" y="1817226"/>
            <a:ext cx="9095386" cy="4497129"/>
          </a:xfrm>
          <a:prstGeom prst="rect">
            <a:avLst/>
          </a:prstGeom>
        </p:spPr>
        <p:txBody>
          <a:bodyPr wrap="square">
            <a:spAutoFit/>
          </a:bodyPr>
          <a:lstStyle/>
          <a:p>
            <a:pPr algn="ctr">
              <a:lnSpc>
                <a:spcPct val="120000"/>
              </a:lnSpc>
              <a:spcBef>
                <a:spcPts val="0"/>
              </a:spcBef>
              <a:spcAft>
                <a:spcPts val="0"/>
              </a:spcAft>
            </a:pPr>
            <a:r>
              <a:rPr lang="pl-PL" sz="1600" b="1" dirty="0"/>
              <a:t>Plany, ocena stanu i wnioski:</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PSG sp. z o.o. Oddział Zakład Gazowniczy w Zabrzu posiada Plan Rozwoju na lata 2022-2026 oraz Plan Inwestycyjny na lata 2022-2024, które przewidują realizację zadań inwestycyjnych z zakresu rozbudowy i modernizacji sieci gazowej na terenie Bytomia;</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w 2022 r. liczba instalacji gazu ziemnego na terenie Bytomia wynosiła ok. 52 tys., natomiast zużycie gazu to ok. 23 mln m3, tj. ok. 250 </a:t>
            </a:r>
            <a:r>
              <a:rPr lang="pl-PL" sz="1600" dirty="0" err="1"/>
              <a:t>GWh</a:t>
            </a:r>
            <a:r>
              <a:rPr lang="pl-PL" sz="1600" dirty="0"/>
              <a:t>;</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sieć dystrybucyjna jest w dobrym stanie technicznym i zapewnia pokrycie zapotrzebowania na gaz dla istniejących i potencjalnych odbiorców </a:t>
            </a:r>
            <a:r>
              <a:rPr lang="pl-PL" sz="1600" i="1" dirty="0"/>
              <a:t>– wiek sieci gazowych;</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stopień gazyfikacji gminy dotyczący gospodarstw domowych wynosi </a:t>
            </a:r>
            <a:r>
              <a:rPr lang="pl-PL" sz="1600" b="1" dirty="0"/>
              <a:t>ok. 78%;</a:t>
            </a:r>
          </a:p>
          <a:p>
            <a:pPr marL="285750" indent="-285750" algn="just">
              <a:lnSpc>
                <a:spcPct val="120000"/>
              </a:lnSpc>
              <a:spcBef>
                <a:spcPts val="0"/>
              </a:spcBef>
              <a:spcAft>
                <a:spcPts val="0"/>
              </a:spcAft>
              <a:buFont typeface="Wingdings" panose="05000000000000000000" pitchFamily="2" charset="2"/>
              <a:buChar char="Ø"/>
            </a:pPr>
            <a:endParaRPr lang="pl-PL" sz="1600" dirty="0"/>
          </a:p>
          <a:p>
            <a:pPr marL="285750" indent="-285750" algn="just">
              <a:lnSpc>
                <a:spcPct val="120000"/>
              </a:lnSpc>
              <a:spcBef>
                <a:spcPts val="0"/>
              </a:spcBef>
              <a:spcAft>
                <a:spcPts val="0"/>
              </a:spcAft>
              <a:buFont typeface="Wingdings" panose="05000000000000000000" pitchFamily="2" charset="2"/>
              <a:buChar char="Ø"/>
            </a:pPr>
            <a:r>
              <a:rPr lang="pl-PL" sz="1600" dirty="0"/>
              <a:t>sukcesywnie trwają prace związane z modernizacją starych gazociągów i przyłączy.</a:t>
            </a:r>
          </a:p>
        </p:txBody>
      </p:sp>
      <p:pic>
        <p:nvPicPr>
          <p:cNvPr id="18"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sp>
        <p:nvSpPr>
          <p:cNvPr id="13"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Obraz 1">
            <a:extLst>
              <a:ext uri="{FF2B5EF4-FFF2-40B4-BE49-F238E27FC236}">
                <a16:creationId xmlns:a16="http://schemas.microsoft.com/office/drawing/2014/main" id="{D23BA621-8B18-5990-9001-9CA63755D8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1702841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idx="12"/>
          </p:nvPr>
        </p:nvSpPr>
        <p:spPr/>
        <p:txBody>
          <a:bodyPr/>
          <a:lstStyle/>
          <a:p>
            <a:pPr>
              <a:defRPr/>
            </a:pPr>
            <a:fld id="{F819564B-18E7-4A9C-BE34-F71595E6CB43}" type="slidenum">
              <a:rPr lang="pl-PL" smtClean="0"/>
              <a:pPr>
                <a:defRPr/>
              </a:pPr>
              <a:t>18</a:t>
            </a:fld>
            <a:endParaRPr lang="pl-PL"/>
          </a:p>
        </p:txBody>
      </p:sp>
      <p:sp>
        <p:nvSpPr>
          <p:cNvPr id="5" name="Text Box 4"/>
          <p:cNvSpPr txBox="1">
            <a:spLocks noChangeArrowheads="1"/>
          </p:cNvSpPr>
          <p:nvPr/>
        </p:nvSpPr>
        <p:spPr bwMode="auto">
          <a:xfrm>
            <a:off x="539101" y="1179079"/>
            <a:ext cx="9666215" cy="664789"/>
          </a:xfrm>
          <a:prstGeom prst="rect">
            <a:avLst/>
          </a:prstGeom>
          <a:noFill/>
          <a:ln w="9525">
            <a:noFill/>
            <a:miter lim="800000"/>
            <a:headEnd/>
            <a:tailEnd/>
          </a:ln>
        </p:spPr>
        <p:txBody>
          <a:bodyPr wrap="square" lIns="91430" tIns="45716" rIns="91430" bIns="45716">
            <a:spAutoFit/>
          </a:bodyPr>
          <a:lstStyle/>
          <a:p>
            <a:pPr algn="ctr" defTabSz="493611"/>
            <a:r>
              <a:rPr lang="pl-PL" sz="2400" b="1" dirty="0"/>
              <a:t>OBSZARY ROZWOJU MIASTA</a:t>
            </a:r>
          </a:p>
          <a:p>
            <a:pPr algn="ctr" defTabSz="493611"/>
            <a:r>
              <a:rPr lang="pl-PL" sz="1600" b="1" dirty="0">
                <a:latin typeface="+mn-lt"/>
              </a:rPr>
              <a:t>M: 38 obszarów o pow. 253 ha, U: 27 obszarów o pow. 226 ha, P: 23 obszary o pow. 434 ha</a:t>
            </a:r>
          </a:p>
        </p:txBody>
      </p:sp>
      <p:grpSp>
        <p:nvGrpSpPr>
          <p:cNvPr id="13" name="Grupa 12"/>
          <p:cNvGrpSpPr/>
          <p:nvPr/>
        </p:nvGrpSpPr>
        <p:grpSpPr>
          <a:xfrm>
            <a:off x="414410" y="176654"/>
            <a:ext cx="9440788" cy="569516"/>
            <a:chOff x="414410" y="176654"/>
            <a:chExt cx="9440788" cy="569516"/>
          </a:xfrm>
        </p:grpSpPr>
        <p:pic>
          <p:nvPicPr>
            <p:cNvPr id="16"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221" y="1843868"/>
            <a:ext cx="6845701" cy="5499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0500" y="2274174"/>
            <a:ext cx="3730625"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3" name="Obraz 2">
            <a:extLst>
              <a:ext uri="{FF2B5EF4-FFF2-40B4-BE49-F238E27FC236}">
                <a16:creationId xmlns:a16="http://schemas.microsoft.com/office/drawing/2014/main" id="{CC07E236-CD08-CE58-2709-D60B04B511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3027674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ymbol zastępczy numeru slajdu 5"/>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40B72C7A-05AA-4DC4-8511-0F54E6DEE42D}" type="slidenum">
              <a:rPr lang="pl-PL" sz="1400">
                <a:solidFill>
                  <a:srgbClr val="000000"/>
                </a:solidFill>
                <a:latin typeface="Times New Roman" pitchFamily="18" charset="0"/>
              </a:rPr>
              <a:pPr algn="r">
                <a:lnSpc>
                  <a:spcPct val="95000"/>
                </a:lnSpc>
                <a:tabLst>
                  <a:tab pos="723900" algn="l"/>
                  <a:tab pos="1447800" algn="l"/>
                  <a:tab pos="2171700" algn="l"/>
                </a:tabLst>
              </a:pPr>
              <a:t>19</a:t>
            </a:fld>
            <a:endParaRPr lang="pl-PL" sz="1400">
              <a:solidFill>
                <a:srgbClr val="000000"/>
              </a:solidFill>
              <a:latin typeface="Times New Roman" pitchFamily="18" charset="0"/>
            </a:endParaRPr>
          </a:p>
        </p:txBody>
      </p:sp>
      <p:sp>
        <p:nvSpPr>
          <p:cNvPr id="9219" name="Text Box 4"/>
          <p:cNvSpPr txBox="1">
            <a:spLocks noChangeArrowheads="1"/>
          </p:cNvSpPr>
          <p:nvPr/>
        </p:nvSpPr>
        <p:spPr bwMode="auto">
          <a:xfrm>
            <a:off x="674874" y="1305241"/>
            <a:ext cx="9180326" cy="435817"/>
          </a:xfrm>
          <a:prstGeom prst="rect">
            <a:avLst/>
          </a:prstGeom>
          <a:noFill/>
          <a:ln w="9525">
            <a:noFill/>
            <a:miter lim="800000"/>
            <a:headEnd/>
            <a:tailEnd/>
          </a:ln>
        </p:spPr>
        <p:txBody>
          <a:bodyPr wrap="square" lIns="91430" tIns="45716" rIns="91430" bIns="45716">
            <a:spAutoFit/>
          </a:bodyPr>
          <a:lstStyle/>
          <a:p>
            <a:pPr algn="ctr"/>
            <a:r>
              <a:rPr lang="pl-PL" sz="2400" b="1" dirty="0"/>
              <a:t>PROGNOZA ZMIAN POTRZEB ENERGETYCZNYCH</a:t>
            </a:r>
          </a:p>
        </p:txBody>
      </p:sp>
      <p:sp>
        <p:nvSpPr>
          <p:cNvPr id="3" name="Prostokąt 2"/>
          <p:cNvSpPr/>
          <p:nvPr/>
        </p:nvSpPr>
        <p:spPr>
          <a:xfrm>
            <a:off x="1515035" y="1803811"/>
            <a:ext cx="7745506" cy="321306"/>
          </a:xfrm>
          <a:prstGeom prst="rect">
            <a:avLst/>
          </a:prstGeom>
        </p:spPr>
        <p:txBody>
          <a:bodyPr wrap="square">
            <a:spAutoFit/>
          </a:bodyPr>
          <a:lstStyle/>
          <a:p>
            <a:r>
              <a:rPr lang="pl-PL" sz="1600" b="1" dirty="0">
                <a:latin typeface="Arial" panose="020B0604020202020204" pitchFamily="34" charset="0"/>
                <a:ea typeface="Calibri" panose="020F0502020204030204" pitchFamily="34" charset="0"/>
              </a:rPr>
              <a:t>Zapotrzebowanie zbiorcze potrzeb energetycznych dla obszarów rozwoju</a:t>
            </a:r>
          </a:p>
        </p:txBody>
      </p:sp>
      <p:graphicFrame>
        <p:nvGraphicFramePr>
          <p:cNvPr id="13" name="Tabela 12"/>
          <p:cNvGraphicFramePr>
            <a:graphicFrameLocks noGrp="1"/>
          </p:cNvGraphicFramePr>
          <p:nvPr>
            <p:extLst>
              <p:ext uri="{D42A27DB-BD31-4B8C-83A1-F6EECF244321}">
                <p14:modId xmlns:p14="http://schemas.microsoft.com/office/powerpoint/2010/main" val="887734591"/>
              </p:ext>
            </p:extLst>
          </p:nvPr>
        </p:nvGraphicFramePr>
        <p:xfrm>
          <a:off x="763774" y="2465315"/>
          <a:ext cx="8810439" cy="2520047"/>
        </p:xfrm>
        <a:graphic>
          <a:graphicData uri="http://schemas.openxmlformats.org/drawingml/2006/table">
            <a:tbl>
              <a:tblPr firstRow="1" firstCol="1" bandRow="1">
                <a:tableStyleId>{5940675A-B579-460E-94D1-54222C63F5DA}</a:tableStyleId>
              </a:tblPr>
              <a:tblGrid>
                <a:gridCol w="1703200">
                  <a:extLst>
                    <a:ext uri="{9D8B030D-6E8A-4147-A177-3AD203B41FA5}">
                      <a16:colId xmlns:a16="http://schemas.microsoft.com/office/drawing/2014/main" val="20000"/>
                    </a:ext>
                  </a:extLst>
                </a:gridCol>
                <a:gridCol w="2162175">
                  <a:extLst>
                    <a:ext uri="{9D8B030D-6E8A-4147-A177-3AD203B41FA5}">
                      <a16:colId xmlns:a16="http://schemas.microsoft.com/office/drawing/2014/main" val="20001"/>
                    </a:ext>
                  </a:extLst>
                </a:gridCol>
                <a:gridCol w="1236266">
                  <a:extLst>
                    <a:ext uri="{9D8B030D-6E8A-4147-A177-3AD203B41FA5}">
                      <a16:colId xmlns:a16="http://schemas.microsoft.com/office/drawing/2014/main" val="20002"/>
                    </a:ext>
                  </a:extLst>
                </a:gridCol>
                <a:gridCol w="1236266">
                  <a:extLst>
                    <a:ext uri="{9D8B030D-6E8A-4147-A177-3AD203B41FA5}">
                      <a16:colId xmlns:a16="http://schemas.microsoft.com/office/drawing/2014/main" val="20003"/>
                    </a:ext>
                  </a:extLst>
                </a:gridCol>
                <a:gridCol w="1236266">
                  <a:extLst>
                    <a:ext uri="{9D8B030D-6E8A-4147-A177-3AD203B41FA5}">
                      <a16:colId xmlns:a16="http://schemas.microsoft.com/office/drawing/2014/main" val="20004"/>
                    </a:ext>
                  </a:extLst>
                </a:gridCol>
                <a:gridCol w="1236266">
                  <a:extLst>
                    <a:ext uri="{9D8B030D-6E8A-4147-A177-3AD203B41FA5}">
                      <a16:colId xmlns:a16="http://schemas.microsoft.com/office/drawing/2014/main" val="20005"/>
                    </a:ext>
                  </a:extLst>
                </a:gridCol>
              </a:tblGrid>
              <a:tr h="204029">
                <a:tc>
                  <a:txBody>
                    <a:bodyPr/>
                    <a:lstStyle/>
                    <a:p>
                      <a:pPr algn="ctr">
                        <a:lnSpc>
                          <a:spcPct val="115000"/>
                        </a:lnSpc>
                        <a:spcAft>
                          <a:spcPts val="0"/>
                        </a:spcAft>
                      </a:pPr>
                      <a:r>
                        <a:rPr lang="pl-PL" sz="1400" b="1" dirty="0">
                          <a:solidFill>
                            <a:schemeClr val="tx1"/>
                          </a:solidFill>
                          <a:effectLst/>
                          <a:latin typeface="Arial" panose="020B0604020202020204" pitchFamily="34" charset="0"/>
                          <a:cs typeface="Arial" panose="020B0604020202020204" pitchFamily="34" charset="0"/>
                        </a:rPr>
                        <a:t>Charakter zabudowy</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pl-PL" sz="1400" b="1" dirty="0">
                          <a:solidFill>
                            <a:schemeClr val="tx1"/>
                          </a:solidFill>
                          <a:effectLst/>
                          <a:latin typeface="Arial" panose="020B0604020202020204" pitchFamily="34" charset="0"/>
                          <a:cs typeface="Arial" panose="020B0604020202020204" pitchFamily="34" charset="0"/>
                        </a:rPr>
                        <a:t>Wyszczególnienie</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pl-PL" sz="1400" b="1" dirty="0">
                          <a:solidFill>
                            <a:schemeClr val="tx1"/>
                          </a:solidFill>
                          <a:effectLst/>
                          <a:latin typeface="Arial" panose="020B0604020202020204" pitchFamily="34" charset="0"/>
                          <a:cs typeface="Arial" panose="020B0604020202020204" pitchFamily="34" charset="0"/>
                        </a:rPr>
                        <a:t>do 2027</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2028-2038</a:t>
                      </a:r>
                    </a:p>
                  </a:txBody>
                  <a:tcPr marL="44450" marR="44450" marT="0" marB="0" anchor="ctr"/>
                </a:tc>
                <a:tc>
                  <a:txBody>
                    <a:bodyPr/>
                    <a:lstStyle/>
                    <a:p>
                      <a:pPr marL="0" marR="0" indent="0" algn="ctr" defTabSz="1076325" rtl="0" eaLnBrk="1" fontAlgn="auto" latinLnBrk="0" hangingPunct="1">
                        <a:lnSpc>
                          <a:spcPct val="115000"/>
                        </a:lnSpc>
                        <a:spcBef>
                          <a:spcPts val="0"/>
                        </a:spcBef>
                        <a:spcAft>
                          <a:spcPts val="0"/>
                        </a:spcAft>
                        <a:buClrTx/>
                        <a:buSzTx/>
                        <a:buFontTx/>
                        <a:buNone/>
                        <a:tabLst/>
                        <a:defRPr/>
                      </a:pPr>
                      <a:r>
                        <a:rPr lang="pl-PL" sz="14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Razem do 2038</a:t>
                      </a:r>
                    </a:p>
                  </a:txBody>
                  <a:tcPr marL="44450" marR="4445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l-PL" sz="14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Pełna chłonność</a:t>
                      </a:r>
                    </a:p>
                  </a:txBody>
                  <a:tcPr marL="44450" marR="44450" marT="0" marB="0" anchor="ctr"/>
                </a:tc>
                <a:extLst>
                  <a:ext uri="{0D108BD9-81ED-4DB2-BD59-A6C34878D82A}">
                    <a16:rowId xmlns:a16="http://schemas.microsoft.com/office/drawing/2014/main" val="10000"/>
                  </a:ext>
                </a:extLst>
              </a:tr>
              <a:tr h="204029">
                <a:tc rowSpan="3">
                  <a:txBody>
                    <a:bodyPr/>
                    <a:lstStyle/>
                    <a:p>
                      <a:pPr algn="ctr">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Zabudowa </a:t>
                      </a:r>
                      <a:br>
                        <a:rPr lang="pl-PL" sz="1400" dirty="0">
                          <a:solidFill>
                            <a:schemeClr val="tx1"/>
                          </a:solidFill>
                          <a:effectLst/>
                          <a:latin typeface="Arial" panose="020B0604020202020204" pitchFamily="34" charset="0"/>
                          <a:cs typeface="Arial" panose="020B0604020202020204" pitchFamily="34" charset="0"/>
                        </a:rPr>
                      </a:br>
                      <a:r>
                        <a:rPr lang="pl-PL" sz="1400" dirty="0">
                          <a:solidFill>
                            <a:schemeClr val="tx1"/>
                          </a:solidFill>
                          <a:effectLst/>
                          <a:latin typeface="Arial" panose="020B0604020202020204" pitchFamily="34" charset="0"/>
                          <a:cs typeface="Arial" panose="020B0604020202020204" pitchFamily="34" charset="0"/>
                        </a:rPr>
                        <a:t>mieszkaniowa</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l">
                        <a:lnSpc>
                          <a:spcPct val="115000"/>
                        </a:lnSpc>
                        <a:spcAft>
                          <a:spcPts val="0"/>
                        </a:spcAft>
                      </a:pPr>
                      <a:r>
                        <a:rPr lang="pl-PL" sz="1400" baseline="0" dirty="0">
                          <a:solidFill>
                            <a:schemeClr val="tx1"/>
                          </a:solidFill>
                          <a:effectLst/>
                          <a:latin typeface="Arial" panose="020B0604020202020204" pitchFamily="34" charset="0"/>
                          <a:cs typeface="Arial" panose="020B0604020202020204" pitchFamily="34" charset="0"/>
                        </a:rPr>
                        <a:t>c</a:t>
                      </a:r>
                      <a:r>
                        <a:rPr lang="pl-PL" sz="1400" dirty="0">
                          <a:solidFill>
                            <a:schemeClr val="tx1"/>
                          </a:solidFill>
                          <a:effectLst/>
                          <a:latin typeface="Arial" panose="020B0604020202020204" pitchFamily="34" charset="0"/>
                          <a:cs typeface="Arial" panose="020B0604020202020204" pitchFamily="34" charset="0"/>
                        </a:rPr>
                        <a:t>iepło [MW]</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1,9</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3,1</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5,0</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15</a:t>
                      </a:r>
                    </a:p>
                  </a:txBody>
                  <a:tcPr marL="44450" marR="44450" marT="0" marB="0" anchor="ctr"/>
                </a:tc>
                <a:extLst>
                  <a:ext uri="{0D108BD9-81ED-4DB2-BD59-A6C34878D82A}">
                    <a16:rowId xmlns:a16="http://schemas.microsoft.com/office/drawing/2014/main" val="10001"/>
                  </a:ext>
                </a:extLst>
              </a:tr>
              <a:tr h="254426">
                <a:tc vMerge="1">
                  <a:txBody>
                    <a:bodyPr/>
                    <a:lstStyle/>
                    <a:p>
                      <a:endParaRPr lang="pl-PL"/>
                    </a:p>
                  </a:txBody>
                  <a:tcPr/>
                </a:tc>
                <a:tc>
                  <a:txBody>
                    <a:bodyPr/>
                    <a:lstStyle/>
                    <a:p>
                      <a:pPr algn="l">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gaz ziemny [tys.m</a:t>
                      </a:r>
                      <a:r>
                        <a:rPr lang="pl-PL" sz="1400" baseline="30000" dirty="0">
                          <a:solidFill>
                            <a:schemeClr val="tx1"/>
                          </a:solidFill>
                          <a:effectLst/>
                          <a:latin typeface="Arial" panose="020B0604020202020204" pitchFamily="34" charset="0"/>
                          <a:cs typeface="Arial" panose="020B0604020202020204" pitchFamily="34" charset="0"/>
                        </a:rPr>
                        <a:t>3</a:t>
                      </a:r>
                      <a:r>
                        <a:rPr lang="pl-PL" sz="1400" dirty="0">
                          <a:solidFill>
                            <a:schemeClr val="tx1"/>
                          </a:solidFill>
                          <a:effectLst/>
                          <a:latin typeface="Arial" panose="020B0604020202020204" pitchFamily="34" charset="0"/>
                          <a:cs typeface="Arial" panose="020B0604020202020204" pitchFamily="34" charset="0"/>
                        </a:rPr>
                        <a:t>/h]</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0,6</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0,9</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a:t>
                      </a:r>
                    </a:p>
                  </a:txBody>
                  <a:tcPr marL="44450" marR="44450" marT="0" marB="0" anchor="ctr"/>
                </a:tc>
                <a:extLst>
                  <a:ext uri="{0D108BD9-81ED-4DB2-BD59-A6C34878D82A}">
                    <a16:rowId xmlns:a16="http://schemas.microsoft.com/office/drawing/2014/main" val="10002"/>
                  </a:ext>
                </a:extLst>
              </a:tr>
              <a:tr h="204029">
                <a:tc vMerge="1">
                  <a:txBody>
                    <a:bodyPr/>
                    <a:lstStyle/>
                    <a:p>
                      <a:endParaRPr lang="pl-PL"/>
                    </a:p>
                  </a:txBody>
                  <a:tcPr/>
                </a:tc>
                <a:tc>
                  <a:txBody>
                    <a:bodyPr/>
                    <a:lstStyle/>
                    <a:p>
                      <a:pPr algn="l">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energia elektryczna [MW]</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4,7</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11,7</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16,4</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95</a:t>
                      </a:r>
                    </a:p>
                  </a:txBody>
                  <a:tcPr marL="44450" marR="44450" marT="0" marB="0" anchor="ctr"/>
                </a:tc>
                <a:extLst>
                  <a:ext uri="{0D108BD9-81ED-4DB2-BD59-A6C34878D82A}">
                    <a16:rowId xmlns:a16="http://schemas.microsoft.com/office/drawing/2014/main" val="10003"/>
                  </a:ext>
                </a:extLst>
              </a:tr>
              <a:tr h="204029">
                <a:tc rowSpan="3">
                  <a:txBody>
                    <a:bodyPr/>
                    <a:lstStyle/>
                    <a:p>
                      <a:pPr algn="ctr">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Strefa usługowa </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l">
                        <a:lnSpc>
                          <a:spcPct val="115000"/>
                        </a:lnSpc>
                        <a:spcAft>
                          <a:spcPts val="0"/>
                        </a:spcAft>
                      </a:pPr>
                      <a:r>
                        <a:rPr lang="pl-PL" sz="1400" baseline="0" dirty="0">
                          <a:solidFill>
                            <a:schemeClr val="tx1"/>
                          </a:solidFill>
                          <a:effectLst/>
                          <a:latin typeface="Arial" panose="020B0604020202020204" pitchFamily="34" charset="0"/>
                          <a:cs typeface="Arial" panose="020B0604020202020204" pitchFamily="34" charset="0"/>
                        </a:rPr>
                        <a:t>c</a:t>
                      </a:r>
                      <a:r>
                        <a:rPr lang="pl-PL" sz="1400" dirty="0">
                          <a:solidFill>
                            <a:schemeClr val="tx1"/>
                          </a:solidFill>
                          <a:effectLst/>
                          <a:latin typeface="Arial" panose="020B0604020202020204" pitchFamily="34" charset="0"/>
                          <a:cs typeface="Arial" panose="020B0604020202020204" pitchFamily="34" charset="0"/>
                        </a:rPr>
                        <a:t>iepło [MW]</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1,8</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3,5</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5,3</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35</a:t>
                      </a:r>
                    </a:p>
                  </a:txBody>
                  <a:tcPr marL="44450" marR="44450" marT="0" marB="0" anchor="ctr"/>
                </a:tc>
                <a:extLst>
                  <a:ext uri="{0D108BD9-81ED-4DB2-BD59-A6C34878D82A}">
                    <a16:rowId xmlns:a16="http://schemas.microsoft.com/office/drawing/2014/main" val="10004"/>
                  </a:ext>
                </a:extLst>
              </a:tr>
              <a:tr h="149913">
                <a:tc vMerge="1">
                  <a:txBody>
                    <a:bodyPr/>
                    <a:lstStyle/>
                    <a:p>
                      <a:endParaRPr lang="pl-PL"/>
                    </a:p>
                  </a:txBody>
                  <a:tcPr/>
                </a:tc>
                <a:tc>
                  <a:txBody>
                    <a:bodyPr/>
                    <a:lstStyle/>
                    <a:p>
                      <a:pPr algn="l">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gaz ziemny [tys.m</a:t>
                      </a:r>
                      <a:r>
                        <a:rPr lang="pl-PL" sz="1400" baseline="30000" dirty="0">
                          <a:solidFill>
                            <a:schemeClr val="tx1"/>
                          </a:solidFill>
                          <a:effectLst/>
                          <a:latin typeface="Arial" panose="020B0604020202020204" pitchFamily="34" charset="0"/>
                          <a:cs typeface="Arial" panose="020B0604020202020204" pitchFamily="34" charset="0"/>
                        </a:rPr>
                        <a:t>3</a:t>
                      </a:r>
                      <a:r>
                        <a:rPr lang="pl-PL" sz="1400" dirty="0">
                          <a:solidFill>
                            <a:schemeClr val="tx1"/>
                          </a:solidFill>
                          <a:effectLst/>
                          <a:latin typeface="Arial" panose="020B0604020202020204" pitchFamily="34" charset="0"/>
                          <a:cs typeface="Arial" panose="020B0604020202020204" pitchFamily="34" charset="0"/>
                        </a:rPr>
                        <a:t>/h]</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0,2</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0,4</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0,6</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a:t>
                      </a:r>
                    </a:p>
                  </a:txBody>
                  <a:tcPr marL="44450" marR="44450" marT="0" marB="0" anchor="ctr"/>
                </a:tc>
                <a:extLst>
                  <a:ext uri="{0D108BD9-81ED-4DB2-BD59-A6C34878D82A}">
                    <a16:rowId xmlns:a16="http://schemas.microsoft.com/office/drawing/2014/main" val="10005"/>
                  </a:ext>
                </a:extLst>
              </a:tr>
              <a:tr h="204029">
                <a:tc vMerge="1">
                  <a:txBody>
                    <a:bodyPr/>
                    <a:lstStyle/>
                    <a:p>
                      <a:endParaRPr lang="pl-PL"/>
                    </a:p>
                  </a:txBody>
                  <a:tcPr/>
                </a:tc>
                <a:tc>
                  <a:txBody>
                    <a:bodyPr/>
                    <a:lstStyle/>
                    <a:p>
                      <a:pPr algn="l">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energia elektryczna [MW]</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2,4</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4,7</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7,1</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45</a:t>
                      </a:r>
                    </a:p>
                  </a:txBody>
                  <a:tcPr marL="44450" marR="44450" marT="0" marB="0" anchor="ctr"/>
                </a:tc>
                <a:extLst>
                  <a:ext uri="{0D108BD9-81ED-4DB2-BD59-A6C34878D82A}">
                    <a16:rowId xmlns:a16="http://schemas.microsoft.com/office/drawing/2014/main" val="10006"/>
                  </a:ext>
                </a:extLst>
              </a:tr>
              <a:tr h="204029">
                <a:tc rowSpan="3">
                  <a:txBody>
                    <a:bodyPr/>
                    <a:lstStyle/>
                    <a:p>
                      <a:pPr algn="ctr">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Strefa przemysłowa</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l">
                        <a:lnSpc>
                          <a:spcPct val="115000"/>
                        </a:lnSpc>
                        <a:spcAft>
                          <a:spcPts val="0"/>
                        </a:spcAft>
                      </a:pPr>
                      <a:r>
                        <a:rPr lang="pl-PL" sz="1400" baseline="0" dirty="0">
                          <a:solidFill>
                            <a:schemeClr val="tx1"/>
                          </a:solidFill>
                          <a:effectLst/>
                          <a:latin typeface="Arial" panose="020B0604020202020204" pitchFamily="34" charset="0"/>
                          <a:cs typeface="Arial" panose="020B0604020202020204" pitchFamily="34" charset="0"/>
                        </a:rPr>
                        <a:t>c</a:t>
                      </a:r>
                      <a:r>
                        <a:rPr lang="pl-PL" sz="1400" dirty="0">
                          <a:solidFill>
                            <a:schemeClr val="tx1"/>
                          </a:solidFill>
                          <a:effectLst/>
                          <a:latin typeface="Arial" panose="020B0604020202020204" pitchFamily="34" charset="0"/>
                          <a:cs typeface="Arial" panose="020B0604020202020204" pitchFamily="34" charset="0"/>
                        </a:rPr>
                        <a:t>iepło [MW]</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3,0</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5,2</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8,2</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65</a:t>
                      </a:r>
                    </a:p>
                  </a:txBody>
                  <a:tcPr marL="44450" marR="44450" marT="0" marB="0" anchor="ctr"/>
                </a:tc>
                <a:extLst>
                  <a:ext uri="{0D108BD9-81ED-4DB2-BD59-A6C34878D82A}">
                    <a16:rowId xmlns:a16="http://schemas.microsoft.com/office/drawing/2014/main" val="10007"/>
                  </a:ext>
                </a:extLst>
              </a:tr>
              <a:tr h="197004">
                <a:tc vMerge="1">
                  <a:txBody>
                    <a:bodyPr/>
                    <a:lstStyle/>
                    <a:p>
                      <a:endParaRPr lang="pl-PL"/>
                    </a:p>
                  </a:txBody>
                  <a:tcPr/>
                </a:tc>
                <a:tc>
                  <a:txBody>
                    <a:bodyPr/>
                    <a:lstStyle/>
                    <a:p>
                      <a:pPr algn="l">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gaz ziemny [tys.m</a:t>
                      </a:r>
                      <a:r>
                        <a:rPr lang="pl-PL" sz="1400" baseline="30000" dirty="0">
                          <a:solidFill>
                            <a:schemeClr val="tx1"/>
                          </a:solidFill>
                          <a:effectLst/>
                          <a:latin typeface="Arial" panose="020B0604020202020204" pitchFamily="34" charset="0"/>
                          <a:cs typeface="Arial" panose="020B0604020202020204" pitchFamily="34" charset="0"/>
                        </a:rPr>
                        <a:t>3</a:t>
                      </a:r>
                      <a:r>
                        <a:rPr lang="pl-PL" sz="1400" dirty="0">
                          <a:solidFill>
                            <a:schemeClr val="tx1"/>
                          </a:solidFill>
                          <a:effectLst/>
                          <a:latin typeface="Arial" panose="020B0604020202020204" pitchFamily="34" charset="0"/>
                          <a:cs typeface="Arial" panose="020B0604020202020204" pitchFamily="34" charset="0"/>
                        </a:rPr>
                        <a:t>/h]</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0,4</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0,6</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1,0</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8</a:t>
                      </a:r>
                    </a:p>
                  </a:txBody>
                  <a:tcPr marL="44450" marR="44450" marT="0" marB="0" anchor="ctr"/>
                </a:tc>
                <a:extLst>
                  <a:ext uri="{0D108BD9-81ED-4DB2-BD59-A6C34878D82A}">
                    <a16:rowId xmlns:a16="http://schemas.microsoft.com/office/drawing/2014/main" val="10008"/>
                  </a:ext>
                </a:extLst>
              </a:tr>
              <a:tr h="204029">
                <a:tc vMerge="1">
                  <a:txBody>
                    <a:bodyPr/>
                    <a:lstStyle/>
                    <a:p>
                      <a:endParaRPr lang="pl-PL"/>
                    </a:p>
                  </a:txBody>
                  <a:tcPr/>
                </a:tc>
                <a:tc>
                  <a:txBody>
                    <a:bodyPr/>
                    <a:lstStyle/>
                    <a:p>
                      <a:pPr algn="l">
                        <a:lnSpc>
                          <a:spcPct val="115000"/>
                        </a:lnSpc>
                        <a:spcAft>
                          <a:spcPts val="0"/>
                        </a:spcAft>
                      </a:pPr>
                      <a:r>
                        <a:rPr lang="pl-PL" sz="1400" dirty="0">
                          <a:solidFill>
                            <a:schemeClr val="tx1"/>
                          </a:solidFill>
                          <a:effectLst/>
                          <a:latin typeface="Arial" panose="020B0604020202020204" pitchFamily="34" charset="0"/>
                          <a:cs typeface="Arial" panose="020B0604020202020204" pitchFamily="34" charset="0"/>
                        </a:rPr>
                        <a:t>energia elektryczna [MW]</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4,0</a:t>
                      </a:r>
                    </a:p>
                  </a:txBody>
                  <a:tcPr marL="44450" marR="44450" marT="0" marB="0" anchor="ctr"/>
                </a:tc>
                <a:tc>
                  <a:txBody>
                    <a:bodyPr/>
                    <a:lstStyle/>
                    <a:p>
                      <a:pPr algn="ctr">
                        <a:spcAft>
                          <a:spcPts val="0"/>
                        </a:spcAft>
                      </a:pPr>
                      <a:r>
                        <a:rPr lang="pl-PL"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7,0</a:t>
                      </a:r>
                    </a:p>
                  </a:txBody>
                  <a:tcPr marL="44450" marR="44450" marT="0" marB="0" anchor="ctr"/>
                </a:tc>
                <a:tc>
                  <a:txBody>
                    <a:bodyPr/>
                    <a:lstStyle/>
                    <a:p>
                      <a:pPr algn="ctr">
                        <a:spcAft>
                          <a:spcPts val="0"/>
                        </a:spcAft>
                      </a:pPr>
                      <a:r>
                        <a:rPr lang="pl-PL"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11,0</a:t>
                      </a:r>
                    </a:p>
                  </a:txBody>
                  <a:tcPr marL="44450" marR="44450" marT="0" marB="0" anchor="ctr"/>
                </a:tc>
                <a:tc>
                  <a:txBody>
                    <a:bodyPr/>
                    <a:lstStyle/>
                    <a:p>
                      <a:pPr algn="ctr">
                        <a:spcAft>
                          <a:spcPts val="0"/>
                        </a:spcAft>
                      </a:pPr>
                      <a:r>
                        <a:rPr lang="pl-PL"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85</a:t>
                      </a:r>
                    </a:p>
                  </a:txBody>
                  <a:tcPr marL="44450" marR="44450" marT="0" marB="0" anchor="ctr"/>
                </a:tc>
                <a:extLst>
                  <a:ext uri="{0D108BD9-81ED-4DB2-BD59-A6C34878D82A}">
                    <a16:rowId xmlns:a16="http://schemas.microsoft.com/office/drawing/2014/main" val="10009"/>
                  </a:ext>
                </a:extLst>
              </a:tr>
            </a:tbl>
          </a:graphicData>
        </a:graphic>
      </p:graphicFrame>
      <p:grpSp>
        <p:nvGrpSpPr>
          <p:cNvPr id="12" name="Grupa 11"/>
          <p:cNvGrpSpPr/>
          <p:nvPr/>
        </p:nvGrpSpPr>
        <p:grpSpPr>
          <a:xfrm>
            <a:off x="414410" y="176654"/>
            <a:ext cx="9440788" cy="569516"/>
            <a:chOff x="414410" y="176654"/>
            <a:chExt cx="9440788" cy="569516"/>
          </a:xfrm>
        </p:grpSpPr>
        <p:pic>
          <p:nvPicPr>
            <p:cNvPr id="19"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sp>
        <p:nvSpPr>
          <p:cNvPr id="2" name="pole tekstowe 1"/>
          <p:cNvSpPr txBox="1"/>
          <p:nvPr/>
        </p:nvSpPr>
        <p:spPr>
          <a:xfrm>
            <a:off x="763774" y="5442301"/>
            <a:ext cx="8084136" cy="1008225"/>
          </a:xfrm>
          <a:prstGeom prst="rect">
            <a:avLst/>
          </a:prstGeom>
          <a:noFill/>
        </p:spPr>
        <p:txBody>
          <a:bodyPr wrap="none" rtlCol="0">
            <a:spAutoFit/>
          </a:bodyPr>
          <a:lstStyle/>
          <a:p>
            <a:r>
              <a:rPr lang="pl-PL" sz="1600" b="1" dirty="0"/>
              <a:t>RAZEM do 2038 r.:</a:t>
            </a:r>
          </a:p>
          <a:p>
            <a:pPr marL="285750" indent="-285750">
              <a:buFont typeface="Wingdings" panose="05000000000000000000" pitchFamily="2" charset="2"/>
              <a:buChar char="Ø"/>
            </a:pPr>
            <a:r>
              <a:rPr lang="pl-PL" sz="1600" dirty="0"/>
              <a:t>ciepło: – 18,5 MW, w tym pokryte z centralnych systemów ciepłowniczych – 10 MW;</a:t>
            </a:r>
          </a:p>
          <a:p>
            <a:pPr marL="285750" indent="-285750">
              <a:buFont typeface="Wingdings" panose="05000000000000000000" pitchFamily="2" charset="2"/>
              <a:buChar char="Ø"/>
            </a:pPr>
            <a:r>
              <a:rPr lang="pl-PL" sz="1600" dirty="0"/>
              <a:t>gaz ziemny – 2,5 </a:t>
            </a:r>
            <a:r>
              <a:rPr lang="pl-PL" sz="1600" dirty="0">
                <a:latin typeface="Arial" panose="020B0604020202020204" pitchFamily="34" charset="0"/>
                <a:cs typeface="Arial" panose="020B0604020202020204" pitchFamily="34" charset="0"/>
              </a:rPr>
              <a:t>tys. m</a:t>
            </a:r>
            <a:r>
              <a:rPr lang="pl-PL" sz="1600" baseline="30000" dirty="0">
                <a:latin typeface="Arial" panose="020B0604020202020204" pitchFamily="34" charset="0"/>
                <a:cs typeface="Arial" panose="020B0604020202020204" pitchFamily="34" charset="0"/>
              </a:rPr>
              <a:t>3</a:t>
            </a:r>
            <a:r>
              <a:rPr lang="pl-PL" sz="1600" dirty="0">
                <a:latin typeface="Arial" panose="020B0604020202020204" pitchFamily="34" charset="0"/>
                <a:cs typeface="Arial" panose="020B0604020202020204" pitchFamily="34" charset="0"/>
              </a:rPr>
              <a:t>/h;</a:t>
            </a:r>
          </a:p>
          <a:p>
            <a:pPr marL="285750" indent="-285750">
              <a:buFont typeface="Wingdings" panose="05000000000000000000" pitchFamily="2" charset="2"/>
              <a:buChar char="Ø"/>
            </a:pPr>
            <a:r>
              <a:rPr lang="pl-PL" sz="1600" dirty="0">
                <a:latin typeface="Arial" panose="020B0604020202020204" pitchFamily="34" charset="0"/>
                <a:cs typeface="Arial" panose="020B0604020202020204" pitchFamily="34" charset="0"/>
              </a:rPr>
              <a:t>energia elektryczna – 34,5 MW.</a:t>
            </a:r>
            <a:endParaRPr lang="pl-PL" sz="1600" dirty="0"/>
          </a:p>
        </p:txBody>
      </p:sp>
      <p:pic>
        <p:nvPicPr>
          <p:cNvPr id="4" name="Obraz 3">
            <a:extLst>
              <a:ext uri="{FF2B5EF4-FFF2-40B4-BE49-F238E27FC236}">
                <a16:creationId xmlns:a16="http://schemas.microsoft.com/office/drawing/2014/main" id="{C0138195-AF6E-5C98-B993-19BDA3F354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2388329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1775AEA4-63A0-46CB-BA64-9927A2D602A2}" type="slidenum">
              <a:rPr lang="pl-PL" sz="1400">
                <a:solidFill>
                  <a:srgbClr val="000000"/>
                </a:solidFill>
                <a:latin typeface="Times New Roman" pitchFamily="18" charset="0"/>
              </a:rPr>
              <a:pPr algn="r">
                <a:lnSpc>
                  <a:spcPct val="95000"/>
                </a:lnSpc>
                <a:tabLst>
                  <a:tab pos="723900" algn="l"/>
                  <a:tab pos="1447800" algn="l"/>
                  <a:tab pos="2171700" algn="l"/>
                </a:tabLst>
              </a:pPr>
              <a:t>20</a:t>
            </a:fld>
            <a:endParaRPr lang="pl-PL" sz="1400">
              <a:solidFill>
                <a:srgbClr val="000000"/>
              </a:solidFill>
              <a:latin typeface="Times New Roman" pitchFamily="18" charset="0"/>
            </a:endParaRPr>
          </a:p>
        </p:txBody>
      </p:sp>
      <p:sp>
        <p:nvSpPr>
          <p:cNvPr id="57347"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8BE1A5C1-6427-43A0-8265-C92A950AC60D}" type="slidenum">
              <a:rPr lang="pl-PL" sz="1400">
                <a:solidFill>
                  <a:srgbClr val="000000"/>
                </a:solidFill>
                <a:latin typeface="Times New Roman" pitchFamily="18" charset="0"/>
              </a:rPr>
              <a:pPr algn="r">
                <a:lnSpc>
                  <a:spcPct val="95000"/>
                </a:lnSpc>
                <a:tabLst>
                  <a:tab pos="723900" algn="l"/>
                  <a:tab pos="1447800" algn="l"/>
                  <a:tab pos="2171700" algn="l"/>
                </a:tabLst>
              </a:pPr>
              <a:t>20</a:t>
            </a:fld>
            <a:endParaRPr lang="pl-PL" sz="1400">
              <a:solidFill>
                <a:srgbClr val="000000"/>
              </a:solidFill>
              <a:latin typeface="Times New Roman" pitchFamily="18" charset="0"/>
            </a:endParaRPr>
          </a:p>
        </p:txBody>
      </p:sp>
      <p:sp>
        <p:nvSpPr>
          <p:cNvPr id="57348" name="Prostokąt 5"/>
          <p:cNvSpPr>
            <a:spLocks noChangeArrowheads="1"/>
          </p:cNvSpPr>
          <p:nvPr/>
        </p:nvSpPr>
        <p:spPr bwMode="auto">
          <a:xfrm>
            <a:off x="776288" y="1385881"/>
            <a:ext cx="9072562" cy="494743"/>
          </a:xfrm>
          <a:prstGeom prst="rect">
            <a:avLst/>
          </a:prstGeom>
          <a:noFill/>
          <a:ln w="9525">
            <a:noFill/>
            <a:miter lim="800000"/>
            <a:headEnd/>
            <a:tailEnd/>
          </a:ln>
        </p:spPr>
        <p:txBody>
          <a:bodyPr lIns="91430" tIns="45716" rIns="91430" bIns="45716">
            <a:spAutoFit/>
          </a:bodyPr>
          <a:lstStyle/>
          <a:p>
            <a:pPr algn="ctr">
              <a:lnSpc>
                <a:spcPct val="120000"/>
              </a:lnSpc>
            </a:pPr>
            <a:r>
              <a:rPr lang="pl-PL" altLang="pl-PL" sz="2400" b="1" dirty="0"/>
              <a:t>CENY NOŚNIKÓW ENERGII</a:t>
            </a:r>
          </a:p>
        </p:txBody>
      </p:sp>
      <p:grpSp>
        <p:nvGrpSpPr>
          <p:cNvPr id="13" name="Grupa 12"/>
          <p:cNvGrpSpPr/>
          <p:nvPr/>
        </p:nvGrpSpPr>
        <p:grpSpPr>
          <a:xfrm>
            <a:off x="414410" y="176654"/>
            <a:ext cx="9440788" cy="569516"/>
            <a:chOff x="414410" y="176654"/>
            <a:chExt cx="9440788" cy="569516"/>
          </a:xfrm>
        </p:grpSpPr>
        <p:pic>
          <p:nvPicPr>
            <p:cNvPr id="17"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11" name="Picture 3">
            <a:extLst>
              <a:ext uri="{FF2B5EF4-FFF2-40B4-BE49-F238E27FC236}">
                <a16:creationId xmlns:a16="http://schemas.microsoft.com/office/drawing/2014/main" id="{DB3EE0A6-D3B6-F1D2-7241-228EED712D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449"/>
          <a:stretch/>
        </p:blipFill>
        <p:spPr bwMode="auto">
          <a:xfrm>
            <a:off x="5421313" y="2026064"/>
            <a:ext cx="4152900" cy="23936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4" name="Obraz 1">
            <a:extLst>
              <a:ext uri="{FF2B5EF4-FFF2-40B4-BE49-F238E27FC236}">
                <a16:creationId xmlns:a16="http://schemas.microsoft.com/office/drawing/2014/main" id="{E5585202-172C-6791-9890-551FEF2AB77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3957"/>
          <a:stretch/>
        </p:blipFill>
        <p:spPr bwMode="auto">
          <a:xfrm>
            <a:off x="605631" y="2045830"/>
            <a:ext cx="4706938" cy="24059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a:blip r:embed="rId6"/>
          <a:stretch>
            <a:fillRect/>
          </a:stretch>
        </p:blipFill>
        <p:spPr>
          <a:xfrm>
            <a:off x="2695383" y="4565142"/>
            <a:ext cx="4676967" cy="2612885"/>
          </a:xfrm>
          <a:prstGeom prst="rect">
            <a:avLst/>
          </a:prstGeom>
        </p:spPr>
      </p:pic>
      <p:pic>
        <p:nvPicPr>
          <p:cNvPr id="3" name="Obraz 2">
            <a:extLst>
              <a:ext uri="{FF2B5EF4-FFF2-40B4-BE49-F238E27FC236}">
                <a16:creationId xmlns:a16="http://schemas.microsoft.com/office/drawing/2014/main" id="{B998484C-9DC2-A863-4C4A-2E12892FC9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3140218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1775AEA4-63A0-46CB-BA64-9927A2D602A2}" type="slidenum">
              <a:rPr lang="pl-PL" sz="1400">
                <a:solidFill>
                  <a:srgbClr val="000000"/>
                </a:solidFill>
                <a:latin typeface="Times New Roman" pitchFamily="18" charset="0"/>
              </a:rPr>
              <a:pPr algn="r">
                <a:lnSpc>
                  <a:spcPct val="95000"/>
                </a:lnSpc>
                <a:tabLst>
                  <a:tab pos="723900" algn="l"/>
                  <a:tab pos="1447800" algn="l"/>
                  <a:tab pos="2171700" algn="l"/>
                </a:tabLst>
              </a:pPr>
              <a:t>21</a:t>
            </a:fld>
            <a:endParaRPr lang="pl-PL" sz="1400">
              <a:solidFill>
                <a:srgbClr val="000000"/>
              </a:solidFill>
              <a:latin typeface="Times New Roman" pitchFamily="18" charset="0"/>
            </a:endParaRPr>
          </a:p>
        </p:txBody>
      </p:sp>
      <p:sp>
        <p:nvSpPr>
          <p:cNvPr id="57347" name="Symbol zastępczy numeru slajdu 3"/>
          <p:cNvSpPr txBox="1">
            <a:spLocks noGrp="1"/>
          </p:cNvSpPr>
          <p:nvPr/>
        </p:nvSpPr>
        <p:spPr bwMode="auto">
          <a:xfrm>
            <a:off x="7227888" y="6886575"/>
            <a:ext cx="2346325" cy="519113"/>
          </a:xfrm>
          <a:prstGeom prst="rect">
            <a:avLst/>
          </a:prstGeom>
          <a:noFill/>
          <a:ln w="9525">
            <a:noFill/>
            <a:round/>
            <a:headEnd/>
            <a:tailEnd/>
          </a:ln>
        </p:spPr>
        <p:txBody>
          <a:bodyPr lIns="0" tIns="0" rIns="0" bIns="0"/>
          <a:lstStyle/>
          <a:p>
            <a:pPr algn="r">
              <a:lnSpc>
                <a:spcPct val="95000"/>
              </a:lnSpc>
              <a:tabLst>
                <a:tab pos="723900" algn="l"/>
                <a:tab pos="1447800" algn="l"/>
                <a:tab pos="2171700" algn="l"/>
              </a:tabLst>
            </a:pPr>
            <a:fld id="{8BE1A5C1-6427-43A0-8265-C92A950AC60D}" type="slidenum">
              <a:rPr lang="pl-PL" sz="1400">
                <a:solidFill>
                  <a:srgbClr val="000000"/>
                </a:solidFill>
                <a:latin typeface="Times New Roman" pitchFamily="18" charset="0"/>
              </a:rPr>
              <a:pPr algn="r">
                <a:lnSpc>
                  <a:spcPct val="95000"/>
                </a:lnSpc>
                <a:tabLst>
                  <a:tab pos="723900" algn="l"/>
                  <a:tab pos="1447800" algn="l"/>
                  <a:tab pos="2171700" algn="l"/>
                </a:tabLst>
              </a:pPr>
              <a:t>21</a:t>
            </a:fld>
            <a:endParaRPr lang="pl-PL" sz="1400">
              <a:solidFill>
                <a:srgbClr val="000000"/>
              </a:solidFill>
              <a:latin typeface="Times New Roman" pitchFamily="18" charset="0"/>
            </a:endParaRPr>
          </a:p>
        </p:txBody>
      </p:sp>
      <p:sp>
        <p:nvSpPr>
          <p:cNvPr id="57348" name="Prostokąt 5"/>
          <p:cNvSpPr>
            <a:spLocks noChangeArrowheads="1"/>
          </p:cNvSpPr>
          <p:nvPr/>
        </p:nvSpPr>
        <p:spPr bwMode="auto">
          <a:xfrm>
            <a:off x="776288" y="1385881"/>
            <a:ext cx="9072562" cy="978721"/>
          </a:xfrm>
          <a:prstGeom prst="rect">
            <a:avLst/>
          </a:prstGeom>
          <a:noFill/>
          <a:ln w="9525">
            <a:noFill/>
            <a:miter lim="800000"/>
            <a:headEnd/>
            <a:tailEnd/>
          </a:ln>
        </p:spPr>
        <p:txBody>
          <a:bodyPr lIns="91430" tIns="45716" rIns="91430" bIns="45716">
            <a:spAutoFit/>
          </a:bodyPr>
          <a:lstStyle/>
          <a:p>
            <a:pPr algn="ctr">
              <a:lnSpc>
                <a:spcPct val="120000"/>
              </a:lnSpc>
            </a:pPr>
            <a:r>
              <a:rPr lang="pl-PL" altLang="pl-PL" sz="2400" b="1" dirty="0"/>
              <a:t>STRATEGICZNE CELE BYTOMIA</a:t>
            </a:r>
            <a:br>
              <a:rPr lang="pl-PL" altLang="pl-PL" sz="2400" b="1" dirty="0"/>
            </a:br>
            <a:r>
              <a:rPr lang="pl-PL" altLang="pl-PL" sz="2400" b="1" dirty="0"/>
              <a:t>W OBSZARZE ENERGETYKI KOMUNALNEJ</a:t>
            </a:r>
          </a:p>
        </p:txBody>
      </p:sp>
      <p:sp>
        <p:nvSpPr>
          <p:cNvPr id="12" name="Prostokąt 11"/>
          <p:cNvSpPr/>
          <p:nvPr/>
        </p:nvSpPr>
        <p:spPr>
          <a:xfrm>
            <a:off x="916033" y="2544763"/>
            <a:ext cx="8658180" cy="4995598"/>
          </a:xfrm>
          <a:prstGeom prst="rect">
            <a:avLst/>
          </a:prstGeom>
        </p:spPr>
        <p:txBody>
          <a:bodyPr wrap="square">
            <a:spAutoFit/>
          </a:bodyPr>
          <a:lstStyle/>
          <a:p>
            <a:pPr algn="just">
              <a:lnSpc>
                <a:spcPct val="114000"/>
              </a:lnSpc>
              <a:spcAft>
                <a:spcPts val="600"/>
              </a:spcAft>
              <a:defRPr/>
            </a:pPr>
            <a:r>
              <a:rPr lang="pl-PL" altLang="pl-PL" sz="1600" b="1" spc="-30" dirty="0"/>
              <a:t>Cel nr 1 </a:t>
            </a:r>
            <a:r>
              <a:rPr lang="pl-PL" altLang="pl-PL" sz="1600" dirty="0"/>
              <a:t>–</a:t>
            </a:r>
            <a:r>
              <a:rPr lang="pl-PL" altLang="pl-PL" sz="1600" spc="-30" dirty="0"/>
              <a:t> Zapewnienie bezpieczeństwa i ciągłości dostaw energii i jej nośników </a:t>
            </a:r>
            <a:br>
              <a:rPr lang="pl-PL" altLang="pl-PL" sz="1600" spc="-30" dirty="0"/>
            </a:br>
            <a:r>
              <a:rPr lang="pl-PL" altLang="pl-PL" sz="1600" spc="-30" dirty="0"/>
              <a:t>w sytuacji transformacji sektora energetycznego (modernizacja, procedury, monitoring)</a:t>
            </a:r>
          </a:p>
          <a:p>
            <a:pPr algn="just">
              <a:lnSpc>
                <a:spcPct val="114000"/>
              </a:lnSpc>
              <a:spcAft>
                <a:spcPts val="600"/>
              </a:spcAft>
              <a:defRPr/>
            </a:pPr>
            <a:endParaRPr lang="pl-PL" altLang="pl-PL" sz="1600" spc="-30" dirty="0"/>
          </a:p>
          <a:p>
            <a:pPr algn="just">
              <a:lnSpc>
                <a:spcPct val="114000"/>
              </a:lnSpc>
              <a:spcAft>
                <a:spcPts val="600"/>
              </a:spcAft>
              <a:defRPr/>
            </a:pPr>
            <a:r>
              <a:rPr lang="pl-PL" altLang="pl-PL" sz="1600" b="1" dirty="0"/>
              <a:t>Cel nr 2 </a:t>
            </a:r>
            <a:r>
              <a:rPr lang="pl-PL" altLang="pl-PL" sz="1600" dirty="0"/>
              <a:t>– </a:t>
            </a:r>
            <a:r>
              <a:rPr lang="pl-PL" sz="1600" dirty="0"/>
              <a:t>Zabezpieczenie dostaw energii i jej nośników na potrzeby nowej zabudowy na terenie miasta Bytomia (koordynacja planów, oświetlenie)</a:t>
            </a:r>
          </a:p>
          <a:p>
            <a:pPr algn="just">
              <a:lnSpc>
                <a:spcPct val="114000"/>
              </a:lnSpc>
              <a:spcAft>
                <a:spcPts val="600"/>
              </a:spcAft>
              <a:defRPr/>
            </a:pPr>
            <a:endParaRPr lang="pl-PL" altLang="pl-PL" sz="1600" spc="-30" dirty="0"/>
          </a:p>
          <a:p>
            <a:pPr algn="just">
              <a:lnSpc>
                <a:spcPct val="114000"/>
              </a:lnSpc>
              <a:spcAft>
                <a:spcPts val="600"/>
              </a:spcAft>
              <a:defRPr/>
            </a:pPr>
            <a:r>
              <a:rPr lang="pl-PL" altLang="pl-PL" sz="1600" b="1" dirty="0"/>
              <a:t>Cel nr 3 </a:t>
            </a:r>
            <a:r>
              <a:rPr lang="pl-PL" altLang="pl-PL" sz="1600" dirty="0"/>
              <a:t>– </a:t>
            </a:r>
            <a:r>
              <a:rPr lang="pl-PL" sz="1600" dirty="0"/>
              <a:t>Racjonalizacja użytkowania energii – poprawa efektywności energetycznej (zmiany sposobu ogrzewania, termomodernizacja)</a:t>
            </a:r>
          </a:p>
          <a:p>
            <a:pPr algn="just">
              <a:lnSpc>
                <a:spcPct val="114000"/>
              </a:lnSpc>
              <a:spcAft>
                <a:spcPts val="600"/>
              </a:spcAft>
              <a:defRPr/>
            </a:pPr>
            <a:endParaRPr lang="pl-PL" sz="1600" dirty="0"/>
          </a:p>
          <a:p>
            <a:pPr algn="just">
              <a:lnSpc>
                <a:spcPct val="114000"/>
              </a:lnSpc>
              <a:spcAft>
                <a:spcPts val="600"/>
              </a:spcAft>
              <a:defRPr/>
            </a:pPr>
            <a:r>
              <a:rPr lang="pl-PL" altLang="pl-PL" sz="1600" b="1" dirty="0"/>
              <a:t>Cel nr 4 </a:t>
            </a:r>
            <a:r>
              <a:rPr lang="pl-PL" altLang="pl-PL" sz="1600" dirty="0"/>
              <a:t>– </a:t>
            </a:r>
            <a:r>
              <a:rPr lang="pl-PL" sz="1600" dirty="0"/>
              <a:t>Rozwój odnawialnych źródeł energii oraz indywidualnych i lokalnych rozwiązań </a:t>
            </a:r>
            <a:br>
              <a:rPr lang="pl-PL" sz="1600" dirty="0"/>
            </a:br>
            <a:r>
              <a:rPr lang="pl-PL" sz="1600" dirty="0"/>
              <a:t>w zakresie odzysku energii (planowanie i finansowanie)</a:t>
            </a:r>
          </a:p>
          <a:p>
            <a:pPr algn="just">
              <a:lnSpc>
                <a:spcPct val="114000"/>
              </a:lnSpc>
              <a:spcAft>
                <a:spcPts val="600"/>
              </a:spcAft>
              <a:defRPr/>
            </a:pPr>
            <a:endParaRPr lang="pl-PL" sz="1600" dirty="0"/>
          </a:p>
          <a:p>
            <a:pPr algn="just">
              <a:lnSpc>
                <a:spcPct val="114000"/>
              </a:lnSpc>
              <a:spcAft>
                <a:spcPts val="600"/>
              </a:spcAft>
              <a:defRPr/>
            </a:pPr>
            <a:r>
              <a:rPr lang="pl-PL" altLang="pl-PL" sz="1600" b="1" dirty="0"/>
              <a:t>Cel nr 5 </a:t>
            </a:r>
            <a:r>
              <a:rPr lang="pl-PL" altLang="pl-PL" sz="1600" dirty="0"/>
              <a:t>- Promowanie i wspieranie wprowadzania nowych, innowacyjnych technologii wytwarzania energii (edukacja).</a:t>
            </a:r>
          </a:p>
          <a:p>
            <a:pPr algn="just">
              <a:lnSpc>
                <a:spcPct val="114000"/>
              </a:lnSpc>
              <a:spcAft>
                <a:spcPts val="600"/>
              </a:spcAft>
              <a:defRPr/>
            </a:pPr>
            <a:endParaRPr lang="pl-PL" altLang="pl-PL" sz="1600" spc="-20" dirty="0"/>
          </a:p>
        </p:txBody>
      </p:sp>
      <p:grpSp>
        <p:nvGrpSpPr>
          <p:cNvPr id="13" name="Grupa 12"/>
          <p:cNvGrpSpPr/>
          <p:nvPr/>
        </p:nvGrpSpPr>
        <p:grpSpPr>
          <a:xfrm>
            <a:off x="414410" y="176654"/>
            <a:ext cx="9440788" cy="569516"/>
            <a:chOff x="414410" y="176654"/>
            <a:chExt cx="9440788" cy="569516"/>
          </a:xfrm>
        </p:grpSpPr>
        <p:pic>
          <p:nvPicPr>
            <p:cNvPr id="17"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2" name="Obraz 1">
            <a:extLst>
              <a:ext uri="{FF2B5EF4-FFF2-40B4-BE49-F238E27FC236}">
                <a16:creationId xmlns:a16="http://schemas.microsoft.com/office/drawing/2014/main" id="{0475CC27-0D5A-F3E4-89B3-4AE09533A7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idx="12"/>
          </p:nvPr>
        </p:nvSpPr>
        <p:spPr/>
        <p:txBody>
          <a:bodyPr/>
          <a:lstStyle/>
          <a:p>
            <a:pPr>
              <a:defRPr/>
            </a:pPr>
            <a:fld id="{F819564B-18E7-4A9C-BE34-F71595E6CB43}" type="slidenum">
              <a:rPr lang="pl-PL" smtClean="0"/>
              <a:pPr>
                <a:defRPr/>
              </a:pPr>
              <a:t>22</a:t>
            </a:fld>
            <a:endParaRPr lang="pl-PL"/>
          </a:p>
        </p:txBody>
      </p:sp>
      <p:sp>
        <p:nvSpPr>
          <p:cNvPr id="8" name="Prostokąt 5"/>
          <p:cNvSpPr>
            <a:spLocks noChangeArrowheads="1"/>
          </p:cNvSpPr>
          <p:nvPr/>
        </p:nvSpPr>
        <p:spPr bwMode="auto">
          <a:xfrm>
            <a:off x="776288" y="1385881"/>
            <a:ext cx="9072562" cy="435817"/>
          </a:xfrm>
          <a:prstGeom prst="rect">
            <a:avLst/>
          </a:prstGeom>
          <a:noFill/>
          <a:ln w="9525">
            <a:noFill/>
            <a:miter lim="800000"/>
            <a:headEnd/>
            <a:tailEnd/>
          </a:ln>
        </p:spPr>
        <p:txBody>
          <a:bodyPr lIns="91430" tIns="45716" rIns="91430" bIns="45716">
            <a:spAutoFit/>
          </a:bodyPr>
          <a:lstStyle/>
          <a:p>
            <a:pPr algn="ctr">
              <a:tabLst>
                <a:tab pos="723900" algn="l"/>
                <a:tab pos="1447800" algn="l"/>
                <a:tab pos="2171700" algn="l"/>
                <a:tab pos="2895600" algn="l"/>
                <a:tab pos="3619500" algn="l"/>
                <a:tab pos="4343400" algn="l"/>
                <a:tab pos="5065713" algn="l"/>
                <a:tab pos="5791200" algn="l"/>
                <a:tab pos="6515100" algn="l"/>
                <a:tab pos="7237413" algn="l"/>
                <a:tab pos="7961313" algn="l"/>
                <a:tab pos="8686800" algn="l"/>
                <a:tab pos="9409113" algn="l"/>
              </a:tabLst>
            </a:pPr>
            <a:r>
              <a:rPr lang="pl-PL" sz="2400" b="1" dirty="0">
                <a:cs typeface="Arial" charset="0"/>
              </a:rPr>
              <a:t>LEGISLACJA</a:t>
            </a:r>
            <a:endParaRPr lang="en-GB" sz="2400" b="1" dirty="0">
              <a:cs typeface="Arial" charset="0"/>
            </a:endParaRPr>
          </a:p>
        </p:txBody>
      </p:sp>
      <p:sp>
        <p:nvSpPr>
          <p:cNvPr id="9" name="Rectangle 2"/>
          <p:cNvSpPr>
            <a:spLocks noChangeArrowheads="1"/>
          </p:cNvSpPr>
          <p:nvPr/>
        </p:nvSpPr>
        <p:spPr bwMode="auto">
          <a:xfrm>
            <a:off x="809169" y="1950827"/>
            <a:ext cx="9174480" cy="222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783" tIns="50392" rIns="100783" bIns="50392">
            <a:spAutoFit/>
          </a:bodyPr>
          <a:lstStyle>
            <a:lvl1pPr defTabSz="100647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defRPr>
            </a:lvl1pPr>
            <a:lvl2pPr defTabSz="1006475">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defRPr>
            </a:lvl2pPr>
            <a:lvl3pPr indent="-230188" defTabSz="1006475">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defRPr>
            </a:lvl3pPr>
            <a:lvl4pPr defTabSz="1006475">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4pPr>
            <a:lvl5pPr defTabSz="1006475">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5pPr>
            <a:lvl6pPr marL="25146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6pPr>
            <a:lvl7pPr marL="29718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7pPr>
            <a:lvl8pPr marL="34290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8pPr>
            <a:lvl9pPr marL="38862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9pPr>
          </a:lstStyle>
          <a:p>
            <a:pPr algn="just">
              <a:lnSpc>
                <a:spcPct val="114000"/>
              </a:lnSpc>
              <a:spcAft>
                <a:spcPts val="600"/>
              </a:spcAft>
              <a:buNone/>
            </a:pPr>
            <a:r>
              <a:rPr lang="pl-PL" sz="1600" dirty="0">
                <a:solidFill>
                  <a:schemeClr val="tx1"/>
                </a:solidFill>
                <a:latin typeface="+mn-lt"/>
              </a:rPr>
              <a:t>Prezydent Miasta Bytomia odstąpił od przeprowadzenia SOOS dla projektu „Założeń …” z uwagi na to, że realizacja postanowień w nim zawartych nie spowoduje znaczącego oddziaływania na środowisko, a wręcz </a:t>
            </a:r>
            <a:r>
              <a:rPr lang="pl-PL" sz="1600" dirty="0">
                <a:solidFill>
                  <a:schemeClr val="tx1"/>
                </a:solidFill>
                <a:latin typeface="+mn-lt"/>
                <a:cs typeface="Arial" panose="020B0604020202020204" pitchFamily="34" charset="0"/>
              </a:rPr>
              <a:t>może stanowić o poprawie jego jakości. Odstąpienie to zostało uzgodnione z:</a:t>
            </a:r>
          </a:p>
          <a:p>
            <a:pPr marL="285750" indent="-285750" algn="just">
              <a:lnSpc>
                <a:spcPct val="114000"/>
              </a:lnSpc>
              <a:spcAft>
                <a:spcPts val="600"/>
              </a:spcAft>
              <a:buFont typeface="Wingdings" panose="05000000000000000000" pitchFamily="2" charset="2"/>
              <a:buChar char="Ø"/>
            </a:pPr>
            <a:r>
              <a:rPr lang="pl-PL" sz="1600" b="1" spc="-20" dirty="0">
                <a:solidFill>
                  <a:schemeClr val="tx1"/>
                </a:solidFill>
                <a:cs typeface="Arial" panose="020B0604020202020204" pitchFamily="34" charset="0"/>
              </a:rPr>
              <a:t>Regionalnym Dyrektorem Ochrony Środowiska w Katowicach</a:t>
            </a:r>
            <a:r>
              <a:rPr lang="pl-PL" sz="1600" spc="-20" dirty="0">
                <a:solidFill>
                  <a:schemeClr val="tx1"/>
                </a:solidFill>
                <a:cs typeface="Arial" panose="020B0604020202020204" pitchFamily="34" charset="0"/>
              </a:rPr>
              <a:t> pismem nr WOOŚ.410.524.2023.PB z dnia 25.10.2023 r.;</a:t>
            </a:r>
          </a:p>
          <a:p>
            <a:pPr marL="285750" indent="-285750" algn="just">
              <a:lnSpc>
                <a:spcPct val="114000"/>
              </a:lnSpc>
              <a:spcAft>
                <a:spcPts val="600"/>
              </a:spcAft>
              <a:buFont typeface="Wingdings" panose="05000000000000000000" pitchFamily="2" charset="2"/>
              <a:buChar char="Ø"/>
            </a:pPr>
            <a:r>
              <a:rPr lang="pl-PL" sz="1600" b="1" dirty="0">
                <a:solidFill>
                  <a:schemeClr val="tx1"/>
                </a:solidFill>
              </a:rPr>
              <a:t>Śląskim Państwowym Wojewódzkim Inspektorem Sanitarnym w Katowicach</a:t>
            </a:r>
            <a:r>
              <a:rPr lang="pl-PL" sz="1600" dirty="0">
                <a:solidFill>
                  <a:schemeClr val="tx1"/>
                </a:solidFill>
              </a:rPr>
              <a:t> pismem</a:t>
            </a:r>
            <a:br>
              <a:rPr lang="pl-PL" sz="1600" dirty="0">
                <a:solidFill>
                  <a:srgbClr val="FF0000"/>
                </a:solidFill>
              </a:rPr>
            </a:br>
            <a:r>
              <a:rPr lang="pl-PL" sz="1600" dirty="0">
                <a:solidFill>
                  <a:schemeClr val="tx1"/>
                </a:solidFill>
              </a:rPr>
              <a:t>z dnia 27.10.2023 r. </a:t>
            </a:r>
            <a:endParaRPr lang="pl-PL" sz="1600" dirty="0">
              <a:solidFill>
                <a:schemeClr val="tx1"/>
              </a:solidFill>
              <a:cs typeface="Arial" panose="020B0604020202020204" pitchFamily="34" charset="0"/>
            </a:endParaRPr>
          </a:p>
        </p:txBody>
      </p:sp>
      <p:sp>
        <p:nvSpPr>
          <p:cNvPr id="10" name="Rectangle 2"/>
          <p:cNvSpPr>
            <a:spLocks noChangeArrowheads="1"/>
          </p:cNvSpPr>
          <p:nvPr/>
        </p:nvSpPr>
        <p:spPr bwMode="auto">
          <a:xfrm>
            <a:off x="776288" y="5316011"/>
            <a:ext cx="9078912" cy="94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783" tIns="50392" rIns="100783" bIns="50392">
            <a:spAutoFit/>
          </a:bodyPr>
          <a:lstStyle>
            <a:lvl1pPr defTabSz="100647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defRPr>
            </a:lvl1pPr>
            <a:lvl2pPr defTabSz="1006475">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defRPr>
            </a:lvl2pPr>
            <a:lvl3pPr indent="-230188" defTabSz="1006475">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defRPr>
            </a:lvl3pPr>
            <a:lvl4pPr defTabSz="1006475">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4pPr>
            <a:lvl5pPr defTabSz="1006475">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5pPr>
            <a:lvl6pPr marL="25146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6pPr>
            <a:lvl7pPr marL="29718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7pPr>
            <a:lvl8pPr marL="34290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8pPr>
            <a:lvl9pPr marL="38862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9pPr>
          </a:lstStyle>
          <a:p>
            <a:pPr algn="just">
              <a:lnSpc>
                <a:spcPct val="114000"/>
              </a:lnSpc>
              <a:spcAft>
                <a:spcPts val="600"/>
              </a:spcAft>
              <a:buNone/>
              <a:defRPr/>
            </a:pPr>
            <a:r>
              <a:rPr lang="pl-PL" sz="1600" dirty="0">
                <a:solidFill>
                  <a:schemeClr val="tx1"/>
                </a:solidFill>
              </a:rPr>
              <a:t>W ramach przeprowadzonych </a:t>
            </a:r>
            <a:r>
              <a:rPr lang="pl-PL" sz="1600" b="1" dirty="0">
                <a:solidFill>
                  <a:schemeClr val="tx1"/>
                </a:solidFill>
              </a:rPr>
              <a:t>konsultacji społecznych </a:t>
            </a:r>
            <a:r>
              <a:rPr lang="pl-PL" sz="1600" dirty="0">
                <a:solidFill>
                  <a:schemeClr val="tx1"/>
                </a:solidFill>
              </a:rPr>
              <a:t>dokumentu w dniach 31.10.2023 - 21.11.2023 zarówno z mocy ustawy „o udostępnianiu informacji o środowisku…” jak i Prawo energetyczne – nie wniesiono wniosków, zastrzeżeń i uwag do dokumentu.</a:t>
            </a:r>
          </a:p>
        </p:txBody>
      </p:sp>
      <p:sp>
        <p:nvSpPr>
          <p:cNvPr id="11" name="Rectangle 2"/>
          <p:cNvSpPr>
            <a:spLocks noChangeArrowheads="1"/>
          </p:cNvSpPr>
          <p:nvPr/>
        </p:nvSpPr>
        <p:spPr bwMode="auto">
          <a:xfrm>
            <a:off x="809169" y="4269098"/>
            <a:ext cx="9078912" cy="94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783" tIns="50392" rIns="100783" bIns="50392">
            <a:spAutoFit/>
          </a:bodyPr>
          <a:lstStyle>
            <a:lvl1pPr defTabSz="100647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defRPr>
            </a:lvl1pPr>
            <a:lvl2pPr defTabSz="1006475">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defRPr>
            </a:lvl2pPr>
            <a:lvl3pPr indent="-230188" defTabSz="1006475">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defRPr>
            </a:lvl3pPr>
            <a:lvl4pPr defTabSz="1006475">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4pPr>
            <a:lvl5pPr defTabSz="1006475">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5pPr>
            <a:lvl6pPr marL="25146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6pPr>
            <a:lvl7pPr marL="29718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7pPr>
            <a:lvl8pPr marL="34290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8pPr>
            <a:lvl9pPr marL="38862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9pPr>
          </a:lstStyle>
          <a:p>
            <a:pPr algn="just">
              <a:lnSpc>
                <a:spcPct val="114000"/>
              </a:lnSpc>
              <a:spcAft>
                <a:spcPts val="600"/>
              </a:spcAft>
              <a:buNone/>
              <a:defRPr/>
            </a:pPr>
            <a:r>
              <a:rPr lang="pl-PL" sz="1600" dirty="0">
                <a:solidFill>
                  <a:schemeClr val="tx1"/>
                </a:solidFill>
              </a:rPr>
              <a:t>Ponadto uchwałą nr 2282/459/VI/2023 </a:t>
            </a:r>
            <a:r>
              <a:rPr lang="pl-PL" sz="1600" b="1" dirty="0">
                <a:solidFill>
                  <a:schemeClr val="tx1"/>
                </a:solidFill>
              </a:rPr>
              <a:t>Zarząd Województwa Śląskiego </a:t>
            </a:r>
            <a:r>
              <a:rPr lang="pl-PL" sz="1600" dirty="0">
                <a:solidFill>
                  <a:schemeClr val="tx1"/>
                </a:solidFill>
              </a:rPr>
              <a:t>z dnia 27.10.2023 r. dla projektu „Założeń…”, wydał pozytywną opinię w zakresie koordynacji współpracy z innymi gminami oraz w zakresie zgodności z polityką energetyczną Państwa.</a:t>
            </a:r>
          </a:p>
        </p:txBody>
      </p:sp>
      <p:sp>
        <p:nvSpPr>
          <p:cNvPr id="12" name="Rectangle 2"/>
          <p:cNvSpPr>
            <a:spLocks noChangeArrowheads="1"/>
          </p:cNvSpPr>
          <p:nvPr/>
        </p:nvSpPr>
        <p:spPr bwMode="auto">
          <a:xfrm>
            <a:off x="769938" y="6334054"/>
            <a:ext cx="9078912" cy="66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783" tIns="50392" rIns="100783" bIns="50392">
            <a:spAutoFit/>
          </a:bodyPr>
          <a:lstStyle>
            <a:lvl1pPr defTabSz="1006475">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defRPr>
            </a:lvl1pPr>
            <a:lvl2pPr defTabSz="1006475">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defRPr>
            </a:lvl2pPr>
            <a:lvl3pPr indent="-230188" defTabSz="1006475">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defRPr>
            </a:lvl3pPr>
            <a:lvl4pPr defTabSz="1006475">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4pPr>
            <a:lvl5pPr defTabSz="1006475">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5pPr>
            <a:lvl6pPr marL="25146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6pPr>
            <a:lvl7pPr marL="29718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7pPr>
            <a:lvl8pPr marL="34290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8pPr>
            <a:lvl9pPr marL="3886200" indent="-228600" defTabSz="1006475"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defRPr>
            </a:lvl9pPr>
          </a:lstStyle>
          <a:p>
            <a:pPr algn="just">
              <a:lnSpc>
                <a:spcPct val="114000"/>
              </a:lnSpc>
              <a:spcAft>
                <a:spcPts val="600"/>
              </a:spcAft>
              <a:buNone/>
              <a:defRPr/>
            </a:pPr>
            <a:r>
              <a:rPr lang="pl-PL" sz="1600" b="1" dirty="0">
                <a:solidFill>
                  <a:schemeClr val="tx1"/>
                </a:solidFill>
              </a:rPr>
              <a:t>Aktualizację dokumentu wraz z uchwałą winno się przeprowadzać przed upływem 3 lat od daty uchwalenia niniejszego dokumentu (zgodnie z art. 19 pkt. 2 ustawy PE).</a:t>
            </a:r>
          </a:p>
        </p:txBody>
      </p:sp>
      <p:grpSp>
        <p:nvGrpSpPr>
          <p:cNvPr id="14" name="Grupa 13"/>
          <p:cNvGrpSpPr/>
          <p:nvPr/>
        </p:nvGrpSpPr>
        <p:grpSpPr>
          <a:xfrm>
            <a:off x="414410" y="176654"/>
            <a:ext cx="9440788" cy="569516"/>
            <a:chOff x="414410" y="176654"/>
            <a:chExt cx="9440788" cy="569516"/>
          </a:xfrm>
        </p:grpSpPr>
        <p:pic>
          <p:nvPicPr>
            <p:cNvPr id="17" name="Picture 4"/>
            <p:cNvPicPr>
              <a:picLocks noChangeAspect="1" noChangeArrowheads="1"/>
            </p:cNvPicPr>
            <p:nvPr/>
          </p:nvPicPr>
          <p:blipFill>
            <a:blip r:embed="rId2" cstate="print"/>
            <a:srcRect/>
            <a:stretch>
              <a:fillRect/>
            </a:stretch>
          </p:blipFill>
          <p:spPr bwMode="auto">
            <a:xfrm>
              <a:off x="8075811" y="278338"/>
              <a:ext cx="1779387" cy="313935"/>
            </a:xfrm>
            <a:prstGeom prst="rect">
              <a:avLst/>
            </a:prstGeom>
            <a:noFill/>
            <a:ln w="9525">
              <a:noFill/>
              <a:round/>
              <a:headEnd/>
              <a:tailEnd/>
            </a:ln>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10" y="176654"/>
              <a:ext cx="501623" cy="56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9" name="Text Box 2"/>
          <p:cNvSpPr txBox="1">
            <a:spLocks noChangeArrowheads="1"/>
          </p:cNvSpPr>
          <p:nvPr/>
        </p:nvSpPr>
        <p:spPr bwMode="auto">
          <a:xfrm>
            <a:off x="987184" y="174796"/>
            <a:ext cx="4254119" cy="416610"/>
          </a:xfrm>
          <a:prstGeom prst="rect">
            <a:avLst/>
          </a:prstGeom>
          <a:noFill/>
          <a:ln w="9525">
            <a:noFill/>
            <a:round/>
            <a:headEnd/>
            <a:tailEnd/>
          </a:ln>
        </p:spPr>
        <p:txBody>
          <a:bodyPr lIns="99207" tIns="49604" rIns="99207" bIns="49604"/>
          <a:lstStyle/>
          <a:p>
            <a:pPr algn="ctr" defTabSz="1008063">
              <a:lnSpc>
                <a:spcPct val="100000"/>
              </a:lnSpc>
              <a:tabLst>
                <a:tab pos="798513" algn="l"/>
                <a:tab pos="1595438" algn="l"/>
                <a:tab pos="2393950" algn="l"/>
                <a:tab pos="3192463" algn="l"/>
                <a:tab pos="3989388" algn="l"/>
                <a:tab pos="4787900" algn="l"/>
                <a:tab pos="5586413" algn="l"/>
              </a:tabLst>
            </a:pPr>
            <a:r>
              <a:rPr lang="pl-PL" sz="1000" b="1" dirty="0"/>
              <a:t>ZAŁOŻENIA DO PLANU ZAOPATRZENIE W CIEPŁO, </a:t>
            </a:r>
            <a:br>
              <a:rPr lang="pl-PL" sz="1000" b="1" dirty="0"/>
            </a:br>
            <a:r>
              <a:rPr lang="pl-PL" sz="1000" b="1" dirty="0"/>
              <a:t>ENERGIĘ ELEKTRYCZNĄ I PALIWA GAZOWE DLA GMINY BYTOM</a:t>
            </a:r>
          </a:p>
        </p:txBody>
      </p:sp>
      <p:pic>
        <p:nvPicPr>
          <p:cNvPr id="3" name="Obraz 2">
            <a:extLst>
              <a:ext uri="{FF2B5EF4-FFF2-40B4-BE49-F238E27FC236}">
                <a16:creationId xmlns:a16="http://schemas.microsoft.com/office/drawing/2014/main" id="{7102FC1C-4714-C823-87A7-40A3FCE257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9697" y="281412"/>
            <a:ext cx="1595879" cy="360000"/>
          </a:xfrm>
          <a:prstGeom prst="rect">
            <a:avLst/>
          </a:prstGeom>
        </p:spPr>
      </p:pic>
    </p:spTree>
    <p:extLst>
      <p:ext uri="{BB962C8B-B14F-4D97-AF65-F5344CB8AC3E}">
        <p14:creationId xmlns:p14="http://schemas.microsoft.com/office/powerpoint/2010/main" val="2174908908"/>
      </p:ext>
    </p:extLst>
  </p:cSld>
  <p:clrMapOvr>
    <a:masterClrMapping/>
  </p:clrMapOvr>
</p:sld>
</file>

<file path=ppt/theme/theme1.xml><?xml version="1.0" encoding="utf-8"?>
<a:theme xmlns:a="http://schemas.openxmlformats.org/drawingml/2006/main" name="Projekt domyślny">
  <a:themeElements>
    <a:clrScheme name="Projekt domyślny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ojekt domyślny">
      <a:majorFont>
        <a:latin typeface="Arial"/>
        <a:ea typeface=""/>
        <a:cs typeface=""/>
      </a:majorFont>
      <a:minorFont>
        <a:latin typeface="Arial"/>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effectLst/>
            <a:latin typeface="Arial"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effectLst/>
            <a:latin typeface="Arial" pitchFamily="34" charset="0"/>
          </a:defRPr>
        </a:defPPr>
      </a:lstStyle>
    </a:lnDef>
  </a:objectDefaults>
  <a:extraClrSchemeLst>
    <a:extraClrScheme>
      <a:clrScheme name="Projekt domyślny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ojekt domyślny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ojekt domyślny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ojekt domyślny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ojekt domyślny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29423</TotalTime>
  <Words>2799</Words>
  <Application>Microsoft Office PowerPoint</Application>
  <PresentationFormat>Niestandardowy</PresentationFormat>
  <Paragraphs>345</Paragraphs>
  <Slides>22</Slides>
  <Notes>2</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22</vt:i4>
      </vt:variant>
    </vt:vector>
  </HeadingPairs>
  <TitlesOfParts>
    <vt:vector size="26" baseType="lpstr">
      <vt:lpstr>Arial</vt:lpstr>
      <vt:lpstr>Times New Roman</vt:lpstr>
      <vt:lpstr>Wingdings</vt:lpstr>
      <vt:lpstr>Projekt domyślny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Podtsatwa prawna realizacji założreń</dc:title>
  <dc:creator>Adam Jankowski</dc:creator>
  <cp:lastModifiedBy>Adam Jankowski</cp:lastModifiedBy>
  <cp:revision>1226</cp:revision>
  <cp:lastPrinted>2024-01-16T13:16:41Z</cp:lastPrinted>
  <dcterms:created xsi:type="dcterms:W3CDTF">2009-04-03T07:10:24Z</dcterms:created>
  <dcterms:modified xsi:type="dcterms:W3CDTF">2024-01-17T14:19:15Z</dcterms:modified>
</cp:coreProperties>
</file>