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797675" cy="9928225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hyperlink" Target="https://konsument.gov.pl/" TargetMode="External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hyperlink" Target="https://konsument.gov.pl/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D185CE2-7F57-4B6D-8A2A-2A5F38DB4F92}" type="doc">
      <dgm:prSet loTypeId="urn:microsoft.com/office/officeart/2005/8/layout/default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pl-PL"/>
        </a:p>
      </dgm:t>
    </dgm:pt>
    <dgm:pt modelId="{D15CD0AE-7779-4949-956F-39B3E1C6328A}">
      <dgm:prSet custT="1"/>
      <dgm:spPr>
        <a:solidFill>
          <a:schemeClr val="lt1">
            <a:hueOff val="0"/>
            <a:satOff val="0"/>
            <a:lumOff val="0"/>
            <a:alpha val="50000"/>
          </a:schemeClr>
        </a:solidFill>
      </dgm:spPr>
      <dgm:t>
        <a:bodyPr/>
        <a:lstStyle/>
        <a:p>
          <a:pPr rtl="0"/>
          <a:r>
            <a:rPr lang="pl-PL" sz="1800" b="1" dirty="0" smtClean="0"/>
            <a:t>ZWROTY</a:t>
          </a:r>
        </a:p>
        <a:p>
          <a:pPr rtl="0"/>
          <a:r>
            <a:rPr lang="pl-PL" sz="1500" dirty="0" smtClean="0"/>
            <a:t>W przypadku zakupów przez Internet możesz    w terminie 14 dni odstąpić od umowy i zwrócić towar.</a:t>
          </a:r>
        </a:p>
        <a:p>
          <a:pPr rtl="0"/>
          <a:r>
            <a:rPr lang="pl-PL" sz="1500" dirty="0" smtClean="0"/>
            <a:t>Natomiast w sklepach stacjonarnych zwrot możliwy jest wyłącznie za zgodą sprzedawcy (wyrażoną np. w regulaminie).</a:t>
          </a:r>
          <a:endParaRPr lang="pl-PL" sz="1000" dirty="0" smtClean="0"/>
        </a:p>
        <a:p>
          <a:pPr rtl="0"/>
          <a:endParaRPr lang="pl-PL" sz="1000" dirty="0"/>
        </a:p>
      </dgm:t>
    </dgm:pt>
    <dgm:pt modelId="{350B30F5-F1BF-4167-BE07-BCA9F507A450}" type="parTrans" cxnId="{4E4AD9BA-4114-480A-B9FB-A43C3EE98CFE}">
      <dgm:prSet/>
      <dgm:spPr/>
      <dgm:t>
        <a:bodyPr/>
        <a:lstStyle/>
        <a:p>
          <a:endParaRPr lang="pl-PL"/>
        </a:p>
      </dgm:t>
    </dgm:pt>
    <dgm:pt modelId="{6833A92B-1840-46A0-8B6C-951CF22B3374}" type="sibTrans" cxnId="{4E4AD9BA-4114-480A-B9FB-A43C3EE98CFE}">
      <dgm:prSet/>
      <dgm:spPr/>
      <dgm:t>
        <a:bodyPr/>
        <a:lstStyle/>
        <a:p>
          <a:endParaRPr lang="pl-PL"/>
        </a:p>
      </dgm:t>
    </dgm:pt>
    <dgm:pt modelId="{AA23B535-CC01-4126-9566-FFFCA5A2194B}">
      <dgm:prSet custT="1"/>
      <dgm:spPr>
        <a:solidFill>
          <a:schemeClr val="lt1">
            <a:hueOff val="0"/>
            <a:satOff val="0"/>
            <a:lumOff val="0"/>
            <a:alpha val="50000"/>
          </a:schemeClr>
        </a:solidFill>
      </dgm:spPr>
      <dgm:t>
        <a:bodyPr/>
        <a:lstStyle/>
        <a:p>
          <a:pPr rtl="0"/>
          <a:endParaRPr lang="pl-PL" sz="1800" dirty="0" smtClean="0"/>
        </a:p>
        <a:p>
          <a:pPr rtl="0"/>
          <a:r>
            <a:rPr lang="pl-PL" sz="1800" b="1" dirty="0" smtClean="0"/>
            <a:t>REKLAMACJA</a:t>
          </a:r>
        </a:p>
        <a:p>
          <a:pPr rtl="0"/>
          <a:r>
            <a:rPr lang="pl-PL" sz="1500" dirty="0" smtClean="0"/>
            <a:t>W przypadku niezgodności towaru z umową możesz złożyć reklamację. Odpowiedź powinna zostać udzielona               w terminie 14 dni. Sprzedawca ponosi odpowiedzialność za towar przez 2 lata.</a:t>
          </a:r>
        </a:p>
        <a:p>
          <a:pPr rtl="0"/>
          <a:r>
            <a:rPr lang="pl-PL" sz="1500" dirty="0" smtClean="0"/>
            <a:t>Gwarancja jest dodatkowym uprawnieniem. Do Ciebie należy wybór, z jakich uprawnień skorzystasz.</a:t>
          </a:r>
        </a:p>
        <a:p>
          <a:pPr rtl="0"/>
          <a:r>
            <a:rPr lang="pl-PL" sz="1500" dirty="0" smtClean="0"/>
            <a:t>Nie ma możliwości reklamowania towaru, niezgodnego       z umową, jeśli o niezgodności wiedziałeś przed dokonaniem zakupu.</a:t>
          </a:r>
        </a:p>
        <a:p>
          <a:pPr rtl="0"/>
          <a:endParaRPr lang="pl-PL" sz="900" dirty="0"/>
        </a:p>
      </dgm:t>
    </dgm:pt>
    <dgm:pt modelId="{59B46193-305C-4D0C-B83D-7D76EE55389A}" type="parTrans" cxnId="{BDD414F7-8284-44D7-805A-D4C39C6070F3}">
      <dgm:prSet/>
      <dgm:spPr/>
      <dgm:t>
        <a:bodyPr/>
        <a:lstStyle/>
        <a:p>
          <a:endParaRPr lang="pl-PL"/>
        </a:p>
      </dgm:t>
    </dgm:pt>
    <dgm:pt modelId="{5E2F55D3-92C0-4855-AE5C-011A4417DF85}" type="sibTrans" cxnId="{BDD414F7-8284-44D7-805A-D4C39C6070F3}">
      <dgm:prSet/>
      <dgm:spPr/>
      <dgm:t>
        <a:bodyPr/>
        <a:lstStyle/>
        <a:p>
          <a:endParaRPr lang="pl-PL"/>
        </a:p>
      </dgm:t>
    </dgm:pt>
    <dgm:pt modelId="{88FBA56D-E148-4B38-B567-3779458BD467}">
      <dgm:prSet custT="1"/>
      <dgm:spPr>
        <a:solidFill>
          <a:schemeClr val="lt1">
            <a:hueOff val="0"/>
            <a:satOff val="0"/>
            <a:lumOff val="0"/>
            <a:alpha val="50000"/>
          </a:schemeClr>
        </a:solidFill>
      </dgm:spPr>
      <dgm:t>
        <a:bodyPr/>
        <a:lstStyle/>
        <a:p>
          <a:pPr algn="ctr" rtl="0"/>
          <a:r>
            <a:rPr lang="pl-PL" sz="1300" dirty="0" smtClean="0"/>
            <a:t>W razie problemów lub dodatkowych pytań mieszkańcy Bytomia mogą skontaktować się z Miejskim Rzecznikiem Konsumentów w Bytomiu przy ul. Parkowej 2 – tel. 32 283 61 38, 32 283 61 77.</a:t>
          </a:r>
        </a:p>
        <a:p>
          <a:pPr algn="ctr" rtl="0"/>
          <a:r>
            <a:rPr lang="pl-PL" sz="1300" dirty="0" smtClean="0"/>
            <a:t>W przypadku sporu z  przedsiębiorcą zagranicznym z Unii Europejskiej pomocy udziela Europejskie Centrum Konsumenckie. Więcej szczegółów na stronie: </a:t>
          </a:r>
          <a:r>
            <a:rPr lang="pl-PL" sz="1300" dirty="0" smtClean="0">
              <a:hlinkClick xmlns:r="http://schemas.openxmlformats.org/officeDocument/2006/relationships" r:id="rId1"/>
            </a:rPr>
            <a:t>https://konsument.gov.pl/</a:t>
          </a:r>
          <a:r>
            <a:rPr lang="pl-PL" sz="1300" dirty="0" smtClean="0"/>
            <a:t>. </a:t>
          </a:r>
          <a:endParaRPr lang="pl-PL" sz="1300" dirty="0"/>
        </a:p>
      </dgm:t>
    </dgm:pt>
    <dgm:pt modelId="{0BAE41A8-D6D3-4907-A8D9-F1E7AE8A050C}" type="parTrans" cxnId="{0A07878F-F436-4CD6-83C3-AAD97C4FEA2B}">
      <dgm:prSet/>
      <dgm:spPr/>
      <dgm:t>
        <a:bodyPr/>
        <a:lstStyle/>
        <a:p>
          <a:endParaRPr lang="pl-PL"/>
        </a:p>
      </dgm:t>
    </dgm:pt>
    <dgm:pt modelId="{899729CA-B59F-44A7-9CBA-81DDEC9692E7}" type="sibTrans" cxnId="{0A07878F-F436-4CD6-83C3-AAD97C4FEA2B}">
      <dgm:prSet/>
      <dgm:spPr/>
      <dgm:t>
        <a:bodyPr/>
        <a:lstStyle/>
        <a:p>
          <a:endParaRPr lang="pl-PL"/>
        </a:p>
      </dgm:t>
    </dgm:pt>
    <dgm:pt modelId="{8410461A-653A-445D-9D82-919C1BFC9DC1}">
      <dgm:prSet custT="1"/>
      <dgm:spPr>
        <a:solidFill>
          <a:schemeClr val="lt1">
            <a:hueOff val="0"/>
            <a:satOff val="0"/>
            <a:lumOff val="0"/>
            <a:alpha val="50000"/>
          </a:schemeClr>
        </a:solidFill>
      </dgm:spPr>
      <dgm:t>
        <a:bodyPr/>
        <a:lstStyle/>
        <a:p>
          <a:pPr algn="ctr" rtl="0"/>
          <a:endParaRPr lang="pl-PL" sz="1300" dirty="0"/>
        </a:p>
      </dgm:t>
    </dgm:pt>
    <dgm:pt modelId="{197BA9A4-F4CC-41AE-96E2-7F81DF7CDD11}" type="parTrans" cxnId="{52FE7C4C-F0C2-44FC-B6C5-ACB100F25F55}">
      <dgm:prSet/>
      <dgm:spPr/>
      <dgm:t>
        <a:bodyPr/>
        <a:lstStyle/>
        <a:p>
          <a:endParaRPr lang="pl-PL"/>
        </a:p>
      </dgm:t>
    </dgm:pt>
    <dgm:pt modelId="{FF6AEC59-6FD2-4B4A-A0DF-A475456D0CB9}" type="sibTrans" cxnId="{52FE7C4C-F0C2-44FC-B6C5-ACB100F25F55}">
      <dgm:prSet/>
      <dgm:spPr/>
      <dgm:t>
        <a:bodyPr/>
        <a:lstStyle/>
        <a:p>
          <a:endParaRPr lang="pl-PL"/>
        </a:p>
      </dgm:t>
    </dgm:pt>
    <dgm:pt modelId="{2CBA7E90-5DA9-47BC-9904-65992D70993B}">
      <dgm:prSet custT="1"/>
      <dgm:spPr>
        <a:solidFill>
          <a:schemeClr val="lt1">
            <a:hueOff val="0"/>
            <a:satOff val="0"/>
            <a:lumOff val="0"/>
            <a:alpha val="50000"/>
          </a:schemeClr>
        </a:solidFill>
      </dgm:spPr>
      <dgm:t>
        <a:bodyPr/>
        <a:lstStyle/>
        <a:p>
          <a:pPr algn="ctr" rtl="0"/>
          <a:endParaRPr lang="pl-PL" sz="1300" dirty="0"/>
        </a:p>
      </dgm:t>
    </dgm:pt>
    <dgm:pt modelId="{648CBFCA-8E3B-4CB8-8430-3E1FDD56E707}" type="parTrans" cxnId="{D12507D9-F3B3-4E3C-AA64-AED064194749}">
      <dgm:prSet/>
      <dgm:spPr/>
      <dgm:t>
        <a:bodyPr/>
        <a:lstStyle/>
        <a:p>
          <a:endParaRPr lang="pl-PL"/>
        </a:p>
      </dgm:t>
    </dgm:pt>
    <dgm:pt modelId="{261A26BF-4046-4058-B232-A5BB170CB36B}" type="sibTrans" cxnId="{D12507D9-F3B3-4E3C-AA64-AED064194749}">
      <dgm:prSet/>
      <dgm:spPr/>
      <dgm:t>
        <a:bodyPr/>
        <a:lstStyle/>
        <a:p>
          <a:endParaRPr lang="pl-PL"/>
        </a:p>
      </dgm:t>
    </dgm:pt>
    <dgm:pt modelId="{92E05029-6CE9-4374-AB4C-EB87B0655C18}">
      <dgm:prSet custT="1"/>
      <dgm:spPr>
        <a:solidFill>
          <a:schemeClr val="lt1">
            <a:hueOff val="0"/>
            <a:satOff val="0"/>
            <a:lumOff val="0"/>
            <a:alpha val="50000"/>
          </a:schemeClr>
        </a:solidFill>
      </dgm:spPr>
      <dgm:t>
        <a:bodyPr/>
        <a:lstStyle/>
        <a:p>
          <a:pPr algn="ctr" rtl="0"/>
          <a:endParaRPr lang="pl-PL" sz="1300" dirty="0"/>
        </a:p>
      </dgm:t>
    </dgm:pt>
    <dgm:pt modelId="{B1113D72-97A6-4698-9F4A-24693A096EA2}" type="parTrans" cxnId="{03B21306-AB38-4A16-945C-35FD239384FC}">
      <dgm:prSet/>
      <dgm:spPr/>
      <dgm:t>
        <a:bodyPr/>
        <a:lstStyle/>
        <a:p>
          <a:endParaRPr lang="pl-PL"/>
        </a:p>
      </dgm:t>
    </dgm:pt>
    <dgm:pt modelId="{D2B88E41-AD77-46E1-9ABE-91F4F21C79A9}" type="sibTrans" cxnId="{03B21306-AB38-4A16-945C-35FD239384FC}">
      <dgm:prSet/>
      <dgm:spPr/>
      <dgm:t>
        <a:bodyPr/>
        <a:lstStyle/>
        <a:p>
          <a:endParaRPr lang="pl-PL"/>
        </a:p>
      </dgm:t>
    </dgm:pt>
    <dgm:pt modelId="{31955C27-B95D-4957-88D2-CDEBC3B9DC35}">
      <dgm:prSet custT="1"/>
      <dgm:spPr>
        <a:solidFill>
          <a:schemeClr val="lt1">
            <a:hueOff val="0"/>
            <a:satOff val="0"/>
            <a:lumOff val="0"/>
            <a:alpha val="50000"/>
          </a:schemeClr>
        </a:solidFill>
      </dgm:spPr>
      <dgm:t>
        <a:bodyPr/>
        <a:lstStyle/>
        <a:p>
          <a:pPr rtl="0"/>
          <a:r>
            <a:rPr lang="pl-PL" sz="1800" b="1" dirty="0" smtClean="0"/>
            <a:t>DROPSHIPPING</a:t>
          </a:r>
        </a:p>
        <a:p>
          <a:pPr rtl="0"/>
          <a:r>
            <a:rPr lang="pl-PL" sz="1500" dirty="0" smtClean="0"/>
            <a:t>Kupując przez Internet należy sprawdzić, od kogo kupujemy towar i czy nie zamawiamy od pośrednika.</a:t>
          </a:r>
        </a:p>
        <a:p>
          <a:pPr rtl="0"/>
          <a:r>
            <a:rPr lang="pl-PL" sz="1500" dirty="0" smtClean="0"/>
            <a:t>W przypadku zakupu od sprzedawcy zagranicznego zwrot towaru może wiązać się z dodatkowymi kosztami.</a:t>
          </a:r>
          <a:endParaRPr lang="pl-PL" sz="1500" dirty="0"/>
        </a:p>
      </dgm:t>
    </dgm:pt>
    <dgm:pt modelId="{6B99E817-CA4D-4363-A331-E9CC31DB80E7}" type="parTrans" cxnId="{E5F33C26-AC53-4869-B727-7F9605FA3124}">
      <dgm:prSet/>
      <dgm:spPr/>
      <dgm:t>
        <a:bodyPr/>
        <a:lstStyle/>
        <a:p>
          <a:endParaRPr lang="pl-PL"/>
        </a:p>
      </dgm:t>
    </dgm:pt>
    <dgm:pt modelId="{F2A4FDDB-9443-4792-8E04-4CCA032D4900}" type="sibTrans" cxnId="{E5F33C26-AC53-4869-B727-7F9605FA3124}">
      <dgm:prSet/>
      <dgm:spPr/>
      <dgm:t>
        <a:bodyPr/>
        <a:lstStyle/>
        <a:p>
          <a:endParaRPr lang="pl-PL"/>
        </a:p>
      </dgm:t>
    </dgm:pt>
    <dgm:pt modelId="{689BD6AB-1F0C-4561-9E7B-66AD1CB6B4FA}" type="pres">
      <dgm:prSet presAssocID="{8D185CE2-7F57-4B6D-8A2A-2A5F38DB4F92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6953920B-801C-4324-A4D1-1737CA8DC241}" type="pres">
      <dgm:prSet presAssocID="{D15CD0AE-7779-4949-956F-39B3E1C6328A}" presName="node" presStyleLbl="node1" presStyleIdx="0" presStyleCnt="4" custScaleX="98937" custScaleY="106148" custLinFactNeighborX="808" custLinFactNeighborY="11847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A01AE2E5-64BF-4912-BAC8-58B47C5B243D}" type="pres">
      <dgm:prSet presAssocID="{6833A92B-1840-46A0-8B6C-951CF22B3374}" presName="sibTrans" presStyleCnt="0"/>
      <dgm:spPr/>
    </dgm:pt>
    <dgm:pt modelId="{D07CF69E-71E4-4710-987C-C42311FAF16C}" type="pres">
      <dgm:prSet presAssocID="{AA23B535-CC01-4126-9566-FFFCA5A2194B}" presName="node" presStyleLbl="node1" presStyleIdx="1" presStyleCnt="4" custScaleX="122269" custScaleY="111136" custLinFactNeighborX="-3108" custLinFactNeighborY="12970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365FE44E-B169-4FE2-A5DA-E8B632F15F65}" type="pres">
      <dgm:prSet presAssocID="{5E2F55D3-92C0-4855-AE5C-011A4417DF85}" presName="sibTrans" presStyleCnt="0"/>
      <dgm:spPr/>
    </dgm:pt>
    <dgm:pt modelId="{C6995856-4146-4702-B8A7-104B05CDA1C8}" type="pres">
      <dgm:prSet presAssocID="{88FBA56D-E148-4B38-B567-3779458BD467}" presName="node" presStyleLbl="node1" presStyleIdx="2" presStyleCnt="4" custScaleX="207708" custScaleY="37936" custLinFactNeighborX="-1532" custLinFactNeighborY="62805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31674F9F-AFB7-464B-8595-EB3449C6C5B4}" type="pres">
      <dgm:prSet presAssocID="{899729CA-B59F-44A7-9CBA-81DDEC9692E7}" presName="sibTrans" presStyleCnt="0"/>
      <dgm:spPr/>
    </dgm:pt>
    <dgm:pt modelId="{0DBBF484-C86D-4505-9E55-C1FF6BC6A41E}" type="pres">
      <dgm:prSet presAssocID="{31955C27-B95D-4957-88D2-CDEBC3B9DC35}" presName="node" presStyleLbl="node1" presStyleIdx="3" presStyleCnt="4" custScaleX="228133" custScaleY="50817" custLinFactNeighborX="-729" custLinFactNeighborY="-48254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9515ECE8-AB8B-4700-9A67-EB4549A5ED3D}" type="presOf" srcId="{31955C27-B95D-4957-88D2-CDEBC3B9DC35}" destId="{0DBBF484-C86D-4505-9E55-C1FF6BC6A41E}" srcOrd="0" destOrd="0" presId="urn:microsoft.com/office/officeart/2005/8/layout/default"/>
    <dgm:cxn modelId="{52FE7C4C-F0C2-44FC-B6C5-ACB100F25F55}" srcId="{88FBA56D-E148-4B38-B567-3779458BD467}" destId="{8410461A-653A-445D-9D82-919C1BFC9DC1}" srcOrd="0" destOrd="0" parTransId="{197BA9A4-F4CC-41AE-96E2-7F81DF7CDD11}" sibTransId="{FF6AEC59-6FD2-4B4A-A0DF-A475456D0CB9}"/>
    <dgm:cxn modelId="{BDD414F7-8284-44D7-805A-D4C39C6070F3}" srcId="{8D185CE2-7F57-4B6D-8A2A-2A5F38DB4F92}" destId="{AA23B535-CC01-4126-9566-FFFCA5A2194B}" srcOrd="1" destOrd="0" parTransId="{59B46193-305C-4D0C-B83D-7D76EE55389A}" sibTransId="{5E2F55D3-92C0-4855-AE5C-011A4417DF85}"/>
    <dgm:cxn modelId="{01F3FD88-A698-4E3E-8ADD-32C16BDBF5DE}" type="presOf" srcId="{8410461A-653A-445D-9D82-919C1BFC9DC1}" destId="{C6995856-4146-4702-B8A7-104B05CDA1C8}" srcOrd="0" destOrd="1" presId="urn:microsoft.com/office/officeart/2005/8/layout/default"/>
    <dgm:cxn modelId="{D12507D9-F3B3-4E3C-AA64-AED064194749}" srcId="{88FBA56D-E148-4B38-B567-3779458BD467}" destId="{2CBA7E90-5DA9-47BC-9904-65992D70993B}" srcOrd="1" destOrd="0" parTransId="{648CBFCA-8E3B-4CB8-8430-3E1FDD56E707}" sibTransId="{261A26BF-4046-4058-B232-A5BB170CB36B}"/>
    <dgm:cxn modelId="{0A07878F-F436-4CD6-83C3-AAD97C4FEA2B}" srcId="{8D185CE2-7F57-4B6D-8A2A-2A5F38DB4F92}" destId="{88FBA56D-E148-4B38-B567-3779458BD467}" srcOrd="2" destOrd="0" parTransId="{0BAE41A8-D6D3-4907-A8D9-F1E7AE8A050C}" sibTransId="{899729CA-B59F-44A7-9CBA-81DDEC9692E7}"/>
    <dgm:cxn modelId="{4909E19C-3C37-400A-8B0A-B91AF5D3C53C}" type="presOf" srcId="{D15CD0AE-7779-4949-956F-39B3E1C6328A}" destId="{6953920B-801C-4324-A4D1-1737CA8DC241}" srcOrd="0" destOrd="0" presId="urn:microsoft.com/office/officeart/2005/8/layout/default"/>
    <dgm:cxn modelId="{ADDB588C-955F-4D9E-A7E9-E4D42ECECB93}" type="presOf" srcId="{92E05029-6CE9-4374-AB4C-EB87B0655C18}" destId="{C6995856-4146-4702-B8A7-104B05CDA1C8}" srcOrd="0" destOrd="3" presId="urn:microsoft.com/office/officeart/2005/8/layout/default"/>
    <dgm:cxn modelId="{E5F33C26-AC53-4869-B727-7F9605FA3124}" srcId="{8D185CE2-7F57-4B6D-8A2A-2A5F38DB4F92}" destId="{31955C27-B95D-4957-88D2-CDEBC3B9DC35}" srcOrd="3" destOrd="0" parTransId="{6B99E817-CA4D-4363-A331-E9CC31DB80E7}" sibTransId="{F2A4FDDB-9443-4792-8E04-4CCA032D4900}"/>
    <dgm:cxn modelId="{864A088C-97F2-4C26-888E-C0D63B6531A8}" type="presOf" srcId="{AA23B535-CC01-4126-9566-FFFCA5A2194B}" destId="{D07CF69E-71E4-4710-987C-C42311FAF16C}" srcOrd="0" destOrd="0" presId="urn:microsoft.com/office/officeart/2005/8/layout/default"/>
    <dgm:cxn modelId="{004FF106-3467-4917-8558-2351C3D4B2A1}" type="presOf" srcId="{88FBA56D-E148-4B38-B567-3779458BD467}" destId="{C6995856-4146-4702-B8A7-104B05CDA1C8}" srcOrd="0" destOrd="0" presId="urn:microsoft.com/office/officeart/2005/8/layout/default"/>
    <dgm:cxn modelId="{4E75A7C4-2096-481E-9963-EFEEE3110956}" type="presOf" srcId="{8D185CE2-7F57-4B6D-8A2A-2A5F38DB4F92}" destId="{689BD6AB-1F0C-4561-9E7B-66AD1CB6B4FA}" srcOrd="0" destOrd="0" presId="urn:microsoft.com/office/officeart/2005/8/layout/default"/>
    <dgm:cxn modelId="{BBC95B82-F275-4EA1-A3CD-78448E52411F}" type="presOf" srcId="{2CBA7E90-5DA9-47BC-9904-65992D70993B}" destId="{C6995856-4146-4702-B8A7-104B05CDA1C8}" srcOrd="0" destOrd="2" presId="urn:microsoft.com/office/officeart/2005/8/layout/default"/>
    <dgm:cxn modelId="{03B21306-AB38-4A16-945C-35FD239384FC}" srcId="{88FBA56D-E148-4B38-B567-3779458BD467}" destId="{92E05029-6CE9-4374-AB4C-EB87B0655C18}" srcOrd="2" destOrd="0" parTransId="{B1113D72-97A6-4698-9F4A-24693A096EA2}" sibTransId="{D2B88E41-AD77-46E1-9ABE-91F4F21C79A9}"/>
    <dgm:cxn modelId="{4E4AD9BA-4114-480A-B9FB-A43C3EE98CFE}" srcId="{8D185CE2-7F57-4B6D-8A2A-2A5F38DB4F92}" destId="{D15CD0AE-7779-4949-956F-39B3E1C6328A}" srcOrd="0" destOrd="0" parTransId="{350B30F5-F1BF-4167-BE07-BCA9F507A450}" sibTransId="{6833A92B-1840-46A0-8B6C-951CF22B3374}"/>
    <dgm:cxn modelId="{12F296E5-D728-443C-96FD-B31DBD73A244}" type="presParOf" srcId="{689BD6AB-1F0C-4561-9E7B-66AD1CB6B4FA}" destId="{6953920B-801C-4324-A4D1-1737CA8DC241}" srcOrd="0" destOrd="0" presId="urn:microsoft.com/office/officeart/2005/8/layout/default"/>
    <dgm:cxn modelId="{6FE0A042-521C-4E79-A4DB-BC31510A0118}" type="presParOf" srcId="{689BD6AB-1F0C-4561-9E7B-66AD1CB6B4FA}" destId="{A01AE2E5-64BF-4912-BAC8-58B47C5B243D}" srcOrd="1" destOrd="0" presId="urn:microsoft.com/office/officeart/2005/8/layout/default"/>
    <dgm:cxn modelId="{3EF0B798-759B-4A74-B156-16B0C6EE40A8}" type="presParOf" srcId="{689BD6AB-1F0C-4561-9E7B-66AD1CB6B4FA}" destId="{D07CF69E-71E4-4710-987C-C42311FAF16C}" srcOrd="2" destOrd="0" presId="urn:microsoft.com/office/officeart/2005/8/layout/default"/>
    <dgm:cxn modelId="{46DEE1BB-BA9F-4DF0-8405-D0F5800D116D}" type="presParOf" srcId="{689BD6AB-1F0C-4561-9E7B-66AD1CB6B4FA}" destId="{365FE44E-B169-4FE2-A5DA-E8B632F15F65}" srcOrd="3" destOrd="0" presId="urn:microsoft.com/office/officeart/2005/8/layout/default"/>
    <dgm:cxn modelId="{61EE05BB-F46D-4998-9F7F-F2B9E462F41E}" type="presParOf" srcId="{689BD6AB-1F0C-4561-9E7B-66AD1CB6B4FA}" destId="{C6995856-4146-4702-B8A7-104B05CDA1C8}" srcOrd="4" destOrd="0" presId="urn:microsoft.com/office/officeart/2005/8/layout/default"/>
    <dgm:cxn modelId="{AB3DA2BA-5B74-48A8-B9E1-B5C433AB038E}" type="presParOf" srcId="{689BD6AB-1F0C-4561-9E7B-66AD1CB6B4FA}" destId="{31674F9F-AFB7-464B-8595-EB3449C6C5B4}" srcOrd="5" destOrd="0" presId="urn:microsoft.com/office/officeart/2005/8/layout/default"/>
    <dgm:cxn modelId="{8F21208C-D598-4CFB-9C1D-282F875B0AB8}" type="presParOf" srcId="{689BD6AB-1F0C-4561-9E7B-66AD1CB6B4FA}" destId="{0DBBF484-C86D-4505-9E55-C1FF6BC6A41E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953920B-801C-4324-A4D1-1737CA8DC241}">
      <dsp:nvSpPr>
        <dsp:cNvPr id="0" name=""/>
        <dsp:cNvSpPr/>
      </dsp:nvSpPr>
      <dsp:spPr>
        <a:xfrm>
          <a:off x="343530" y="318325"/>
          <a:ext cx="3644340" cy="2345974"/>
        </a:xfrm>
        <a:prstGeom prst="rect">
          <a:avLst/>
        </a:prstGeom>
        <a:solidFill>
          <a:schemeClr val="lt1">
            <a:hueOff val="0"/>
            <a:satOff val="0"/>
            <a:lumOff val="0"/>
            <a:alpha val="5000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800" b="1" kern="1200" dirty="0" smtClean="0"/>
            <a:t>ZWROTY</a:t>
          </a:r>
        </a:p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500" kern="1200" dirty="0" smtClean="0"/>
            <a:t>W przypadku zakupów przez Internet możesz    w terminie 14 dni odstąpić od umowy i zwrócić towar.</a:t>
          </a:r>
        </a:p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500" kern="1200" dirty="0" smtClean="0"/>
            <a:t>Natomiast w sklepach stacjonarnych zwrot możliwy jest wyłącznie za zgodą sprzedawcy (wyrażoną np. w regulaminie).</a:t>
          </a:r>
          <a:endParaRPr lang="pl-PL" sz="1000" kern="1200" dirty="0" smtClean="0"/>
        </a:p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1000" kern="1200" dirty="0"/>
        </a:p>
      </dsp:txBody>
      <dsp:txXfrm>
        <a:off x="343530" y="318325"/>
        <a:ext cx="3644340" cy="2345974"/>
      </dsp:txXfrm>
    </dsp:sp>
    <dsp:sp modelId="{D07CF69E-71E4-4710-987C-C42311FAF16C}">
      <dsp:nvSpPr>
        <dsp:cNvPr id="0" name=""/>
        <dsp:cNvSpPr/>
      </dsp:nvSpPr>
      <dsp:spPr>
        <a:xfrm>
          <a:off x="4211975" y="288025"/>
          <a:ext cx="4503773" cy="2456214"/>
        </a:xfrm>
        <a:prstGeom prst="rect">
          <a:avLst/>
        </a:prstGeom>
        <a:solidFill>
          <a:schemeClr val="lt1">
            <a:hueOff val="0"/>
            <a:satOff val="0"/>
            <a:lumOff val="0"/>
            <a:alpha val="5000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1800" kern="1200" dirty="0" smtClean="0"/>
        </a:p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800" b="1" kern="1200" dirty="0" smtClean="0"/>
            <a:t>REKLAMACJA</a:t>
          </a:r>
        </a:p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500" kern="1200" dirty="0" smtClean="0"/>
            <a:t>W przypadku niezgodności towaru z umową możesz złożyć reklamację. Odpowiedź powinna zostać udzielona               w terminie 14 dni. Sprzedawca ponosi odpowiedzialność za towar przez 2 lata.</a:t>
          </a:r>
        </a:p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500" kern="1200" dirty="0" smtClean="0"/>
            <a:t>Gwarancja jest dodatkowym uprawnieniem. Do Ciebie należy wybór, z jakich uprawnień skorzystasz.</a:t>
          </a:r>
        </a:p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500" kern="1200" dirty="0" smtClean="0"/>
            <a:t>Nie ma możliwości reklamowania towaru, niezgodnego       z umową, jeśli o niezgodności wiedziałeś przed dokonaniem zakupu.</a:t>
          </a:r>
        </a:p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900" kern="1200" dirty="0"/>
        </a:p>
      </dsp:txBody>
      <dsp:txXfrm>
        <a:off x="4211975" y="288025"/>
        <a:ext cx="4503773" cy="2456214"/>
      </dsp:txXfrm>
    </dsp:sp>
    <dsp:sp modelId="{C6995856-4146-4702-B8A7-104B05CDA1C8}">
      <dsp:nvSpPr>
        <dsp:cNvPr id="0" name=""/>
        <dsp:cNvSpPr/>
      </dsp:nvSpPr>
      <dsp:spPr>
        <a:xfrm>
          <a:off x="690110" y="4213990"/>
          <a:ext cx="7650916" cy="838422"/>
        </a:xfrm>
        <a:prstGeom prst="rect">
          <a:avLst/>
        </a:prstGeom>
        <a:solidFill>
          <a:schemeClr val="lt1">
            <a:hueOff val="0"/>
            <a:satOff val="0"/>
            <a:lumOff val="0"/>
            <a:alpha val="5000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300" kern="1200" dirty="0" smtClean="0"/>
            <a:t>W razie problemów lub dodatkowych pytań mieszkańcy Bytomia mogą skontaktować się z Miejskim Rzecznikiem Konsumentów w Bytomiu przy ul. Parkowej 2 – tel. 32 283 61 38, 32 283 61 77.</a:t>
          </a:r>
        </a:p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300" kern="1200" dirty="0" smtClean="0"/>
            <a:t>W przypadku sporu z  przedsiębiorcą zagranicznym z Unii Europejskiej pomocy udziela Europejskie Centrum Konsumenckie. Więcej szczegółów na stronie: </a:t>
          </a:r>
          <a:r>
            <a:rPr lang="pl-PL" sz="1300" kern="1200" dirty="0" smtClean="0">
              <a:hlinkClick xmlns:r="http://schemas.openxmlformats.org/officeDocument/2006/relationships" r:id="rId1"/>
            </a:rPr>
            <a:t>https://konsument.gov.pl/</a:t>
          </a:r>
          <a:r>
            <a:rPr lang="pl-PL" sz="1300" kern="1200" dirty="0" smtClean="0"/>
            <a:t>. </a:t>
          </a:r>
          <a:endParaRPr lang="pl-PL" sz="1300" kern="1200" dirty="0"/>
        </a:p>
        <a:p>
          <a:pPr marL="114300" lvl="1" indent="-114300" algn="ctr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pl-PL" sz="1300" kern="1200" dirty="0"/>
        </a:p>
        <a:p>
          <a:pPr marL="114300" lvl="1" indent="-114300" algn="ctr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pl-PL" sz="1300" kern="1200" dirty="0"/>
        </a:p>
        <a:p>
          <a:pPr marL="114300" lvl="1" indent="-114300" algn="ctr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pl-PL" sz="1300" kern="1200" dirty="0"/>
        </a:p>
      </dsp:txBody>
      <dsp:txXfrm>
        <a:off x="690110" y="4213990"/>
        <a:ext cx="7650916" cy="838422"/>
      </dsp:txXfrm>
    </dsp:sp>
    <dsp:sp modelId="{0DBBF484-C86D-4505-9E55-C1FF6BC6A41E}">
      <dsp:nvSpPr>
        <dsp:cNvPr id="0" name=""/>
        <dsp:cNvSpPr/>
      </dsp:nvSpPr>
      <dsp:spPr>
        <a:xfrm>
          <a:off x="343512" y="2966250"/>
          <a:ext cx="8403270" cy="1123105"/>
        </a:xfrm>
        <a:prstGeom prst="rect">
          <a:avLst/>
        </a:prstGeom>
        <a:solidFill>
          <a:schemeClr val="lt1">
            <a:hueOff val="0"/>
            <a:satOff val="0"/>
            <a:lumOff val="0"/>
            <a:alpha val="5000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800" b="1" kern="1200" dirty="0" smtClean="0"/>
            <a:t>DROPSHIPPING</a:t>
          </a:r>
        </a:p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500" kern="1200" dirty="0" smtClean="0"/>
            <a:t>Kupując przez Internet należy sprawdzić, od kogo kupujemy towar i czy nie zamawiamy od pośrednika.</a:t>
          </a:r>
        </a:p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500" kern="1200" dirty="0" smtClean="0"/>
            <a:t>W przypadku zakupu od sprzedawcy zagranicznego zwrot towaru może wiązać się z dodatkowymi kosztami.</a:t>
          </a:r>
          <a:endParaRPr lang="pl-PL" sz="1500" kern="1200" dirty="0"/>
        </a:p>
      </dsp:txBody>
      <dsp:txXfrm>
        <a:off x="343512" y="2966250"/>
        <a:ext cx="8403270" cy="112310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CF1D3-7537-4785-B34A-A9AD877FABF1}" type="datetimeFigureOut">
              <a:rPr lang="pl-PL" smtClean="0"/>
              <a:pPr/>
              <a:t>2025-07-03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E4EAA-B99C-4BBA-9BF4-5234213215A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CF1D3-7537-4785-B34A-A9AD877FABF1}" type="datetimeFigureOut">
              <a:rPr lang="pl-PL" smtClean="0"/>
              <a:pPr/>
              <a:t>2025-07-03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E4EAA-B99C-4BBA-9BF4-5234213215A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CF1D3-7537-4785-B34A-A9AD877FABF1}" type="datetimeFigureOut">
              <a:rPr lang="pl-PL" smtClean="0"/>
              <a:pPr/>
              <a:t>2025-07-03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E4EAA-B99C-4BBA-9BF4-5234213215A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CF1D3-7537-4785-B34A-A9AD877FABF1}" type="datetimeFigureOut">
              <a:rPr lang="pl-PL" smtClean="0"/>
              <a:pPr/>
              <a:t>2025-07-03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E4EAA-B99C-4BBA-9BF4-5234213215A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CF1D3-7537-4785-B34A-A9AD877FABF1}" type="datetimeFigureOut">
              <a:rPr lang="pl-PL" smtClean="0"/>
              <a:pPr/>
              <a:t>2025-07-03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E4EAA-B99C-4BBA-9BF4-5234213215A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CF1D3-7537-4785-B34A-A9AD877FABF1}" type="datetimeFigureOut">
              <a:rPr lang="pl-PL" smtClean="0"/>
              <a:pPr/>
              <a:t>2025-07-03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E4EAA-B99C-4BBA-9BF4-5234213215A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CF1D3-7537-4785-B34A-A9AD877FABF1}" type="datetimeFigureOut">
              <a:rPr lang="pl-PL" smtClean="0"/>
              <a:pPr/>
              <a:t>2025-07-03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E4EAA-B99C-4BBA-9BF4-5234213215A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CF1D3-7537-4785-B34A-A9AD877FABF1}" type="datetimeFigureOut">
              <a:rPr lang="pl-PL" smtClean="0"/>
              <a:pPr/>
              <a:t>2025-07-03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E4EAA-B99C-4BBA-9BF4-5234213215A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CF1D3-7537-4785-B34A-A9AD877FABF1}" type="datetimeFigureOut">
              <a:rPr lang="pl-PL" smtClean="0"/>
              <a:pPr/>
              <a:t>2025-07-03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E4EAA-B99C-4BBA-9BF4-5234213215A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CF1D3-7537-4785-B34A-A9AD877FABF1}" type="datetimeFigureOut">
              <a:rPr lang="pl-PL" smtClean="0"/>
              <a:pPr/>
              <a:t>2025-07-03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E4EAA-B99C-4BBA-9BF4-5234213215A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CF1D3-7537-4785-B34A-A9AD877FABF1}" type="datetimeFigureOut">
              <a:rPr lang="pl-PL" smtClean="0"/>
              <a:pPr/>
              <a:t>2025-07-03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E4EAA-B99C-4BBA-9BF4-5234213215A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9CF1D3-7537-4785-B34A-A9AD877FABF1}" type="datetimeFigureOut">
              <a:rPr lang="pl-PL" smtClean="0"/>
              <a:pPr/>
              <a:t>2025-07-03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AE4EAA-B99C-4BBA-9BF4-5234213215AB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alphaModFix amt="2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9552" y="1196752"/>
            <a:ext cx="8157592" cy="432048"/>
          </a:xfrm>
        </p:spPr>
        <p:txBody>
          <a:bodyPr>
            <a:noAutofit/>
          </a:bodyPr>
          <a:lstStyle/>
          <a:p>
            <a:r>
              <a:rPr lang="pl-PL" sz="2200" dirty="0" smtClean="0">
                <a:cs typeface="Arial" pitchFamily="34" charset="0"/>
              </a:rPr>
              <a:t>W związku z letnimi wyprzedażami Miejski Rzecznik Konsumentów                  w Bytomiu przypomina</a:t>
            </a:r>
            <a:endParaRPr lang="pl-PL" sz="2200" dirty="0">
              <a:cs typeface="Arial" pitchFamily="34" charset="0"/>
            </a:endParaRPr>
          </a:p>
        </p:txBody>
      </p:sp>
      <p:sp>
        <p:nvSpPr>
          <p:cNvPr id="10" name="pole tekstowe 9"/>
          <p:cNvSpPr txBox="1"/>
          <p:nvPr/>
        </p:nvSpPr>
        <p:spPr>
          <a:xfrm>
            <a:off x="179512" y="404664"/>
            <a:ext cx="885698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500" b="1" dirty="0" smtClean="0">
                <a:latin typeface="+mj-lt"/>
                <a:cs typeface="Arial" pitchFamily="34" charset="0"/>
              </a:rPr>
              <a:t>WYPRZEDAŻE, ZWROTY i REKLAMACJE</a:t>
            </a:r>
            <a:endParaRPr lang="pl-PL" sz="3500" b="1" dirty="0">
              <a:latin typeface="+mj-lt"/>
              <a:cs typeface="Arial" pitchFamily="34" charset="0"/>
            </a:endParaRPr>
          </a:p>
        </p:txBody>
      </p:sp>
      <p:graphicFrame>
        <p:nvGraphicFramePr>
          <p:cNvPr id="12" name="Symbol zastępczy zawartości 11"/>
          <p:cNvGraphicFramePr>
            <a:graphicFrameLocks noGrp="1"/>
          </p:cNvGraphicFramePr>
          <p:nvPr>
            <p:ph sz="half" idx="1"/>
          </p:nvPr>
        </p:nvGraphicFramePr>
        <p:xfrm>
          <a:off x="0" y="1556792"/>
          <a:ext cx="9144000" cy="51571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</TotalTime>
  <Words>206</Words>
  <Application>Microsoft Office PowerPoint</Application>
  <PresentationFormat>Pokaz na ekranie (4:3)</PresentationFormat>
  <Paragraphs>15</Paragraphs>
  <Slides>1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</vt:i4>
      </vt:variant>
    </vt:vector>
  </HeadingPairs>
  <TitlesOfParts>
    <vt:vector size="2" baseType="lpstr">
      <vt:lpstr>Motyw pakietu Office</vt:lpstr>
      <vt:lpstr>W związku z letnimi wyprzedażami Miejski Rzecznik Konsumentów                  w Bytomiu przypomina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iwojcik</dc:creator>
  <cp:lastModifiedBy>iwojcik</cp:lastModifiedBy>
  <cp:revision>15</cp:revision>
  <dcterms:created xsi:type="dcterms:W3CDTF">2025-07-02T11:17:06Z</dcterms:created>
  <dcterms:modified xsi:type="dcterms:W3CDTF">2025-07-03T07:15:24Z</dcterms:modified>
</cp:coreProperties>
</file>