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5" r:id="rId3"/>
    <p:sldId id="449" r:id="rId4"/>
    <p:sldId id="447" r:id="rId5"/>
    <p:sldId id="446" r:id="rId6"/>
    <p:sldId id="451" r:id="rId7"/>
    <p:sldId id="452" r:id="rId8"/>
    <p:sldId id="453" r:id="rId9"/>
    <p:sldId id="457" r:id="rId10"/>
    <p:sldId id="454" r:id="rId11"/>
    <p:sldId id="455" r:id="rId12"/>
    <p:sldId id="458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40" r:id="rId24"/>
    <p:sldId id="316" r:id="rId25"/>
    <p:sldId id="309" r:id="rId26"/>
    <p:sldId id="307" r:id="rId27"/>
    <p:sldId id="308" r:id="rId28"/>
    <p:sldId id="441" r:id="rId29"/>
  </p:sldIdLst>
  <p:sldSz cx="12192000" cy="6858000"/>
  <p:notesSz cx="6669088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1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-2274" y="-11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8F24803-DC02-4DB1-DD7F-C8670CBFD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35F3E149-1BDB-5F75-3C11-7D8AAE225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EF8A68E-2EA5-BBB7-10CB-93203BE99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7011379-06F2-E15A-9F45-E64755FB2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5DBA106-8A05-C0AC-5753-B353476C5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5725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96B1C72-0CE1-FA87-18EF-F80C47510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84338-0575-30AC-F8B4-18665FAAE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B21E1B2-9EA5-0270-8B5A-DC137C0A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67F2358-943F-EBE8-DD8A-475392CB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2C425E2-6FA0-EF43-BF9C-81DCD8B7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461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BF5899B-D15A-2163-D476-7C73408A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77953DA8-D48F-2ED7-2AFA-8C495455C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9F3B10A-C19D-9CE9-E68C-5B11DE2C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EEDD7DC-3D0D-99BA-DA18-13C3753B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C7926A9-80FA-8428-03B7-869EAD66F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1959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7A8040B-3C5D-F349-2092-D1628FAD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71A6037-C587-B824-49F4-3DB0AA610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AF46E01-12F7-139E-764F-7EA92BC3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4D180A9D-18EA-29D2-C757-62E970FD5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8166915-3AFB-1D81-D0C8-EAFF5ACC3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D7A60146-2948-51CF-DB65-021B7AD0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3953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CF2D45A-1EE1-647F-C1AD-3B6DC398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D51966B2-BB52-E36F-52A5-57A0C830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2A9F13FA-254C-710B-433F-8C352E480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9454EFA-7CE2-7701-1031-D1D060CFD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FD36E83-0D72-E3F0-A311-0E352C668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1A5AFA24-FAD9-6A5D-8554-DE73B2B7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2F435360-38D6-7660-2609-90D671966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CC036C1C-663C-7CA3-C3E8-13B58B08C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3670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5CCE0D4-78B1-17A9-1270-C286B4B0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80492642-2F07-B58C-B84D-26A8B28C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F15567E7-949E-8DA5-7A4D-2111934C9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28ABE6A-999D-23CF-FFE6-7DB5900D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42989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619CB7C1-F770-4D00-464D-17C36B23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24A21745-6B28-D8E2-ECF8-3621E38E2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4176BF0E-42EB-273C-9D4C-6609CEBC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1273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0244115-284E-6B55-8B4A-5C76051F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7911612-EAEA-D441-A910-54161BF11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BF55E4C6-7A51-493F-B5BA-1CFB2D752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288DACC-0EBF-84C0-8218-6B1F4A40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304554C4-1066-FC5F-4C4F-62634B5D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7FEA73A8-489E-8DA9-5F92-B67EC95BC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2770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19571E6-351F-0DEF-7D81-3862CBAB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819D2CC8-B7FF-36D5-B7F8-F720D31FE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2EE8354D-B13D-1814-63E5-F628DD184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A7ADAA0-C2C5-9130-59E6-90D69A4A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C54D4D40-4A1A-C6E9-345E-8E226BF9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FD4C485D-9574-B253-ADDC-27D481A0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5106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7768AA5-0347-48EF-F290-CD2C7FB6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2BE9C5D-4579-4684-1A74-A8E0CF53C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188C898-0235-2CD5-764A-A08A36488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19F98A9-D09C-1312-ED1A-4CC27583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11243AB-5C19-5267-C134-346CF188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2468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A2AD631B-B01A-670C-4906-FEB962A17A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71691EE1-588D-833D-8FF2-DDA8894AE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29AD0E2-3AF6-BED1-76E5-E17DCF24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AE77BB2-56AA-AC12-0097-251DB657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23D2F86-11AC-BDC7-CB8F-D5ADEEF0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2677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C396769C-6EE7-9381-A4F5-D05EF3F6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951AFB1-4210-FC51-D44D-ADAD5ABA1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9C0045D-0A78-DC28-62B3-A048FAC5C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F7D27-35A0-499F-B12D-41EE59BFB229}" type="datetimeFigureOut">
              <a:rPr lang="pl-PL" smtClean="0"/>
              <a:pPr/>
              <a:t>2022-10-25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8FDAC14-0B6B-2898-32C7-F432C6FA3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1B293F0-F1D4-2027-B0BC-CB6A7672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362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akiwniosek.pl/instytucje/osrodek-pomocy-spolecznej/bytom" TargetMode="External"/><Relationship Id="rId2" Type="http://schemas.openxmlformats.org/officeDocument/2006/relationships/hyperlink" Target="https://jakiwniosek.pl/wnioski/prawo/ubezwlasnowolnienie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jakiwniosek.pl/wnioski/zdrowie/legitymacja-osoby-niepelnosprawnej/bytom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4136A8E5-605A-ABCF-F53F-13358FB8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B050"/>
                </a:solidFill>
                <a:latin typeface="Algerian" panose="04020705040A02060702" pitchFamily="82" charset="0"/>
              </a:rPr>
              <a:t>NIEPEŁNOSPRWNOŚĆ W POLSCE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BF27E21C-73DA-57C2-5875-AEE9FFB901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E7E85A2E-51A5-B2D4-377D-6DEC68FA9922}"/>
              </a:ext>
            </a:extLst>
          </p:cNvPr>
          <p:cNvSpPr txBox="1"/>
          <p:nvPr/>
        </p:nvSpPr>
        <p:spPr>
          <a:xfrm>
            <a:off x="1943100" y="5530969"/>
            <a:ext cx="10110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/>
              <a:t>Źródło: https://bi.im-g.pl/im/a8/e5/19/z27152552ICR,Dopoki-nie-tylko-rzad--ale-i-my-wszyscy-nie-zauwaz.jpg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xmlns="" id="{A4D6D154-EFB0-CEF9-8077-DD2E097C7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9375" y="1257078"/>
            <a:ext cx="6981825" cy="4000722"/>
          </a:xfrm>
        </p:spPr>
      </p:pic>
    </p:spTree>
    <p:extLst>
      <p:ext uri="{BB962C8B-B14F-4D97-AF65-F5344CB8AC3E}">
        <p14:creationId xmlns:p14="http://schemas.microsoft.com/office/powerpoint/2010/main" xmlns="" val="3570604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PODSTAWA PRAWNA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10944225" cy="4924425"/>
          </a:xfrm>
        </p:spPr>
        <p:txBody>
          <a:bodyPr>
            <a:normAutofit/>
          </a:bodyPr>
          <a:lstStyle/>
          <a:p>
            <a:endParaRPr lang="pl-PL" sz="1050" dirty="0"/>
          </a:p>
          <a:p>
            <a:endParaRPr lang="pl-PL" sz="1050" dirty="0"/>
          </a:p>
          <a:p>
            <a:endParaRPr lang="pl-PL" sz="1050" dirty="0"/>
          </a:p>
          <a:p>
            <a:pPr marL="0" indent="0">
              <a:buNone/>
            </a:pPr>
            <a:endParaRPr lang="pl-PL" sz="1050" b="1" dirty="0"/>
          </a:p>
          <a:p>
            <a:r>
              <a:rPr lang="pl-PL" sz="2400" dirty="0"/>
              <a:t>Ustawa o pomocy obywatelom Ukrainy w związku z konfliktem zbrojnym na terytorium tego państwa  </a:t>
            </a:r>
            <a:r>
              <a:rPr lang="pl-PL" sz="2400" dirty="0" smtClean="0"/>
              <a:t>z dnia  </a:t>
            </a:r>
            <a:r>
              <a:rPr lang="pl-PL" sz="2400" dirty="0"/>
              <a:t>12 marca 2022 </a:t>
            </a:r>
            <a:r>
              <a:rPr lang="pl-PL" sz="2400" dirty="0" smtClean="0"/>
              <a:t>r.</a:t>
            </a: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r>
              <a:rPr lang="pl-PL" sz="2400" dirty="0">
                <a:effectLst/>
                <a:ea typeface="Times New Roman" panose="02020603050405020304" pitchFamily="18" charset="0"/>
              </a:rPr>
              <a:t>Ustawa o rehabilitacji zawodowej i społecznej oraz zatrudnianiu osób niepełnosprawnych - </a:t>
            </a:r>
            <a:r>
              <a:rPr lang="nn-NO" sz="2400" dirty="0">
                <a:effectLst/>
              </a:rPr>
              <a:t>Dz.U. 1997 Nr 123, poz. 776</a:t>
            </a:r>
            <a:r>
              <a:rPr lang="pl-PL" sz="2400" dirty="0">
                <a:effectLst/>
              </a:rPr>
              <a:t/>
            </a:r>
            <a:br>
              <a:rPr lang="pl-PL" sz="2400" dirty="0">
                <a:effectLst/>
              </a:rPr>
            </a:br>
            <a:endParaRPr lang="pl-PL" sz="2400" dirty="0">
              <a:effectLst/>
            </a:endParaRPr>
          </a:p>
          <a:p>
            <a:r>
              <a:rPr lang="pl-PL" sz="2400" dirty="0"/>
              <a:t>Inne akty prawne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83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4B91256-FCA3-0D6D-CBAD-F745D15F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solidFill>
                  <a:srgbClr val="00B050"/>
                </a:solidFill>
                <a:latin typeface="Algerian" panose="04020705040A02060702" pitchFamily="82" charset="0"/>
              </a:rPr>
              <a:t>PODSTAWA PRAWNA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77013499-CDB4-F40D-5FE9-34089138F184}"/>
              </a:ext>
            </a:extLst>
          </p:cNvPr>
          <p:cNvSpPr txBox="1"/>
          <p:nvPr/>
        </p:nvSpPr>
        <p:spPr>
          <a:xfrm>
            <a:off x="952500" y="1859340"/>
            <a:ext cx="108013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dirty="0"/>
              <a:t>Zgodnie z art. 23 ustawy z 12 marca 2022 r. o pomocy obywatelom Ukrainy w związku z konfliktem zbrojnym na terytorium tego Państwa, </a:t>
            </a:r>
            <a:r>
              <a:rPr lang="pl-PL" sz="2400" b="1" u="sng" dirty="0"/>
              <a:t>niepełnosprawni obywatele Ukrainy, którzy </a:t>
            </a:r>
            <a:r>
              <a:rPr lang="pl-PL" sz="2400" b="1" u="sng" dirty="0">
                <a:solidFill>
                  <a:srgbClr val="FF0000"/>
                </a:solidFill>
              </a:rPr>
              <a:t>przebywają legalnie </a:t>
            </a:r>
            <a:r>
              <a:rPr lang="pl-PL" sz="2400" b="1" u="sng" dirty="0"/>
              <a:t>na terytorium RP i </a:t>
            </a:r>
            <a:r>
              <a:rPr lang="pl-PL" sz="2400" b="1" u="sng" dirty="0">
                <a:solidFill>
                  <a:srgbClr val="FF0000"/>
                </a:solidFill>
              </a:rPr>
              <a:t>uzyskali numer PESEL</a:t>
            </a:r>
            <a:r>
              <a:rPr lang="pl-PL" sz="2400" b="1" u="sng" dirty="0"/>
              <a:t>, w celu uzyskania </a:t>
            </a:r>
            <a:r>
              <a:rPr lang="pl-PL" sz="2400" b="1" u="sng" dirty="0" err="1"/>
              <a:t>świdczeń</a:t>
            </a:r>
            <a:r>
              <a:rPr lang="pl-PL" sz="2400" b="1" u="sng" dirty="0"/>
              <a:t> i pomocy </a:t>
            </a:r>
            <a:r>
              <a:rPr lang="pl-PL" sz="2400" b="1" u="sng" dirty="0" smtClean="0">
                <a:solidFill>
                  <a:srgbClr val="FF0000"/>
                </a:solidFill>
              </a:rPr>
              <a:t>muszą </a:t>
            </a:r>
            <a:r>
              <a:rPr lang="pl-PL" sz="2400" b="1" u="sng" dirty="0">
                <a:solidFill>
                  <a:srgbClr val="FF0000"/>
                </a:solidFill>
              </a:rPr>
              <a:t>posiadać polskie orzeczenie o stopniu niepełnosprawności.</a:t>
            </a:r>
          </a:p>
          <a:p>
            <a:pPr marL="0" indent="0" algn="just">
              <a:buNone/>
            </a:pPr>
            <a:endParaRPr lang="pl-PL" sz="2400" b="1" u="sng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l-PL" sz="2400" dirty="0"/>
              <a:t>Polski ustawodawca w ustawie z dnia 12 marca 2022 r. o pomocy obywatelom Ukrainy w związku z konfliktem zbrojnym na terytorium tego </a:t>
            </a:r>
            <a:r>
              <a:rPr lang="pl-PL" sz="2400" b="1" u="sng" dirty="0">
                <a:solidFill>
                  <a:srgbClr val="FF0000"/>
                </a:solidFill>
              </a:rPr>
              <a:t>państwa wprowadził specjalne rozwiązanie pozwalające na tworzenie programów dla osób z niepełnosprawnościami </a:t>
            </a:r>
          </a:p>
        </p:txBody>
      </p:sp>
    </p:spTree>
    <p:extLst>
      <p:ext uri="{BB962C8B-B14F-4D97-AF65-F5344CB8AC3E}">
        <p14:creationId xmlns:p14="http://schemas.microsoft.com/office/powerpoint/2010/main" xmlns="" val="399279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LEGALIZACJA POBYTU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10590212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200" dirty="0"/>
              <a:t/>
            </a:r>
            <a:br>
              <a:rPr lang="pl-PL" sz="1200" dirty="0"/>
            </a:br>
            <a:r>
              <a:rPr lang="pl-PL" sz="2400" dirty="0">
                <a:effectLst/>
                <a:latin typeface="Times New Roman" panose="02020603050405020304" pitchFamily="18" charset="0"/>
              </a:rPr>
              <a:t>Art. 2. 1. Jeżeli obywatel Ukrainy, o którym mowa w art. 1 ust. 1, </a:t>
            </a:r>
            <a:r>
              <a:rPr lang="pl-PL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przybył legalnie na terytorium Rzeczypospolitej Polskiej w okresie od dnia 24 lutego 2022 r. do dnia określonego w przepisach wydanych na podstawie ust. 4 i deklaruje zamiar pozostania na terytorium Rzeczypospolitej Polskiej, jego pobyt na tym terytorium uznaje się za legalny w okresie 18 miesięcy licząc od dnia 24 lutego 2022 r</a:t>
            </a:r>
            <a:r>
              <a:rPr lang="pl-PL" sz="2400" dirty="0">
                <a:effectLst/>
                <a:latin typeface="Times New Roman" panose="02020603050405020304" pitchFamily="18" charset="0"/>
              </a:rPr>
              <a:t>. Do określenia okresu pobytu uznawanego za legalny stosuje się art. 57 § 3 ustawy z dnia 14 czerwca 1960 r. – Kodeks postępowania administracyjnego (Dz. U. z 2021 r. poz. 735, 1491 i 2052). Za legalny uznaje się także pobyt dziecka urodzonego na terytorium Rzeczypospolitej Polskiej przez matkę, która jest osobą określoną w zdaniu pierwszym, w okresie dotyczącym matki.</a:t>
            </a:r>
            <a:endParaRPr lang="pl-PL" sz="2400" i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535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UZYSKANIA ORZECZENIA O STOPNIU NIEPEŁNOSPRAWNOŚCI (KROK 1) </a:t>
            </a:r>
            <a:r>
              <a:rPr lang="pl-PL" sz="35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ZŁOŻENIE </a:t>
            </a:r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WNIOSKU O WYDNIE ORZECZENIA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endParaRPr lang="pl-PL" sz="1800" i="1" dirty="0"/>
          </a:p>
          <a:p>
            <a:pPr marL="0" indent="0" rtl="0">
              <a:buNone/>
            </a:pPr>
            <a:r>
              <a:rPr lang="pl-PL" sz="2400" b="1" dirty="0"/>
              <a:t>Wniosek może złożyć:</a:t>
            </a:r>
            <a:endParaRPr lang="pl-PL" sz="2400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pl-PL" sz="2400" dirty="0"/>
              <a:t>pełnoletnia osoba, której niepełnosprawność dotyczy,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pl-PL" sz="2400" dirty="0"/>
              <a:t>rodzice lub opiekunowie prawni, w imieniu osoby poniżej </a:t>
            </a:r>
            <a:r>
              <a:rPr lang="pl-PL" sz="2400" dirty="0" smtClean="0"/>
              <a:t>18 </a:t>
            </a:r>
            <a:r>
              <a:rPr lang="pl-PL" sz="2400" dirty="0"/>
              <a:t>roku życia oraz mającej orzeczone </a:t>
            </a:r>
            <a:r>
              <a:rPr lang="pl-PL" sz="2400" dirty="0">
                <a:hlinkClick r:id="rId2"/>
              </a:rPr>
              <a:t>ubezwłasnowolnienie całkowite lub częściowe</a:t>
            </a:r>
            <a:r>
              <a:rPr lang="pl-PL" sz="2400" dirty="0"/>
              <a:t>,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pl-PL" sz="2400" dirty="0">
                <a:hlinkClick r:id="rId3"/>
              </a:rPr>
              <a:t>Ośrodek Pomocy Społecznej w Bytomiu</a:t>
            </a:r>
            <a:r>
              <a:rPr lang="pl-PL" sz="2400" dirty="0"/>
              <a:t> - w niektórych przypadkach (m.in. jeśli zgodę wyrazi na to osoba niepełnosprawna, jej rodzic, opiekun prawny albo kurator).</a:t>
            </a:r>
          </a:p>
          <a:p>
            <a:pPr marL="0" indent="0" rtl="0">
              <a:buNone/>
            </a:pPr>
            <a:endParaRPr lang="pl-PL" sz="2000" dirty="0"/>
          </a:p>
          <a:p>
            <a:pPr marL="0" indent="0" algn="r" rtl="0">
              <a:buNone/>
            </a:pPr>
            <a:r>
              <a:rPr lang="pl-PL" sz="20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155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UZYSKANIA ORZECZENIA O STOPNIU NIEPEŁNOSPRAWNOŚCI (KROK 1) </a:t>
            </a:r>
            <a:r>
              <a:rPr lang="pl-PL" sz="35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ZŁOŻENIE </a:t>
            </a:r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WNIOSKU O WYDNIE ORZECZENIA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endParaRPr lang="pl-PL" sz="1800" i="1" dirty="0"/>
          </a:p>
          <a:p>
            <a:pPr marL="0" indent="0">
              <a:buNone/>
            </a:pPr>
            <a:r>
              <a:rPr lang="pl-PL" sz="2000" b="1" dirty="0"/>
              <a:t>Jakie dokumenty są potrzebne i gdzie je złożyć w Bytomiu?</a:t>
            </a:r>
          </a:p>
          <a:p>
            <a:pPr>
              <a:buNone/>
            </a:pPr>
            <a:r>
              <a:rPr lang="pl-PL" sz="2000" dirty="0"/>
              <a:t>W pierwszej kolejności należy złożyć: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wniosek o orzeczenie (pobrany ze strony lub siedziby odpowiedniego zespołu orzekającego, ponieważ nie ma odgórnego wzoru),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zaświadczenie lekarskie (</a:t>
            </a:r>
            <a:r>
              <a:rPr lang="pl-PL" sz="2000" u="sng" dirty="0"/>
              <a:t>uwaga: </a:t>
            </a:r>
            <a:r>
              <a:rPr lang="pl-PL" sz="2000" b="1" u="sng" dirty="0">
                <a:solidFill>
                  <a:srgbClr val="FF0000"/>
                </a:solidFill>
              </a:rPr>
              <a:t>ważne jest przez 30 dni</a:t>
            </a:r>
            <a:r>
              <a:rPr lang="pl-PL" sz="2000" dirty="0"/>
              <a:t>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dokumentację medyczną i inną, która ułatwi orzeczenie (kopie dokumentów, np. historię choroby, pobyty w szpitalu, karty medyczne, wyniki badań itp.).</a:t>
            </a:r>
          </a:p>
          <a:p>
            <a:pPr algn="just"/>
            <a:r>
              <a:rPr lang="pl-PL" sz="2000" dirty="0">
                <a:effectLst/>
              </a:rPr>
              <a:t>W przypadku wniosku dla osoby </a:t>
            </a:r>
            <a:r>
              <a:rPr lang="pl-PL" sz="2000" u="sng" dirty="0">
                <a:solidFill>
                  <a:srgbClr val="FF0000"/>
                </a:solidFill>
                <a:effectLst/>
              </a:rPr>
              <a:t>przed 16 rokiem życia</a:t>
            </a:r>
            <a:r>
              <a:rPr lang="pl-PL" sz="2000" dirty="0">
                <a:effectLst/>
              </a:rPr>
              <a:t> dodatkowo kserokopia dokumentu potwierdzającego tożsamość dziecka, np.: dowód osobisty, paszport, legitymacja szkolna.</a:t>
            </a:r>
            <a:br>
              <a:rPr lang="pl-PL" sz="2000" dirty="0">
                <a:effectLst/>
              </a:rPr>
            </a:br>
            <a:r>
              <a:rPr lang="pl-PL" sz="2000" i="1" dirty="0"/>
              <a:t/>
            </a:r>
            <a:br>
              <a:rPr lang="pl-PL" sz="2000" i="1" dirty="0"/>
            </a:br>
            <a:r>
              <a:rPr lang="pl-PL" sz="20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042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UZYSKANIA ORZECZENIA O STOPNIU NIEPEŁNOSPRAWNOŚCI (KROK 1) </a:t>
            </a:r>
            <a:r>
              <a:rPr lang="pl-PL" sz="35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ZŁOŻENIE </a:t>
            </a:r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WNIOSKU O WYDNIE ORZECZENIA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endParaRPr lang="pl-PL" sz="1800" i="1" dirty="0"/>
          </a:p>
          <a:p>
            <a:pPr marL="0" indent="0">
              <a:buNone/>
            </a:pPr>
            <a:r>
              <a:rPr lang="pl-PL" sz="2400" b="1" dirty="0"/>
              <a:t>Gdzie złożyć wniosek w Bytomiu?</a:t>
            </a:r>
          </a:p>
          <a:p>
            <a:pPr marL="0" indent="0" algn="ctr" rtl="0">
              <a:buNone/>
            </a:pPr>
            <a:r>
              <a:rPr lang="pl-PL" sz="2400" dirty="0"/>
              <a:t>Wnioski w sprawie wydania orzeczenia o niepełnosprawności / stopniu niepełnosprawności są przyjmowane w </a:t>
            </a:r>
            <a:r>
              <a:rPr lang="pl-PL" sz="2400" b="1" u="sng" dirty="0">
                <a:solidFill>
                  <a:srgbClr val="FF0000"/>
                </a:solidFill>
              </a:rPr>
              <a:t>Powiatowym Zespole do Spraw Orzekania o Niepełnosprawności w Bytomiu przy ul. Łużyckiej 12, tel. 32 388 67 04</a:t>
            </a:r>
            <a:r>
              <a:rPr lang="pl-PL" sz="2400" dirty="0"/>
              <a:t>, w poniedziałek w godz. 8.30-17.00, od wtorku do czwartku w godz. 8.00-14.00 (przerwa 11.30-12.00). W piątek stron się nie przyjmuje.</a:t>
            </a:r>
          </a:p>
          <a:p>
            <a:pPr marL="0" indent="0" algn="ctr" rtl="0">
              <a:buNone/>
            </a:pPr>
            <a:r>
              <a:rPr lang="pl-PL" sz="2400" i="1" dirty="0"/>
              <a:t/>
            </a:r>
            <a:br>
              <a:rPr lang="pl-PL" sz="2400" i="1" dirty="0"/>
            </a:br>
            <a:r>
              <a:rPr lang="pl-PL" sz="20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472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UZYSKANIA ORZECZENIA O STOPNIU NIEPEŁNOSPRAWNOŚCI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endParaRPr lang="pl-PL" sz="1800" i="1" dirty="0"/>
          </a:p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</a:rPr>
              <a:t>Procedura: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b="1" dirty="0"/>
              <a:t>Złożenie wniosku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b="1" dirty="0"/>
              <a:t>Powiadomienie listowne o terminie badania przez komisję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b="1" dirty="0"/>
              <a:t>Stawienie się na komisję </a:t>
            </a:r>
            <a:r>
              <a:rPr lang="pl-PL" sz="2400" b="1" dirty="0" smtClean="0"/>
              <a:t>lekarską </a:t>
            </a:r>
            <a:r>
              <a:rPr lang="pl-PL" sz="2400" b="1" dirty="0"/>
              <a:t>(obecność obowiązkowa)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b="1" dirty="0"/>
              <a:t>Wydanie orzeczenia  </a:t>
            </a:r>
          </a:p>
          <a:p>
            <a:pPr marL="457200" indent="-457200">
              <a:buFont typeface="+mj-lt"/>
              <a:buAutoNum type="arabicPeriod"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 algn="ctr" rtl="0">
              <a:buNone/>
            </a:pPr>
            <a:r>
              <a:rPr lang="pl-PL" sz="2400" i="1" dirty="0"/>
              <a:t/>
            </a:r>
            <a:br>
              <a:rPr lang="pl-PL" sz="2400" i="1" dirty="0"/>
            </a:br>
            <a:r>
              <a:rPr lang="pl-PL" sz="20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2163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UZYSKANIA ORZECZENIA O STOPNIU NIEPEŁNOSPRAWNOŚCI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/>
              <a:t>Jak przebiega posiedzenie komisji?</a:t>
            </a:r>
          </a:p>
          <a:p>
            <a:pPr algn="just">
              <a:buFont typeface="+mj-lt"/>
              <a:buAutoNum type="arabicPeriod"/>
            </a:pPr>
            <a:r>
              <a:rPr lang="pl-PL" sz="2000" dirty="0"/>
              <a:t>LEKARZ - W pierwszej kolejności odwiedza się gabinet lekarski. Na tym etapie kluczowe będzie przedstawienie wszystkich szczegółów i dokumentacji ukazującej historię i stopień zaawansowania choroby. Lekarz ocenia stan zdrowia oraz możliwość wykonywania czynności odpowiednich do wieku pacjenta (w miarę możliwości).</a:t>
            </a:r>
          </a:p>
          <a:p>
            <a:pPr algn="just">
              <a:buFont typeface="+mj-lt"/>
              <a:buAutoNum type="arabicPeriod"/>
            </a:pPr>
            <a:r>
              <a:rPr lang="pl-PL" sz="2000" dirty="0"/>
              <a:t>PRACOWNIK SOCJALNY/ PEDAGOG/ PSYCHOLOG - Drugi etap to spotkanie-rozmowa z psychologiem lub inną uprawnioną osobą, która szczegółowo wypyta wnioskującego o samopoczucie, sytuację rodzinną, zdrowotną, socjalną, społeczną, ograniczenia, jakie widzi na swojej drodze, jak sobie z nimi radzi i w których aspektach życiowych potrzebuje wsparcia.</a:t>
            </a:r>
          </a:p>
          <a:p>
            <a:pPr marL="0" indent="0" algn="just">
              <a:buNone/>
            </a:pPr>
            <a:r>
              <a:rPr lang="pl-PL" sz="1600" dirty="0"/>
              <a:t>Wydanie orzeczenia nastąpi maksymalnie </a:t>
            </a:r>
            <a:r>
              <a:rPr lang="pl-PL" sz="1600" b="1" u="sng" dirty="0">
                <a:solidFill>
                  <a:srgbClr val="FF0000"/>
                </a:solidFill>
              </a:rPr>
              <a:t>do 14 dni od posiedzenia komisji</a:t>
            </a:r>
            <a:r>
              <a:rPr lang="pl-PL" sz="1600" u="sng" dirty="0">
                <a:solidFill>
                  <a:srgbClr val="FF0000"/>
                </a:solidFill>
              </a:rPr>
              <a:t>. </a:t>
            </a:r>
            <a:r>
              <a:rPr lang="pl-PL" sz="1600" dirty="0"/>
              <a:t>Można o nią zapytać osobiście lub czekać na potwierdzenie listowne.</a:t>
            </a:r>
            <a:endParaRPr lang="pl-PL" sz="2400" b="1" dirty="0"/>
          </a:p>
          <a:p>
            <a:pPr marL="0" indent="0" algn="r" rtl="0">
              <a:buNone/>
            </a:pPr>
            <a:r>
              <a:rPr lang="pl-PL" sz="2400" i="1" dirty="0"/>
              <a:t/>
            </a:r>
            <a:br>
              <a:rPr lang="pl-PL" sz="2400" i="1" dirty="0"/>
            </a:br>
            <a:r>
              <a:rPr lang="pl-PL" sz="16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5889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Odwoławcza OD wydanego orzeczenia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76425"/>
            <a:ext cx="10790237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b="1" dirty="0">
                <a:solidFill>
                  <a:srgbClr val="FF0000"/>
                </a:solidFill>
              </a:rPr>
              <a:t>Procedura I INSTANCJA: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l-PL" sz="2350" b="1" dirty="0"/>
              <a:t>Wydanie orzeczenia </a:t>
            </a:r>
            <a:r>
              <a:rPr lang="pl-PL" sz="2350" b="1" dirty="0" smtClean="0"/>
              <a:t>przez Powiatowy </a:t>
            </a:r>
            <a:r>
              <a:rPr lang="pl-PL" sz="2350" b="1" dirty="0"/>
              <a:t>Zespół ds. Orzekania o Niepełnosprawności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l-PL" sz="2400" b="1" dirty="0"/>
              <a:t>Prawo do złożenia odwołania od orzeczenia </a:t>
            </a:r>
            <a:r>
              <a:rPr lang="pl-PL" sz="2400" b="1" u="sng" dirty="0">
                <a:solidFill>
                  <a:srgbClr val="FF0000"/>
                </a:solidFill>
              </a:rPr>
              <a:t>w terminie 14 dni od dnia doręczenia</a:t>
            </a:r>
            <a:r>
              <a:rPr lang="pl-PL" sz="2400" b="1" u="sng" dirty="0"/>
              <a:t> </a:t>
            </a:r>
            <a:r>
              <a:rPr lang="pl-PL" sz="2400" dirty="0"/>
              <a:t>do </a:t>
            </a:r>
            <a:r>
              <a:rPr lang="pl-PL" sz="2400" b="1" u="sng" dirty="0">
                <a:effectLst/>
              </a:rPr>
              <a:t>Wojewódzkiego Zespołu ds. Orzekania o Niepełnosprawności</a:t>
            </a:r>
            <a:r>
              <a:rPr lang="pl-PL" sz="2400" dirty="0"/>
              <a:t>. Odwołanie składa się </a:t>
            </a:r>
            <a:r>
              <a:rPr lang="pl-PL" sz="2400" b="1" u="sng" dirty="0">
                <a:solidFill>
                  <a:srgbClr val="FF0000"/>
                </a:solidFill>
              </a:rPr>
              <a:t>za pośrednictwem zespołu powiatowego</a:t>
            </a:r>
            <a:r>
              <a:rPr lang="pl-PL" sz="2400" dirty="0"/>
              <a:t>, który wydał orzeczenie </a:t>
            </a:r>
            <a:r>
              <a:rPr lang="pl-PL" sz="2400" b="1" dirty="0"/>
              <a:t>– I INSTANCJA. </a:t>
            </a:r>
          </a:p>
          <a:p>
            <a:pPr marL="0" indent="0" algn="just">
              <a:buNone/>
            </a:pPr>
            <a:r>
              <a:rPr lang="pl-PL" sz="2400" dirty="0"/>
              <a:t>Powiatowy zespół zapoznaje się z pismem i jeżeli po ponownej ocenie uzna je za zasadne – </a:t>
            </a:r>
            <a:r>
              <a:rPr lang="pl-PL" sz="2400" b="1" dirty="0"/>
              <a:t>zmienia (w terminie 7 dni) zaskarżone rozstrzygnięcie</a:t>
            </a:r>
            <a:r>
              <a:rPr lang="pl-PL" sz="2400" dirty="0"/>
              <a:t>. W przeciwnym przypadku odwołanie zostanie </a:t>
            </a:r>
            <a:r>
              <a:rPr lang="pl-PL" sz="2400" u="sng" dirty="0">
                <a:effectLst/>
              </a:rPr>
              <a:t>przekazane wraz z aktami sprawy organowi II instancji</a:t>
            </a:r>
            <a:r>
              <a:rPr lang="pl-PL" sz="2400" dirty="0"/>
              <a:t> – czyli do zespołu wojewódzkiego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 algn="ctr" rtl="0">
              <a:buNone/>
            </a:pPr>
            <a:endParaRPr lang="pl-PL" sz="2000" i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2411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PROCEDURA Odwoławcza OD WYDNEGO ORZECZENIA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6" y="1876425"/>
            <a:ext cx="11468100" cy="4495800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endParaRPr lang="pl-PL" sz="1800" i="1" dirty="0"/>
          </a:p>
          <a:p>
            <a:pPr marL="0" indent="0" algn="just">
              <a:buNone/>
            </a:pPr>
            <a:r>
              <a:rPr lang="pl-PL" sz="2400" b="1" dirty="0">
                <a:solidFill>
                  <a:srgbClr val="FF0000"/>
                </a:solidFill>
              </a:rPr>
              <a:t>Procedura II INSTANCJA: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b="1" dirty="0"/>
              <a:t>Wydanie orzeczenia </a:t>
            </a:r>
            <a:r>
              <a:rPr lang="pl-PL" sz="2400" dirty="0"/>
              <a:t>przez</a:t>
            </a:r>
            <a:r>
              <a:rPr lang="pl-PL" sz="2400" b="1" dirty="0"/>
              <a:t> </a:t>
            </a:r>
            <a:r>
              <a:rPr lang="pl-PL" sz="2400" dirty="0"/>
              <a:t>Wojewódzki Zespół ds. Orzekania o Niepełnosprawność</a:t>
            </a:r>
            <a:br>
              <a:rPr lang="pl-PL" sz="2400" dirty="0"/>
            </a:br>
            <a:endParaRPr lang="pl-PL" sz="2400" b="1" dirty="0"/>
          </a:p>
          <a:p>
            <a:pPr marL="457200" indent="-457200" algn="just">
              <a:buFont typeface="+mj-lt"/>
              <a:buAutoNum type="arabicPeriod"/>
            </a:pPr>
            <a:r>
              <a:rPr lang="pl-PL" sz="2400" b="1" dirty="0"/>
              <a:t>Prawo do złożenia odwołania od orzeczenia  </a:t>
            </a:r>
            <a:r>
              <a:rPr lang="pl-PL" sz="2400" u="sng" dirty="0">
                <a:effectLst/>
              </a:rPr>
              <a:t>do sądu pracy i ubezpieczeń społecznych</a:t>
            </a:r>
            <a:r>
              <a:rPr lang="pl-PL" sz="2400" dirty="0"/>
              <a:t>. Należy tego dokonać </a:t>
            </a:r>
            <a:r>
              <a:rPr lang="pl-PL" sz="2400" b="1" u="sng" dirty="0">
                <a:solidFill>
                  <a:srgbClr val="FF0000"/>
                </a:solidFill>
              </a:rPr>
              <a:t>w terminie 30 dni od dnia doręczenia orzeczenia</a:t>
            </a:r>
            <a:r>
              <a:rPr lang="pl-PL" sz="2400" dirty="0"/>
              <a:t>. Odwołanie składa się za pośrednictwem zespołu wojewódzkiego. W tym przypadku również ma on prawo do samokontroli i uchylenia lub zmiany uprzednio wydanego orzeczenia.</a:t>
            </a:r>
            <a:endParaRPr lang="pl-PL" sz="2400" b="1" dirty="0"/>
          </a:p>
          <a:p>
            <a:pPr marL="457200" indent="-457200" algn="just">
              <a:buFont typeface="+mj-lt"/>
              <a:buAutoNum type="arabicPeriod"/>
            </a:pPr>
            <a:endParaRPr lang="pl-PL" sz="2400" b="1" dirty="0"/>
          </a:p>
          <a:p>
            <a:pPr marL="457200" indent="-457200">
              <a:buFont typeface="+mj-lt"/>
              <a:buAutoNum type="arabicPeriod"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3837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Co DAJE ORZECZENIE O STOPNIU NIEPEŁNOSPRWNOŚCI ?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6" y="1876425"/>
            <a:ext cx="114681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u="sng" dirty="0"/>
              <a:t>Z ZAKRESU PRACY: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w aktywizacji zawodowej,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zatrudnienie w zakładzie pracy chronionej,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prawo do dodatkowych dni urlopowych,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prawo do dłuższej przerwy w pracy,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prawo do krótszego wymiaru pracy,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możliwość udziału w specjalistycznych szkoleniach,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przy działalności rolniczej i gospodarczej,</a:t>
            </a:r>
          </a:p>
          <a:p>
            <a:pPr marL="0" indent="0" algn="r">
              <a:buNone/>
            </a:pPr>
            <a:r>
              <a:rPr lang="pl-PL" sz="1600" i="1" dirty="0"/>
              <a:t>ŹRÓDŁO: https://jakiwniosek.pl/wnioski/zdrowie/orzeczenie-o-niepelnosprawnosci/bytom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4823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Co DAJE ORZECZENIE O STOPNIU NIEPEŁNOSPRWNOŚCI ?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6" y="1647825"/>
            <a:ext cx="114681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u="sng" dirty="0"/>
              <a:t>Z ZAKRESU ZDROWIA:</a:t>
            </a:r>
          </a:p>
          <a:p>
            <a:r>
              <a:rPr lang="pl-PL" dirty="0"/>
              <a:t>możliwość uczestniczenia w szeregu zajęć rehabilitacyjnych i terapii zajęciowych,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uczestnictwo w turnusach rehabilitacyjnych,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dofinansowanie do sprzętów rehabilitacyjnych, ortopedycznych, środków medycznych, pomocniczych,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korzystanie z usług socjalnych, opiekuńczych, terapeutycznych, rehabilitacyjnych,</a:t>
            </a:r>
          </a:p>
          <a:p>
            <a:pPr marL="0" indent="0" algn="r">
              <a:buNone/>
            </a:pPr>
            <a:r>
              <a:rPr lang="pl-PL" sz="1800" i="1" dirty="0"/>
              <a:t>ŹRÓDŁO: https://jakiwniosek.pl/wnioski/zdrowie/orzeczenie-o-niepelnosprawnosci/bytom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4162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Co DAJE ORZECZENIE O STOPNIU NIEPEŁNOSPRWNOŚCI ?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6" y="1647825"/>
            <a:ext cx="114681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u="sng" dirty="0"/>
              <a:t>Z ZAKRESU FINANSÓW - uprawnienia do pomocy finansowej w postaci: </a:t>
            </a:r>
          </a:p>
          <a:p>
            <a:r>
              <a:rPr lang="pl-PL" dirty="0"/>
              <a:t>zasiłku pielęgnacyjnego,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świadczeń rodzinnych np. dodatku do zasiłku rodzinnego, związanego z niepełnosprawnością 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zasiłku stałego z pomocy społecznej,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ulg podatkowych,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zniżek komunikacyjnych,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zwolnienia z opłat RTV,</a:t>
            </a:r>
          </a:p>
          <a:p>
            <a:pPr marL="0" indent="0" algn="r">
              <a:buNone/>
            </a:pPr>
            <a:r>
              <a:rPr lang="pl-PL" sz="1800" i="1" dirty="0"/>
              <a:t>ŹRÓDŁO: https://jakiwniosek.pl/wnioski/zdrowie/orzeczenie-o-niepelnosprawnosci/bytom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0248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dirty="0">
                <a:solidFill>
                  <a:srgbClr val="00B050"/>
                </a:solidFill>
                <a:latin typeface="Algerian" panose="04020705040A02060702" pitchFamily="82" charset="0"/>
              </a:rPr>
              <a:t>Co DAJE ORZECZENIE O STOPNIU NIEPEŁNOSPRWNOŚCI ?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6" y="1647825"/>
            <a:ext cx="11468100" cy="47244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600" b="1" u="sng" dirty="0"/>
              <a:t>INNE: </a:t>
            </a:r>
            <a:endParaRPr lang="pl-PL" sz="2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600" dirty="0"/>
              <a:t>karta parkingowa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600" dirty="0"/>
              <a:t>przywileje pierwszeństwa dla osób niepełnosprawnych.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Dokumentem potwierdzającym posiadanie orzeczenia o niepełnosprawności, który uprawnia do ulg i udogodnień, jest </a:t>
            </a:r>
            <a:r>
              <a:rPr lang="pl-PL" dirty="0">
                <a:hlinkClick r:id="rId2"/>
              </a:rPr>
              <a:t>legitymacja osoby niepełnosprawnej</a:t>
            </a:r>
            <a:r>
              <a:rPr lang="pl-PL" dirty="0"/>
              <a:t>.</a:t>
            </a:r>
          </a:p>
          <a:p>
            <a:pPr marL="0" indent="0" algn="r">
              <a:buNone/>
            </a:pPr>
            <a:endParaRPr lang="pl-PL" sz="1800" i="1" dirty="0"/>
          </a:p>
          <a:p>
            <a:pPr marL="0" indent="0" algn="r">
              <a:buNone/>
            </a:pPr>
            <a:endParaRPr lang="pl-PL" sz="1800" i="1" dirty="0"/>
          </a:p>
          <a:p>
            <a:pPr marL="0" indent="0" algn="r">
              <a:buNone/>
            </a:pPr>
            <a:endParaRPr lang="pl-PL" sz="1800" i="1" dirty="0"/>
          </a:p>
          <a:p>
            <a:pPr marL="0" indent="0" algn="r">
              <a:buNone/>
            </a:pPr>
            <a:r>
              <a:rPr lang="pl-PL" sz="1800" i="1" dirty="0"/>
              <a:t>ŹRÓDŁO: https://jakiwniosek.pl/wnioski/zdrowie/orzeczenie-o-niepelnosprawnosci/bytom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3415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6F9D2A3B-8C71-0C6A-E74A-9ECB992793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9411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468CC314-7D36-E597-3C7A-B7092A3DBE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259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3EDE238-52A2-F2AC-6AF4-8E0D518751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1036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641869EA-01C9-A764-1227-71C25A32FC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5341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0FDE4DF-E0C8-5720-1A48-08B641D452C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6947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07A98B57-C221-F44E-47B2-A2A7F3D16CD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70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B24A62D-CEE1-3653-34AE-3A51B0304DE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2516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81CAE30-990A-D986-9CB3-2A13AF8EE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654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E19E2AFA-9868-B5DB-247D-BDE928A8F21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887" y="-500159"/>
            <a:ext cx="11027433" cy="504610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45E4E03D-397F-5F50-0EA9-98AEF3DA32E8}"/>
              </a:ext>
            </a:extLst>
          </p:cNvPr>
          <p:cNvSpPr txBox="1"/>
          <p:nvPr/>
        </p:nvSpPr>
        <p:spPr>
          <a:xfrm>
            <a:off x="8487046" y="5061929"/>
            <a:ext cx="3081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https://prs.ms.gov.pl/</a:t>
            </a:r>
          </a:p>
        </p:txBody>
      </p:sp>
    </p:spTree>
    <p:extLst>
      <p:ext uri="{BB962C8B-B14F-4D97-AF65-F5344CB8AC3E}">
        <p14:creationId xmlns:p14="http://schemas.microsoft.com/office/powerpoint/2010/main" xmlns="" val="1169216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xmlns="" id="{5F593AE5-9D79-534F-1525-2089A9417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xmlns="" id="{A70B59B2-0BB2-C1E5-3CEB-3D0F1F92E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2475" y="365126"/>
            <a:ext cx="11020425" cy="4578350"/>
          </a:xfr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1F53F35D-628D-4D3D-3152-080824965466}"/>
              </a:ext>
            </a:extLst>
          </p:cNvPr>
          <p:cNvSpPr txBox="1"/>
          <p:nvPr/>
        </p:nvSpPr>
        <p:spPr>
          <a:xfrm>
            <a:off x="2105025" y="4937529"/>
            <a:ext cx="9248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https://www.pip.gov.pl/pl/o-urzedzie/wyjasnienia-i-wsparcie-pip/-praca-w-polsce</a:t>
            </a:r>
          </a:p>
        </p:txBody>
      </p:sp>
    </p:spTree>
    <p:extLst>
      <p:ext uri="{BB962C8B-B14F-4D97-AF65-F5344CB8AC3E}">
        <p14:creationId xmlns:p14="http://schemas.microsoft.com/office/powerpoint/2010/main" xmlns="" val="4142920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838199" y="1724025"/>
            <a:ext cx="10515600" cy="262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ODPOWIEDZI NA PAŃSTWA PYTANIA </a:t>
            </a: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l-PL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7043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B7611A63-2A64-E95E-C66C-41BA981C26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2826" y="0"/>
            <a:ext cx="9786347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085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DD01A40C-7896-58E0-A0C1-8C50D4DEF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9662" y="166687"/>
            <a:ext cx="9972675" cy="581501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284D8F6C-9F04-E340-70C2-7566E0641A9B}"/>
              </a:ext>
            </a:extLst>
          </p:cNvPr>
          <p:cNvSpPr txBox="1"/>
          <p:nvPr/>
        </p:nvSpPr>
        <p:spPr>
          <a:xfrm>
            <a:off x="1109662" y="6044982"/>
            <a:ext cx="9024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Żródło</a:t>
            </a:r>
            <a:r>
              <a:rPr lang="pl-PL" dirty="0"/>
              <a:t>: https://www.gov.pl/attachment/f75fd756-3bde-4b24-8a17-f4135a39ac7f</a:t>
            </a:r>
          </a:p>
        </p:txBody>
      </p:sp>
    </p:spTree>
    <p:extLst>
      <p:ext uri="{BB962C8B-B14F-4D97-AF65-F5344CB8AC3E}">
        <p14:creationId xmlns:p14="http://schemas.microsoft.com/office/powerpoint/2010/main" xmlns="" val="3173543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838199" y="1724025"/>
            <a:ext cx="10515600" cy="262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DZIĘKUJĘ PAŃSTWU ZA UWAGĘ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1946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5692</TotalTime>
  <Words>847</Words>
  <Application>Microsoft Office PowerPoint</Application>
  <PresentationFormat>Niestandardowy</PresentationFormat>
  <Paragraphs>108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NIEPEŁNOSPRWNOŚĆ W POLSCE</vt:lpstr>
      <vt:lpstr>PODSTAWA PRAWNA</vt:lpstr>
      <vt:lpstr>PODSTAWA PRAWNA</vt:lpstr>
      <vt:lpstr>LEGALIZACJA POBYTU</vt:lpstr>
      <vt:lpstr>PROCEDURA UZYSKANIA ORZECZENIA O STOPNIU NIEPEŁNOSPRAWNOŚCI (KROK 1) ZŁOŻENIE WNIOSKU O WYDNIE ORZECZENIA</vt:lpstr>
      <vt:lpstr>PROCEDURA UZYSKANIA ORZECZENIA O STOPNIU NIEPEŁNOSPRAWNOŚCI (KROK 1) ZŁOŻENIE WNIOSKU O WYDNIE ORZECZENIA</vt:lpstr>
      <vt:lpstr>PROCEDURA UZYSKANIA ORZECZENIA O STOPNIU NIEPEŁNOSPRAWNOŚCI (KROK 1) ZŁOŻENIE WNIOSKU O WYDNIE ORZECZENIA</vt:lpstr>
      <vt:lpstr>PROCEDURA UZYSKANIA ORZECZENIA O STOPNIU NIEPEŁNOSPRAWNOŚCI</vt:lpstr>
      <vt:lpstr>PROCEDURA UZYSKANIA ORZECZENIA O STOPNIU NIEPEŁNOSPRAWNOŚCI </vt:lpstr>
      <vt:lpstr>PROCEDURA Odwoławcza OD wydanego orzeczenia </vt:lpstr>
      <vt:lpstr>PROCEDURA Odwoławcza OD WYDNEGO ORZECZENIA</vt:lpstr>
      <vt:lpstr>Co DAJE ORZECZENIE O STOPNIU NIEPEŁNOSPRWNOŚCI ?</vt:lpstr>
      <vt:lpstr>Co DAJE ORZECZENIE O STOPNIU NIEPEŁNOSPRWNOŚCI ?</vt:lpstr>
      <vt:lpstr>Co DAJE ORZECZENIE O STOPNIU NIEPEŁNOSPRWNOŚCI ?</vt:lpstr>
      <vt:lpstr>Co DAJE ORZECZENIE O STOPNIU NIEPEŁNOSPRWNOŚCI ?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PRAWO RODZINNE I OPIEKUŃCZE</dc:title>
  <dc:creator>Magdalena Ritter</dc:creator>
  <cp:lastModifiedBy>ekedzia</cp:lastModifiedBy>
  <cp:revision>83</cp:revision>
  <dcterms:created xsi:type="dcterms:W3CDTF">2022-05-24T17:20:10Z</dcterms:created>
  <dcterms:modified xsi:type="dcterms:W3CDTF">2022-10-25T12:11:28Z</dcterms:modified>
</cp:coreProperties>
</file>