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0"/>
  </p:notesMasterIdLst>
  <p:sldIdLst>
    <p:sldId id="256" r:id="rId2"/>
    <p:sldId id="257" r:id="rId3"/>
    <p:sldId id="280"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81" r:id="rId24"/>
    <p:sldId id="282" r:id="rId25"/>
    <p:sldId id="294" r:id="rId26"/>
    <p:sldId id="285" r:id="rId27"/>
    <p:sldId id="286" r:id="rId28"/>
    <p:sldId id="287" r:id="rId29"/>
    <p:sldId id="288" r:id="rId30"/>
    <p:sldId id="289" r:id="rId31"/>
    <p:sldId id="290" r:id="rId32"/>
    <p:sldId id="291" r:id="rId33"/>
    <p:sldId id="292" r:id="rId34"/>
    <p:sldId id="293" r:id="rId35"/>
    <p:sldId id="296" r:id="rId36"/>
    <p:sldId id="295" r:id="rId37"/>
    <p:sldId id="297" r:id="rId38"/>
    <p:sldId id="301" r:id="rId39"/>
    <p:sldId id="302" r:id="rId40"/>
    <p:sldId id="298" r:id="rId41"/>
    <p:sldId id="300" r:id="rId42"/>
    <p:sldId id="299" r:id="rId43"/>
    <p:sldId id="283" r:id="rId44"/>
    <p:sldId id="284" r:id="rId45"/>
    <p:sldId id="303" r:id="rId46"/>
    <p:sldId id="277" r:id="rId47"/>
    <p:sldId id="278" r:id="rId48"/>
    <p:sldId id="279" r:id="rId49"/>
  </p:sldIdLst>
  <p:sldSz cx="18288000" cy="10287000"/>
  <p:notesSz cx="6797675" cy="9926638"/>
  <p:embeddedFontLst>
    <p:embeddedFont>
      <p:font typeface="Calibri" pitchFamily="34" charset="0"/>
      <p:regular r:id="rId51"/>
      <p:bold r:id="rId52"/>
      <p:italic r:id="rId53"/>
      <p:boldItalic r:id="rId54"/>
    </p:embeddedFont>
    <p:embeddedFont>
      <p:font typeface="Arimo" charset="0"/>
      <p:bold r:id="rId55"/>
      <p:boldItalic r:id="rId56"/>
    </p:embeddedFont>
    <p:embeddedFont>
      <p:font typeface="Cambria" pitchFamily="18" charset="0"/>
      <p:regular r:id="rId57"/>
      <p:bold r:id="rId58"/>
      <p:italic r:id="rId59"/>
      <p:boldItalic r:id="rId60"/>
    </p:embeddedFont>
    <p:embeddedFont>
      <p:font typeface="Arial Black" pitchFamily="34" charset="0"/>
      <p:bold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jGFRjBHtjldDwS8vys44G4hdMQJ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6126" autoAdjust="0"/>
  </p:normalViewPr>
  <p:slideViewPr>
    <p:cSldViewPr snapToGrid="0">
      <p:cViewPr varScale="1">
        <p:scale>
          <a:sx n="56" d="100"/>
          <a:sy n="56" d="100"/>
        </p:scale>
        <p:origin x="-6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61"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12: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1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1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15: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3" name="Google Shape;253;p16: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p17: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8: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1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1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p2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p2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2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0ff72f33d2_1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0ff72f33d2_1_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42" name="Google Shape;342;p23: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3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3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3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3"/>
          <p:cNvSpPr>
            <a:spLocks noGrp="1"/>
          </p:cNvSpPr>
          <p:nvPr>
            <p:ph type="pic" idx="2"/>
          </p:nvPr>
        </p:nvSpPr>
        <p:spPr>
          <a:xfrm>
            <a:off x="1792288" y="612775"/>
            <a:ext cx="5486400" cy="4114800"/>
          </a:xfrm>
          <a:prstGeom prst="rect">
            <a:avLst/>
          </a:prstGeom>
          <a:noFill/>
          <a:ln>
            <a:noFill/>
          </a:ln>
        </p:spPr>
      </p:sp>
      <p:sp>
        <p:nvSpPr>
          <p:cNvPr id="64" name="Google Shape;64;p3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5.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0.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image" Target="../media/image4.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57.jpe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66.jpeg"/><Relationship Id="rId4" Type="http://schemas.openxmlformats.org/officeDocument/2006/relationships/image" Target="../media/image65.jpe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jpe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5.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9.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jpe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4.jpe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8.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2.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6.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39.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5.png"/><Relationship Id="rId7" Type="http://schemas.openxmlformats.org/officeDocument/2006/relationships/image" Target="../media/image100.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jpeg"/><Relationship Id="rId9" Type="http://schemas.openxmlformats.org/officeDocument/2006/relationships/image" Target="../media/image102.jpeg"/></Relationships>
</file>

<file path=ppt/slides/_rels/slide40.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4.png"/><Relationship Id="rId7" Type="http://schemas.openxmlformats.org/officeDocument/2006/relationships/image" Target="../media/image105.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04.jpeg"/><Relationship Id="rId11" Type="http://schemas.openxmlformats.org/officeDocument/2006/relationships/image" Target="../media/image109.jpeg"/><Relationship Id="rId5" Type="http://schemas.openxmlformats.org/officeDocument/2006/relationships/image" Target="../media/image103.jpeg"/><Relationship Id="rId10" Type="http://schemas.openxmlformats.org/officeDocument/2006/relationships/image" Target="../media/image108.jpeg"/><Relationship Id="rId4" Type="http://schemas.openxmlformats.org/officeDocument/2006/relationships/image" Target="../media/image5.png"/><Relationship Id="rId9" Type="http://schemas.openxmlformats.org/officeDocument/2006/relationships/image" Target="../media/image107.jpeg"/></Relationships>
</file>

<file path=ppt/slides/_rels/slide41.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5.png"/><Relationship Id="rId7" Type="http://schemas.openxmlformats.org/officeDocument/2006/relationships/image" Target="../media/image113.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2.jpeg"/><Relationship Id="rId5" Type="http://schemas.openxmlformats.org/officeDocument/2006/relationships/image" Target="../media/image111.jpeg"/><Relationship Id="rId10" Type="http://schemas.openxmlformats.org/officeDocument/2006/relationships/image" Target="../media/image116.jpeg"/><Relationship Id="rId4" Type="http://schemas.openxmlformats.org/officeDocument/2006/relationships/image" Target="../media/image110.jpeg"/><Relationship Id="rId9" Type="http://schemas.openxmlformats.org/officeDocument/2006/relationships/image" Target="../media/image115.jpe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0.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4.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jpe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28.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0" y="-136254"/>
            <a:ext cx="18504408" cy="10923555"/>
          </a:xfrm>
          <a:custGeom>
            <a:avLst/>
            <a:gdLst/>
            <a:ahLst/>
            <a:cxnLst/>
            <a:rect l="l" t="t" r="r" b="b"/>
            <a:pathLst>
              <a:path w="24672544" h="14564740" extrusionOk="0">
                <a:moveTo>
                  <a:pt x="0" y="0"/>
                </a:moveTo>
                <a:lnTo>
                  <a:pt x="24672544" y="0"/>
                </a:lnTo>
                <a:lnTo>
                  <a:pt x="24672544" y="14564740"/>
                </a:lnTo>
                <a:lnTo>
                  <a:pt x="0" y="14564740"/>
                </a:lnTo>
                <a:lnTo>
                  <a:pt x="0" y="0"/>
                </a:lnTo>
                <a:close/>
              </a:path>
            </a:pathLst>
          </a:custGeom>
          <a:blipFill rotWithShape="1">
            <a:blip r:embed="rId3">
              <a:alphaModFix/>
            </a:blip>
            <a:stretch>
              <a:fillRect t="-6405" b="-6404"/>
            </a:stretch>
          </a:blipFill>
          <a:ln>
            <a:noFill/>
          </a:ln>
        </p:spPr>
      </p:sp>
      <p:sp>
        <p:nvSpPr>
          <p:cNvPr id="85" name="Google Shape;85;p1"/>
          <p:cNvSpPr/>
          <p:nvPr/>
        </p:nvSpPr>
        <p:spPr>
          <a:xfrm>
            <a:off x="17004984" y="11159197"/>
            <a:ext cx="9919335" cy="5728335"/>
          </a:xfrm>
          <a:custGeom>
            <a:avLst/>
            <a:gdLst/>
            <a:ahLst/>
            <a:cxnLst/>
            <a:rect l="l" t="t" r="r" b="b"/>
            <a:pathLst>
              <a:path w="13225780" h="7637780" extrusionOk="0">
                <a:moveTo>
                  <a:pt x="0" y="0"/>
                </a:moveTo>
                <a:lnTo>
                  <a:pt x="13225780" y="0"/>
                </a:lnTo>
                <a:lnTo>
                  <a:pt x="13225780" y="7637780"/>
                </a:lnTo>
                <a:lnTo>
                  <a:pt x="0" y="7637780"/>
                </a:lnTo>
                <a:lnTo>
                  <a:pt x="0" y="0"/>
                </a:lnTo>
                <a:close/>
              </a:path>
            </a:pathLst>
          </a:custGeom>
          <a:blipFill rotWithShape="1">
            <a:blip r:embed="rId4">
              <a:alphaModFix/>
            </a:blip>
            <a:stretch>
              <a:fillRect t="-26" b="-26"/>
            </a:stretch>
          </a:blipFill>
          <a:ln>
            <a:noFill/>
          </a:ln>
        </p:spPr>
      </p:sp>
      <p:sp>
        <p:nvSpPr>
          <p:cNvPr id="86" name="Google Shape;86;p1"/>
          <p:cNvSpPr/>
          <p:nvPr/>
        </p:nvSpPr>
        <p:spPr>
          <a:xfrm>
            <a:off x="3984200" y="1718930"/>
            <a:ext cx="9919335" cy="5728335"/>
          </a:xfrm>
          <a:custGeom>
            <a:avLst/>
            <a:gdLst/>
            <a:ahLst/>
            <a:cxnLst/>
            <a:rect l="l" t="t" r="r" b="b"/>
            <a:pathLst>
              <a:path w="13225780" h="7637780" extrusionOk="0">
                <a:moveTo>
                  <a:pt x="0" y="0"/>
                </a:moveTo>
                <a:lnTo>
                  <a:pt x="13225780" y="0"/>
                </a:lnTo>
                <a:lnTo>
                  <a:pt x="13225780" y="7637780"/>
                </a:lnTo>
                <a:lnTo>
                  <a:pt x="0" y="7637780"/>
                </a:lnTo>
                <a:lnTo>
                  <a:pt x="0" y="0"/>
                </a:lnTo>
                <a:close/>
              </a:path>
            </a:pathLst>
          </a:custGeom>
          <a:blipFill rotWithShape="1">
            <a:blip r:embed="rId4">
              <a:alphaModFix/>
            </a:blip>
            <a:stretch>
              <a:fillRect t="-26" b="-26"/>
            </a:stretch>
          </a:blipFill>
          <a:ln>
            <a:noFill/>
          </a:ln>
        </p:spPr>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p:nvPr/>
        </p:nvSpPr>
        <p:spPr>
          <a:xfrm>
            <a:off x="1288473" y="487375"/>
            <a:ext cx="15378545" cy="1265603"/>
          </a:xfrm>
          <a:prstGeom prst="rect">
            <a:avLst/>
          </a:prstGeom>
          <a:noFill/>
          <a:ln>
            <a:noFill/>
          </a:ln>
        </p:spPr>
        <p:txBody>
          <a:bodyPr spcFirstLastPara="1" wrap="square" lIns="0" tIns="0" rIns="0" bIns="0" anchor="t" anchorCtr="0">
            <a:spAutoFit/>
          </a:bodyPr>
          <a:lstStyle/>
          <a:p>
            <a:pPr marL="0" marR="0" lvl="0" indent="0" algn="ctr" rtl="0">
              <a:lnSpc>
                <a:spcPct val="157022"/>
              </a:lnSpc>
              <a:spcBef>
                <a:spcPts val="0"/>
              </a:spcBef>
              <a:spcAft>
                <a:spcPts val="0"/>
              </a:spcAft>
              <a:buNone/>
            </a:pPr>
            <a:r>
              <a:rPr lang="pl-PL" sz="3200" b="1" i="0" u="none" strike="noStrike" cap="none" dirty="0" smtClean="0">
                <a:solidFill>
                  <a:srgbClr val="000000"/>
                </a:solidFill>
                <a:latin typeface="Calibri" pitchFamily="34" charset="0"/>
                <a:ea typeface="Arimo"/>
                <a:cs typeface="Calibri" pitchFamily="34" charset="0"/>
                <a:sym typeface="Arimo"/>
              </a:rPr>
              <a:t>STATYSTYKA ZREALIZOWANYCH WYDARZEŃ  </a:t>
            </a:r>
          </a:p>
          <a:p>
            <a:pPr marL="0" marR="0" lvl="0" indent="0" algn="ctr" rtl="0">
              <a:spcBef>
                <a:spcPts val="0"/>
              </a:spcBef>
              <a:spcAft>
                <a:spcPts val="0"/>
              </a:spcAft>
              <a:buNone/>
            </a:pPr>
            <a:r>
              <a:rPr lang="pl-PL" sz="3200" b="1" i="0" u="none" strike="noStrike" cap="none" dirty="0" smtClean="0">
                <a:solidFill>
                  <a:srgbClr val="000000"/>
                </a:solidFill>
                <a:latin typeface="Calibri" pitchFamily="34" charset="0"/>
                <a:ea typeface="Arimo"/>
                <a:cs typeface="Calibri" pitchFamily="34" charset="0"/>
                <a:sym typeface="Arimo"/>
              </a:rPr>
              <a:t>TOWARZYSZĄCYCH I DEDYKOWANYCH OBCHODOM </a:t>
            </a:r>
            <a:r>
              <a:rPr lang="en-US" sz="3200" b="1" i="0" u="none" strike="noStrike" cap="none" dirty="0" smtClean="0">
                <a:solidFill>
                  <a:srgbClr val="000000"/>
                </a:solidFill>
                <a:latin typeface="Calibri" pitchFamily="34" charset="0"/>
                <a:ea typeface="Arimo"/>
                <a:cs typeface="Calibri" pitchFamily="34" charset="0"/>
                <a:sym typeface="Arimo"/>
              </a:rPr>
              <a:t> 770</a:t>
            </a:r>
            <a:r>
              <a:rPr lang="pl-PL" sz="3200" b="1" i="0" u="none" strike="noStrike" cap="none" dirty="0" smtClean="0">
                <a:solidFill>
                  <a:srgbClr val="000000"/>
                </a:solidFill>
                <a:latin typeface="Calibri" pitchFamily="34" charset="0"/>
                <a:ea typeface="Arimo"/>
                <a:cs typeface="Calibri" pitchFamily="34" charset="0"/>
                <a:sym typeface="Arimo"/>
              </a:rPr>
              <a:t>-LECIA  BYTOMIA</a:t>
            </a:r>
            <a:endParaRPr sz="3200" b="1" dirty="0">
              <a:latin typeface="Calibri" pitchFamily="34" charset="0"/>
              <a:cs typeface="Calibri" pitchFamily="34" charset="0"/>
            </a:endParaRPr>
          </a:p>
        </p:txBody>
      </p:sp>
      <p:sp>
        <p:nvSpPr>
          <p:cNvPr id="92" name="Google Shape;92;p2"/>
          <p:cNvSpPr txBox="1"/>
          <p:nvPr/>
        </p:nvSpPr>
        <p:spPr>
          <a:xfrm>
            <a:off x="4017645" y="2197290"/>
            <a:ext cx="10252710" cy="603242"/>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pl-PL" sz="2800" b="1" dirty="0" smtClean="0">
                <a:latin typeface="Arimo"/>
                <a:ea typeface="Arimo"/>
                <a:cs typeface="Arimo"/>
                <a:sym typeface="Arimo"/>
              </a:rPr>
              <a:t>ILOŚĆ </a:t>
            </a:r>
            <a:r>
              <a:rPr lang="pl-PL" sz="2800" b="1" i="0" u="none" strike="noStrike" cap="none" dirty="0" smtClean="0">
                <a:solidFill>
                  <a:srgbClr val="000000"/>
                </a:solidFill>
                <a:latin typeface="Arimo"/>
                <a:ea typeface="Arimo"/>
                <a:cs typeface="Arimo"/>
                <a:sym typeface="Arimo"/>
              </a:rPr>
              <a:t>WYDARZEŃ  </a:t>
            </a:r>
            <a:r>
              <a:rPr lang="pl-PL" sz="2000" b="1" i="1" u="none" strike="noStrike" cap="none" dirty="0" smtClean="0">
                <a:solidFill>
                  <a:srgbClr val="000000"/>
                </a:solidFill>
                <a:latin typeface="Arimo"/>
                <a:ea typeface="Arimo"/>
                <a:cs typeface="Arimo"/>
                <a:sym typeface="Arimo"/>
              </a:rPr>
              <a:t>zrealizowanych przez instytucje oświatowe</a:t>
            </a:r>
            <a:r>
              <a:rPr lang="pl-PL" sz="2000" b="1" i="0" u="none" strike="noStrike" cap="none" dirty="0" smtClean="0">
                <a:solidFill>
                  <a:srgbClr val="000000"/>
                </a:solidFill>
                <a:latin typeface="Arimo"/>
                <a:ea typeface="Arimo"/>
                <a:cs typeface="Arimo"/>
                <a:sym typeface="Arimo"/>
              </a:rPr>
              <a:t>: 	  </a:t>
            </a:r>
            <a:r>
              <a:rPr lang="en-US" sz="2800" b="1" i="0" u="none" strike="noStrike" cap="none" dirty="0" smtClean="0">
                <a:solidFill>
                  <a:srgbClr val="000000"/>
                </a:solidFill>
                <a:latin typeface="Arimo"/>
                <a:ea typeface="Arimo"/>
                <a:cs typeface="Arimo"/>
                <a:sym typeface="Arimo"/>
              </a:rPr>
              <a:t>167</a:t>
            </a:r>
            <a:endParaRPr sz="2800" dirty="0"/>
          </a:p>
        </p:txBody>
      </p:sp>
      <p:sp>
        <p:nvSpPr>
          <p:cNvPr id="93" name="Google Shape;93;p2"/>
          <p:cNvSpPr txBox="1"/>
          <p:nvPr/>
        </p:nvSpPr>
        <p:spPr>
          <a:xfrm>
            <a:off x="1978924" y="2133600"/>
            <a:ext cx="13655331" cy="6586162"/>
          </a:xfrm>
          <a:prstGeom prst="rect">
            <a:avLst/>
          </a:prstGeom>
          <a:noFill/>
          <a:ln>
            <a:noFill/>
          </a:ln>
        </p:spPr>
        <p:txBody>
          <a:bodyPr spcFirstLastPara="1" wrap="square" lIns="0" tIns="0" rIns="0" bIns="0" anchor="t" anchorCtr="0">
            <a:spAutoFit/>
          </a:bodyPr>
          <a:lstStyle/>
          <a:p>
            <a:pPr marL="0" marR="0" lvl="0" indent="0" algn="l" rtl="0">
              <a:lnSpc>
                <a:spcPct val="200000"/>
              </a:lnSpc>
              <a:spcBef>
                <a:spcPts val="0"/>
              </a:spcBef>
              <a:spcAft>
                <a:spcPts val="0"/>
              </a:spcAft>
              <a:buNone/>
            </a:pPr>
            <a:endParaRPr lang="pl-PL" sz="2499" dirty="0" smtClean="0">
              <a:latin typeface="Calibri" pitchFamily="34" charset="0"/>
              <a:ea typeface="Times New Roman"/>
              <a:cs typeface="Calibri" pitchFamily="34" charset="0"/>
              <a:sym typeface="Times New Roman"/>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dirty="0" err="1" smtClean="0">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przedstawie</a:t>
            </a:r>
            <a:r>
              <a:rPr lang="pl-PL" sz="2800" dirty="0" err="1" smtClean="0">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a:solidFill>
                  <a:srgbClr val="000000"/>
                </a:solidFill>
                <a:latin typeface="Calibri" pitchFamily="34" charset="0"/>
                <a:ea typeface="Times New Roman"/>
                <a:cs typeface="Calibri" pitchFamily="34" charset="0"/>
                <a:sym typeface="Times New Roman"/>
              </a:rPr>
              <a:t>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wydarze</a:t>
            </a:r>
            <a:r>
              <a:rPr lang="pl-PL" sz="2800" dirty="0" err="1" smtClean="0">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kulturow</a:t>
            </a:r>
            <a:r>
              <a:rPr lang="pl-PL" sz="2800" dirty="0" smtClean="0">
                <a:latin typeface="Calibri" pitchFamily="34" charset="0"/>
                <a:ea typeface="Times New Roman"/>
                <a:cs typeface="Calibri" pitchFamily="34" charset="0"/>
                <a:sym typeface="Times New Roman"/>
              </a:rPr>
              <a:t>e</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smtClean="0">
                <a:solidFill>
                  <a:srgbClr val="000000"/>
                </a:solidFill>
                <a:latin typeface="Calibri" pitchFamily="34" charset="0"/>
                <a:ea typeface="Times New Roman"/>
                <a:cs typeface="Calibri" pitchFamily="34" charset="0"/>
                <a:sym typeface="Times New Roman"/>
              </a:rPr>
              <a:t>62</a:t>
            </a:r>
            <a:endParaRPr sz="2800" dirty="0">
              <a:latin typeface="Calibri" pitchFamily="34" charset="0"/>
              <a:cs typeface="Calibri" pitchFamily="34" charset="0"/>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b="0" i="0" u="none" strike="noStrike" cap="none" dirty="0" err="1" smtClean="0">
                <a:solidFill>
                  <a:srgbClr val="000000"/>
                </a:solidFill>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fotograficzn</a:t>
            </a:r>
            <a:r>
              <a:rPr lang="pl-PL" sz="2800" b="0" i="0" u="none" strike="noStrike" cap="none" dirty="0" smtClean="0">
                <a:solidFill>
                  <a:srgbClr val="000000"/>
                </a:solidFill>
                <a:latin typeface="Calibri" pitchFamily="34" charset="0"/>
                <a:ea typeface="Times New Roman"/>
                <a:cs typeface="Calibri" pitchFamily="34" charset="0"/>
                <a:sym typeface="Times New Roman"/>
              </a:rPr>
              <a:t>e:					</a:t>
            </a:r>
            <a:r>
              <a:rPr lang="en-US" sz="2800" b="0" i="0" u="none" strike="noStrike" cap="none" dirty="0" smtClean="0">
                <a:solidFill>
                  <a:srgbClr val="000000"/>
                </a:solidFill>
                <a:latin typeface="Calibri" pitchFamily="34" charset="0"/>
                <a:ea typeface="Times New Roman"/>
                <a:cs typeface="Calibri" pitchFamily="34" charset="0"/>
                <a:sym typeface="Times New Roman"/>
              </a:rPr>
              <a:t>27</a:t>
            </a:r>
            <a:endParaRPr sz="2800" dirty="0">
              <a:latin typeface="Calibri" pitchFamily="34" charset="0"/>
              <a:cs typeface="Calibri" pitchFamily="34" charset="0"/>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b="0" i="0" u="none" strike="noStrike" cap="none" dirty="0" err="1" smtClean="0">
                <a:solidFill>
                  <a:srgbClr val="000000"/>
                </a:solidFill>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muzyczn</a:t>
            </a:r>
            <a:r>
              <a:rPr lang="pl-PL" sz="2800" b="0" i="0" u="none" strike="noStrike" cap="none" dirty="0" smtClean="0">
                <a:solidFill>
                  <a:srgbClr val="000000"/>
                </a:solidFill>
                <a:latin typeface="Calibri" pitchFamily="34" charset="0"/>
                <a:ea typeface="Times New Roman"/>
                <a:cs typeface="Calibri" pitchFamily="34" charset="0"/>
                <a:sym typeface="Times New Roman"/>
              </a:rPr>
              <a:t>e</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a:solidFill>
                  <a:srgbClr val="000000"/>
                </a:solidFill>
                <a:latin typeface="Calibri" pitchFamily="34" charset="0"/>
                <a:ea typeface="Times New Roman"/>
                <a:cs typeface="Calibri" pitchFamily="34" charset="0"/>
                <a:sym typeface="Times New Roman"/>
              </a:rPr>
              <a:t>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artystyczn</a:t>
            </a:r>
            <a:r>
              <a:rPr lang="pl-PL" sz="2800" b="0" i="0" u="none" strike="noStrike" cap="none" dirty="0" smtClean="0">
                <a:solidFill>
                  <a:srgbClr val="000000"/>
                </a:solidFill>
                <a:latin typeface="Calibri" pitchFamily="34" charset="0"/>
                <a:ea typeface="Times New Roman"/>
                <a:cs typeface="Calibri" pitchFamily="34" charset="0"/>
                <a:sym typeface="Times New Roman"/>
              </a:rPr>
              <a:t>e</a:t>
            </a:r>
            <a:r>
              <a:rPr lang="pl-PL" sz="2800" dirty="0" smtClean="0">
                <a:latin typeface="Calibri" pitchFamily="34" charset="0"/>
                <a:ea typeface="Times New Roman"/>
                <a:cs typeface="Calibri" pitchFamily="34" charset="0"/>
                <a:sym typeface="Times New Roman"/>
              </a:rPr>
              <a:t>:			 	</a:t>
            </a:r>
            <a:r>
              <a:rPr lang="en-US" sz="2800" b="0" i="0" u="none" strike="noStrike" cap="none" dirty="0" smtClean="0">
                <a:solidFill>
                  <a:srgbClr val="000000"/>
                </a:solidFill>
                <a:latin typeface="Calibri" pitchFamily="34" charset="0"/>
                <a:ea typeface="Times New Roman"/>
                <a:cs typeface="Calibri" pitchFamily="34" charset="0"/>
                <a:sym typeface="Times New Roman"/>
              </a:rPr>
              <a:t>23</a:t>
            </a:r>
            <a:endParaRPr sz="2800" dirty="0">
              <a:latin typeface="Calibri" pitchFamily="34" charset="0"/>
              <a:cs typeface="Calibri" pitchFamily="34" charset="0"/>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b="0" i="0" u="none" strike="noStrike" cap="none" dirty="0" err="1" smtClean="0">
                <a:solidFill>
                  <a:srgbClr val="000000"/>
                </a:solidFill>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wystaw</a:t>
            </a:r>
            <a:r>
              <a:rPr lang="pl-PL" sz="2800" b="0" i="0" u="none" strike="noStrike" cap="none" dirty="0" smtClean="0">
                <a:solidFill>
                  <a:srgbClr val="000000"/>
                </a:solidFill>
                <a:latin typeface="Calibri" pitchFamily="34" charset="0"/>
                <a:ea typeface="Times New Roman"/>
                <a:cs typeface="Calibri" pitchFamily="34" charset="0"/>
                <a:sym typeface="Times New Roman"/>
              </a:rPr>
              <a:t>y: 						</a:t>
            </a:r>
            <a:r>
              <a:rPr lang="en-US" sz="2800" b="0" i="0" u="none" strike="noStrike" cap="none" dirty="0" smtClean="0">
                <a:solidFill>
                  <a:srgbClr val="000000"/>
                </a:solidFill>
                <a:latin typeface="Calibri" pitchFamily="34" charset="0"/>
                <a:ea typeface="Times New Roman"/>
                <a:cs typeface="Calibri" pitchFamily="34" charset="0"/>
                <a:sym typeface="Times New Roman"/>
              </a:rPr>
              <a:t>17</a:t>
            </a:r>
            <a:endParaRPr sz="2800" dirty="0">
              <a:latin typeface="Calibri" pitchFamily="34" charset="0"/>
              <a:cs typeface="Calibri" pitchFamily="34" charset="0"/>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b="0" i="0" u="none" strike="noStrike" cap="none" dirty="0" err="1" smtClean="0">
                <a:solidFill>
                  <a:srgbClr val="000000"/>
                </a:solidFill>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konkurs</a:t>
            </a:r>
            <a:r>
              <a:rPr lang="pl-PL" sz="2800" dirty="0" smtClean="0">
                <a:latin typeface="Calibri" pitchFamily="34" charset="0"/>
                <a:ea typeface="Times New Roman"/>
                <a:cs typeface="Calibri" pitchFamily="34" charset="0"/>
                <a:sym typeface="Times New Roman"/>
              </a:rPr>
              <a:t>y</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wiedzy</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smtClean="0">
                <a:solidFill>
                  <a:srgbClr val="000000"/>
                </a:solidFill>
                <a:latin typeface="Calibri" pitchFamily="34" charset="0"/>
                <a:ea typeface="Times New Roman"/>
                <a:cs typeface="Calibri" pitchFamily="34" charset="0"/>
                <a:sym typeface="Times New Roman"/>
              </a:rPr>
              <a:t>16</a:t>
            </a:r>
            <a:endParaRPr sz="2800" dirty="0">
              <a:latin typeface="Calibri" pitchFamily="34" charset="0"/>
              <a:cs typeface="Calibri" pitchFamily="34" charset="0"/>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b="0" i="0" u="none" strike="noStrike" cap="none" dirty="0" err="1" smtClean="0">
                <a:solidFill>
                  <a:srgbClr val="000000"/>
                </a:solidFill>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warsztat</a:t>
            </a:r>
            <a:r>
              <a:rPr lang="pl-PL" sz="2800" dirty="0" smtClean="0">
                <a:latin typeface="Calibri" pitchFamily="34" charset="0"/>
                <a:ea typeface="Times New Roman"/>
                <a:cs typeface="Calibri" pitchFamily="34" charset="0"/>
                <a:sym typeface="Times New Roman"/>
              </a:rPr>
              <a:t>y</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a:solidFill>
                  <a:srgbClr val="000000"/>
                </a:solidFill>
                <a:latin typeface="Calibri" pitchFamily="34" charset="0"/>
                <a:ea typeface="Times New Roman"/>
                <a:cs typeface="Calibri" pitchFamily="34" charset="0"/>
                <a:sym typeface="Times New Roman"/>
              </a:rPr>
              <a:t>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en-US" sz="2800" b="0" i="0" u="none" strike="noStrike" cap="none" dirty="0" smtClean="0">
                <a:solidFill>
                  <a:srgbClr val="000000"/>
                </a:solidFill>
                <a:latin typeface="Calibri" pitchFamily="34" charset="0"/>
                <a:ea typeface="Times New Roman"/>
                <a:cs typeface="Calibri" pitchFamily="34" charset="0"/>
                <a:sym typeface="Times New Roman"/>
              </a:rPr>
              <a:t>spacer</a:t>
            </a:r>
            <a:r>
              <a:rPr lang="pl-PL" sz="2800" dirty="0" smtClean="0">
                <a:latin typeface="Calibri" pitchFamily="34" charset="0"/>
                <a:ea typeface="Times New Roman"/>
                <a:cs typeface="Calibri" pitchFamily="34" charset="0"/>
                <a:sym typeface="Times New Roman"/>
              </a:rPr>
              <a:t>y</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smtClean="0">
                <a:solidFill>
                  <a:srgbClr val="000000"/>
                </a:solidFill>
                <a:latin typeface="Calibri" pitchFamily="34" charset="0"/>
                <a:ea typeface="Times New Roman"/>
                <a:cs typeface="Calibri" pitchFamily="34" charset="0"/>
                <a:sym typeface="Times New Roman"/>
              </a:rPr>
              <a:t>7</a:t>
            </a:r>
            <a:endParaRPr sz="2800" dirty="0">
              <a:latin typeface="Calibri" pitchFamily="34" charset="0"/>
              <a:cs typeface="Calibri" pitchFamily="34" charset="0"/>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b="0" i="0" u="none" strike="noStrike" cap="none" dirty="0" err="1" smtClean="0">
                <a:solidFill>
                  <a:srgbClr val="000000"/>
                </a:solidFill>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smtClean="0">
                <a:solidFill>
                  <a:srgbClr val="000000"/>
                </a:solidFill>
                <a:latin typeface="Calibri" pitchFamily="34" charset="0"/>
                <a:ea typeface="Times New Roman"/>
                <a:cs typeface="Calibri" pitchFamily="34" charset="0"/>
                <a:sym typeface="Times New Roman"/>
              </a:rPr>
              <a:t>g</a:t>
            </a:r>
            <a:r>
              <a:rPr lang="pl-PL" sz="2800" dirty="0" err="1" smtClean="0">
                <a:latin typeface="Calibri" pitchFamily="34" charset="0"/>
                <a:ea typeface="Times New Roman"/>
                <a:cs typeface="Calibri" pitchFamily="34" charset="0"/>
                <a:sym typeface="Times New Roman"/>
              </a:rPr>
              <a:t>ry</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miejski</a:t>
            </a:r>
            <a:r>
              <a:rPr lang="pl-PL" sz="2800" dirty="0" smtClean="0">
                <a:latin typeface="Calibri" pitchFamily="34" charset="0"/>
                <a:ea typeface="Times New Roman"/>
                <a:cs typeface="Calibri" pitchFamily="34" charset="0"/>
                <a:sym typeface="Times New Roman"/>
              </a:rPr>
              <a:t>e</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smtClean="0">
                <a:solidFill>
                  <a:srgbClr val="000000"/>
                </a:solidFill>
                <a:latin typeface="Calibri" pitchFamily="34" charset="0"/>
                <a:ea typeface="Times New Roman"/>
                <a:cs typeface="Calibri" pitchFamily="34" charset="0"/>
                <a:sym typeface="Times New Roman"/>
              </a:rPr>
              <a:t>5</a:t>
            </a:r>
            <a:endParaRPr sz="2800" dirty="0">
              <a:latin typeface="Calibri" pitchFamily="34" charset="0"/>
              <a:cs typeface="Calibri" pitchFamily="34" charset="0"/>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b="0" i="0" u="none" strike="noStrike" cap="none" dirty="0" err="1" smtClean="0">
                <a:solidFill>
                  <a:srgbClr val="000000"/>
                </a:solidFill>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konkursy</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literackie:				</a:t>
            </a:r>
            <a:r>
              <a:rPr lang="pl-PL" sz="2800" dirty="0" smtClean="0">
                <a:latin typeface="Calibri" pitchFamily="34" charset="0"/>
                <a:ea typeface="Times New Roman"/>
                <a:cs typeface="Calibri" pitchFamily="34" charset="0"/>
                <a:sym typeface="Times New Roman"/>
              </a:rPr>
              <a:t> 	</a:t>
            </a:r>
            <a:r>
              <a:rPr lang="en-US" sz="2800" b="0" i="0" u="none" strike="noStrike" cap="none" dirty="0" smtClean="0">
                <a:solidFill>
                  <a:srgbClr val="000000"/>
                </a:solidFill>
                <a:latin typeface="Calibri" pitchFamily="34" charset="0"/>
                <a:ea typeface="Times New Roman"/>
                <a:cs typeface="Calibri" pitchFamily="34" charset="0"/>
                <a:sym typeface="Times New Roman"/>
              </a:rPr>
              <a:t>4</a:t>
            </a:r>
            <a:endParaRPr sz="2800" dirty="0">
              <a:latin typeface="Calibri" pitchFamily="34" charset="0"/>
              <a:cs typeface="Calibri" pitchFamily="34" charset="0"/>
            </a:endParaRPr>
          </a:p>
          <a:p>
            <a:pPr marL="0" marR="0" lvl="0" indent="0" algn="l" rtl="0">
              <a:lnSpc>
                <a:spcPct val="150000"/>
              </a:lnSpc>
              <a:spcBef>
                <a:spcPts val="0"/>
              </a:spcBef>
              <a:spcAft>
                <a:spcPts val="0"/>
              </a:spcAft>
              <a:buNone/>
            </a:pPr>
            <a:r>
              <a:rPr lang="pl-PL" sz="2800" dirty="0" err="1" smtClean="0">
                <a:latin typeface="Calibri" pitchFamily="34" charset="0"/>
                <a:ea typeface="Times New Roman"/>
                <a:cs typeface="Calibri" pitchFamily="34" charset="0"/>
                <a:sym typeface="Times New Roman"/>
              </a:rPr>
              <a:t>w</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ydarze</a:t>
            </a:r>
            <a:r>
              <a:rPr lang="pl-PL" sz="2800" b="0" i="0" u="none" strike="noStrike" cap="none" dirty="0" err="1" smtClean="0">
                <a:solidFill>
                  <a:srgbClr val="000000"/>
                </a:solidFill>
                <a:latin typeface="Calibri" pitchFamily="34" charset="0"/>
                <a:ea typeface="Times New Roman"/>
                <a:cs typeface="Calibri" pitchFamily="34" charset="0"/>
                <a:sym typeface="Times New Roman"/>
              </a:rPr>
              <a:t>nia</a:t>
            </a:r>
            <a:r>
              <a:rPr lang="en-US"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a:solidFill>
                  <a:srgbClr val="000000"/>
                </a:solidFill>
                <a:latin typeface="Calibri" pitchFamily="34" charset="0"/>
                <a:ea typeface="Times New Roman"/>
                <a:cs typeface="Calibri" pitchFamily="34" charset="0"/>
                <a:sym typeface="Times New Roman"/>
              </a:rPr>
              <a:t>z </a:t>
            </a:r>
            <a:r>
              <a:rPr lang="en-US" sz="2800" b="0" i="0" u="none" strike="noStrike" cap="none" dirty="0" err="1">
                <a:solidFill>
                  <a:srgbClr val="000000"/>
                </a:solidFill>
                <a:latin typeface="Calibri" pitchFamily="34" charset="0"/>
                <a:ea typeface="Times New Roman"/>
                <a:cs typeface="Calibri" pitchFamily="34" charset="0"/>
                <a:sym typeface="Times New Roman"/>
              </a:rPr>
              <a:t>kategorii</a:t>
            </a:r>
            <a:r>
              <a:rPr lang="en-US" sz="2800" b="0" i="0" u="none" strike="noStrike" cap="none" dirty="0">
                <a:solidFill>
                  <a:srgbClr val="000000"/>
                </a:solidFill>
                <a:latin typeface="Calibri" pitchFamily="34" charset="0"/>
                <a:ea typeface="Times New Roman"/>
                <a:cs typeface="Calibri" pitchFamily="34" charset="0"/>
                <a:sym typeface="Times New Roman"/>
              </a:rPr>
              <a:t> </a:t>
            </a:r>
            <a:r>
              <a:rPr lang="pl-PL" sz="2800" b="0" i="0" u="none" strike="noStrike" cap="none" dirty="0" smtClean="0">
                <a:solidFill>
                  <a:srgbClr val="000000"/>
                </a:solidFill>
                <a:latin typeface="Calibri" pitchFamily="34" charset="0"/>
                <a:ea typeface="Times New Roman"/>
                <a:cs typeface="Calibri" pitchFamily="34" charset="0"/>
                <a:sym typeface="Times New Roman"/>
              </a:rPr>
              <a:t>- </a:t>
            </a:r>
            <a:r>
              <a:rPr lang="en-US" sz="2800" b="0" i="0" u="none" strike="noStrike" cap="none" dirty="0" err="1" smtClean="0">
                <a:solidFill>
                  <a:srgbClr val="000000"/>
                </a:solidFill>
                <a:latin typeface="Calibri" pitchFamily="34" charset="0"/>
                <a:ea typeface="Times New Roman"/>
                <a:cs typeface="Calibri" pitchFamily="34" charset="0"/>
                <a:sym typeface="Times New Roman"/>
              </a:rPr>
              <a:t>sportow</a:t>
            </a:r>
            <a:r>
              <a:rPr lang="pl-PL" sz="2800" b="0" i="0" u="none" strike="noStrike" cap="none" dirty="0" smtClean="0">
                <a:solidFill>
                  <a:srgbClr val="000000"/>
                </a:solidFill>
                <a:latin typeface="Calibri" pitchFamily="34" charset="0"/>
                <a:ea typeface="Times New Roman"/>
                <a:cs typeface="Calibri" pitchFamily="34" charset="0"/>
                <a:sym typeface="Times New Roman"/>
              </a:rPr>
              <a:t>e i inne:					</a:t>
            </a:r>
            <a:r>
              <a:rPr lang="pl-PL" sz="2800" dirty="0" smtClean="0">
                <a:latin typeface="Calibri" pitchFamily="34" charset="0"/>
                <a:ea typeface="Times New Roman"/>
                <a:cs typeface="Calibri" pitchFamily="34" charset="0"/>
                <a:sym typeface="Times New Roman"/>
              </a:rPr>
              <a:t>6</a:t>
            </a:r>
            <a:endParaRPr sz="2800" dirty="0">
              <a:latin typeface="Calibri" pitchFamily="34" charset="0"/>
              <a:cs typeface="Calibri" pitchFamily="34" charset="0"/>
            </a:endParaRPr>
          </a:p>
        </p:txBody>
      </p:sp>
      <p:sp>
        <p:nvSpPr>
          <p:cNvPr id="94" name="Google Shape;94;p2"/>
          <p:cNvSpPr/>
          <p:nvPr/>
        </p:nvSpPr>
        <p:spPr>
          <a:xfrm>
            <a:off x="15637664" y="8878900"/>
            <a:ext cx="1957609" cy="1131009"/>
          </a:xfrm>
          <a:custGeom>
            <a:avLst/>
            <a:gdLst/>
            <a:ahLst/>
            <a:cxnLst/>
            <a:rect l="l" t="t" r="r" b="b"/>
            <a:pathLst>
              <a:path w="1957609" h="1131009" extrusionOk="0">
                <a:moveTo>
                  <a:pt x="0" y="0"/>
                </a:moveTo>
                <a:lnTo>
                  <a:pt x="1957609" y="0"/>
                </a:lnTo>
                <a:lnTo>
                  <a:pt x="1957609" y="1131009"/>
                </a:lnTo>
                <a:lnTo>
                  <a:pt x="0" y="1131009"/>
                </a:lnTo>
                <a:lnTo>
                  <a:pt x="0" y="0"/>
                </a:lnTo>
                <a:close/>
              </a:path>
            </a:pathLst>
          </a:custGeom>
          <a:blipFill rotWithShape="1">
            <a:blip r:embed="rId3">
              <a:alphaModFix/>
            </a:blip>
            <a:stretch>
              <a:fillRect/>
            </a:stretch>
          </a:blipFill>
          <a:ln>
            <a:noFill/>
          </a:ln>
        </p:spPr>
      </p:sp>
      <p:sp>
        <p:nvSpPr>
          <p:cNvPr id="6" name="Google Shape;165;p8"/>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4">
              <a:alphaModFix/>
            </a:blip>
            <a:stretch>
              <a:fillRect/>
            </a:stretch>
          </a:blipFill>
          <a:ln>
            <a:noFill/>
          </a:ln>
        </p:spPr>
      </p:sp>
      <p:sp>
        <p:nvSpPr>
          <p:cNvPr id="7" name="Google Shape;102;p3"/>
          <p:cNvSpPr/>
          <p:nvPr/>
        </p:nvSpPr>
        <p:spPr>
          <a:xfrm>
            <a:off x="340233" y="8015528"/>
            <a:ext cx="3635850" cy="2122014"/>
          </a:xfrm>
          <a:custGeom>
            <a:avLst/>
            <a:gdLst/>
            <a:ahLst/>
            <a:cxnLst/>
            <a:rect l="l" t="t" r="r" b="b"/>
            <a:pathLst>
              <a:path w="3635850" h="2122014" extrusionOk="0">
                <a:moveTo>
                  <a:pt x="0" y="0"/>
                </a:moveTo>
                <a:lnTo>
                  <a:pt x="3635850" y="0"/>
                </a:lnTo>
                <a:lnTo>
                  <a:pt x="3635850" y="2122015"/>
                </a:lnTo>
                <a:lnTo>
                  <a:pt x="0" y="2122015"/>
                </a:lnTo>
                <a:lnTo>
                  <a:pt x="0" y="0"/>
                </a:lnTo>
                <a:close/>
              </a:path>
            </a:pathLst>
          </a:custGeom>
          <a:blipFill rotWithShape="1">
            <a:blip r:embed="rId4">
              <a:alphaModFix/>
            </a:blip>
            <a:stretch>
              <a:fillRect/>
            </a:stretch>
          </a:blipFill>
          <a:ln>
            <a:noFill/>
          </a:ln>
        </p:spPr>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pole tekstowe 3"/>
          <p:cNvSpPr txBox="1"/>
          <p:nvPr/>
        </p:nvSpPr>
        <p:spPr>
          <a:xfrm>
            <a:off x="1883391" y="678874"/>
            <a:ext cx="14180024" cy="10026143"/>
          </a:xfrm>
          <a:prstGeom prst="rect">
            <a:avLst/>
          </a:prstGeom>
          <a:noFill/>
        </p:spPr>
        <p:txBody>
          <a:bodyPr wrap="square" rtlCol="0">
            <a:spAutoFit/>
          </a:bodyPr>
          <a:lstStyle/>
          <a:p>
            <a:pPr algn="ctr"/>
            <a:endParaRPr lang="pl-PL" sz="4000" b="1" dirty="0" smtClean="0">
              <a:latin typeface="Arimo" charset="0"/>
              <a:ea typeface="Arimo" charset="0"/>
              <a:cs typeface="Arimo" charset="0"/>
            </a:endParaRPr>
          </a:p>
          <a:p>
            <a:pPr lvl="0" algn="ctr">
              <a:lnSpc>
                <a:spcPct val="157022"/>
              </a:lnSpc>
            </a:pPr>
            <a:r>
              <a:rPr lang="pl-PL" sz="3600" b="1" dirty="0" smtClean="0">
                <a:latin typeface="Calibri" pitchFamily="34" charset="0"/>
                <a:ea typeface="Arimo"/>
                <a:cs typeface="Calibri" pitchFamily="34" charset="0"/>
                <a:sym typeface="Arimo"/>
              </a:rPr>
              <a:t>STATYSTYKA ZREALIZOWANYCH WYDARZEŃ  </a:t>
            </a:r>
          </a:p>
          <a:p>
            <a:pPr lvl="0" algn="ctr"/>
            <a:r>
              <a:rPr lang="pl-PL" sz="3600" b="1" dirty="0" smtClean="0">
                <a:latin typeface="Calibri" pitchFamily="34" charset="0"/>
                <a:ea typeface="Arimo"/>
                <a:cs typeface="Calibri" pitchFamily="34" charset="0"/>
                <a:sym typeface="Arimo"/>
              </a:rPr>
              <a:t>TOWARZYSZĄCYCH I DEDYKOWANYCH OBCHODOM  </a:t>
            </a:r>
            <a:br>
              <a:rPr lang="pl-PL" sz="3600" b="1" dirty="0" smtClean="0">
                <a:latin typeface="Calibri" pitchFamily="34" charset="0"/>
                <a:ea typeface="Arimo"/>
                <a:cs typeface="Calibri" pitchFamily="34" charset="0"/>
                <a:sym typeface="Arimo"/>
              </a:rPr>
            </a:br>
            <a:r>
              <a:rPr lang="pl-PL" sz="3600" b="1" dirty="0" smtClean="0">
                <a:latin typeface="Calibri" pitchFamily="34" charset="0"/>
                <a:ea typeface="Arimo"/>
                <a:cs typeface="Calibri" pitchFamily="34" charset="0"/>
                <a:sym typeface="Arimo"/>
              </a:rPr>
              <a:t>770-LECIA  BYTOMIA</a:t>
            </a:r>
          </a:p>
          <a:p>
            <a:pPr lvl="0" algn="ctr"/>
            <a:endParaRPr lang="pl-PL" sz="3600" b="1" dirty="0" smtClean="0">
              <a:latin typeface="Calibri" pitchFamily="34" charset="0"/>
              <a:cs typeface="Calibri" pitchFamily="34" charset="0"/>
            </a:endParaRPr>
          </a:p>
          <a:p>
            <a:pPr lvl="0"/>
            <a:r>
              <a:rPr lang="pl-PL" sz="3200" b="1" dirty="0" smtClean="0">
                <a:latin typeface="Calibri" pitchFamily="34" charset="0"/>
                <a:ea typeface="Arimo"/>
                <a:cs typeface="Calibri" pitchFamily="34" charset="0"/>
                <a:sym typeface="Arimo"/>
              </a:rPr>
              <a:t>ILOŚĆ WYDARZEŃ POZOSTAŁYCH </a:t>
            </a:r>
            <a:r>
              <a:rPr lang="pl-PL" sz="3200" b="1" i="1" dirty="0" smtClean="0">
                <a:latin typeface="Calibri" pitchFamily="34" charset="0"/>
                <a:ea typeface="Arimo"/>
                <a:cs typeface="Calibri" pitchFamily="34" charset="0"/>
                <a:sym typeface="Arimo"/>
              </a:rPr>
              <a:t>zrealizowanych przez inne podmioty</a:t>
            </a:r>
            <a:r>
              <a:rPr lang="pl-PL" sz="3200" b="1" dirty="0" smtClean="0">
                <a:latin typeface="Calibri" pitchFamily="34" charset="0"/>
                <a:ea typeface="Arimo"/>
                <a:cs typeface="Calibri" pitchFamily="34" charset="0"/>
                <a:sym typeface="Arimo"/>
              </a:rPr>
              <a:t>:    63</a:t>
            </a:r>
            <a:endParaRPr lang="pl-PL" sz="3200" b="1" dirty="0" smtClean="0">
              <a:latin typeface="Calibri" pitchFamily="34" charset="0"/>
              <a:cs typeface="Calibri" pitchFamily="34" charset="0"/>
            </a:endParaRPr>
          </a:p>
          <a:p>
            <a:endParaRPr lang="pl-PL" sz="4000" dirty="0" smtClean="0">
              <a:latin typeface="Arimo" charset="0"/>
              <a:ea typeface="Arimo" charset="0"/>
              <a:cs typeface="Arimo" charset="0"/>
            </a:endParaRPr>
          </a:p>
          <a:p>
            <a:endParaRPr lang="pl-PL" sz="2500" dirty="0" smtClean="0">
              <a:latin typeface="Arimo" charset="0"/>
              <a:ea typeface="Arimo" charset="0"/>
              <a:cs typeface="Arimo" charset="0"/>
            </a:endParaRPr>
          </a:p>
          <a:p>
            <a:r>
              <a:rPr lang="pl-PL" sz="2800" dirty="0" smtClean="0">
                <a:latin typeface="Calibri" pitchFamily="34" charset="0"/>
                <a:ea typeface="Arimo" charset="0"/>
                <a:cs typeface="Calibri" pitchFamily="34" charset="0"/>
              </a:rPr>
              <a:t>INSTYTUCJE KULTURY I ORGANIZACJE POZARZĄDOWE:  			46</a:t>
            </a:r>
          </a:p>
          <a:p>
            <a:r>
              <a:rPr lang="pl-PL" sz="2800" dirty="0" smtClean="0">
                <a:latin typeface="Calibri" pitchFamily="34" charset="0"/>
                <a:ea typeface="Arimo" charset="0"/>
                <a:cs typeface="Calibri" pitchFamily="34" charset="0"/>
              </a:rPr>
              <a:t/>
            </a:r>
            <a:br>
              <a:rPr lang="pl-PL" sz="2800" dirty="0" smtClean="0">
                <a:latin typeface="Calibri" pitchFamily="34" charset="0"/>
                <a:ea typeface="Arimo" charset="0"/>
                <a:cs typeface="Calibri" pitchFamily="34" charset="0"/>
              </a:rPr>
            </a:br>
            <a:r>
              <a:rPr lang="pl-PL" sz="2800" dirty="0" smtClean="0">
                <a:latin typeface="Calibri" pitchFamily="34" charset="0"/>
                <a:ea typeface="Arimo" charset="0"/>
                <a:cs typeface="Calibri" pitchFamily="34" charset="0"/>
              </a:rPr>
              <a:t>UCZELNIE I SZKOŁY ARTYSTYCZNE: 				         		11 </a:t>
            </a:r>
          </a:p>
          <a:p>
            <a:endParaRPr lang="pl-PL" sz="2800" dirty="0" smtClean="0">
              <a:latin typeface="Calibri" pitchFamily="34" charset="0"/>
              <a:ea typeface="Arimo" charset="0"/>
              <a:cs typeface="Calibri" pitchFamily="34" charset="0"/>
            </a:endParaRPr>
          </a:p>
          <a:p>
            <a:r>
              <a:rPr lang="pl-PL" sz="2800" dirty="0" smtClean="0">
                <a:latin typeface="Calibri" pitchFamily="34" charset="0"/>
                <a:ea typeface="Arimo" charset="0"/>
                <a:cs typeface="Calibri" pitchFamily="34" charset="0"/>
              </a:rPr>
              <a:t>INSTYTUCJE POMOCY SPOŁECZNEJ I INNE:				 	6</a:t>
            </a:r>
          </a:p>
          <a:p>
            <a:endParaRPr lang="pl-PL" sz="2800" dirty="0" smtClean="0">
              <a:latin typeface="Arimo" charset="0"/>
              <a:ea typeface="Arimo" charset="0"/>
              <a:cs typeface="Arimo" charset="0"/>
            </a:endParaRPr>
          </a:p>
          <a:p>
            <a:pPr algn="r"/>
            <a:endParaRPr lang="pl-PL" sz="2800" b="1" dirty="0" smtClean="0">
              <a:latin typeface="Arimo" charset="0"/>
              <a:ea typeface="Arimo" charset="0"/>
              <a:cs typeface="Arimo" charset="0"/>
            </a:endParaRPr>
          </a:p>
          <a:p>
            <a:r>
              <a:rPr lang="pl-PL" sz="2800" b="1" dirty="0" smtClean="0">
                <a:latin typeface="Arimo" charset="0"/>
                <a:ea typeface="Arimo" charset="0"/>
                <a:cs typeface="Arimo" charset="0"/>
              </a:rPr>
              <a:t>          										</a:t>
            </a:r>
            <a:r>
              <a:rPr lang="pl-PL" sz="3600" b="1" dirty="0" smtClean="0">
                <a:latin typeface="Calibri" pitchFamily="34" charset="0"/>
                <a:ea typeface="Arimo" charset="0"/>
                <a:cs typeface="Calibri" pitchFamily="34" charset="0"/>
              </a:rPr>
              <a:t>RAZEM:  230 </a:t>
            </a:r>
          </a:p>
          <a:p>
            <a:endParaRPr lang="pl-PL" sz="2800" b="1" dirty="0" smtClean="0">
              <a:latin typeface="Arimo" charset="0"/>
              <a:ea typeface="Arimo" charset="0"/>
              <a:cs typeface="Arimo" charset="0"/>
            </a:endParaRPr>
          </a:p>
          <a:p>
            <a:r>
              <a:rPr lang="pl-PL" sz="2800" b="1" dirty="0" smtClean="0">
                <a:latin typeface="Arimo" charset="0"/>
                <a:ea typeface="Arimo" charset="0"/>
                <a:cs typeface="Arimo" charset="0"/>
              </a:rPr>
              <a:t>				 </a:t>
            </a:r>
          </a:p>
          <a:p>
            <a:endParaRPr lang="pl-PL" sz="2800" b="1" dirty="0" smtClean="0">
              <a:latin typeface="Arimo" charset="0"/>
              <a:ea typeface="Arimo" charset="0"/>
              <a:cs typeface="Arimo" charset="0"/>
            </a:endParaRPr>
          </a:p>
          <a:p>
            <a:endParaRPr lang="pl-PL" sz="2800" b="1" dirty="0">
              <a:latin typeface="Arimo" charset="0"/>
              <a:ea typeface="Arimo" charset="0"/>
              <a:cs typeface="Arimo" charset="0"/>
            </a:endParaRPr>
          </a:p>
        </p:txBody>
      </p:sp>
      <p:sp>
        <p:nvSpPr>
          <p:cNvPr id="5"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3"/>
          <p:cNvSpPr/>
          <p:nvPr/>
        </p:nvSpPr>
        <p:spPr>
          <a:xfrm>
            <a:off x="8342919" y="4810976"/>
            <a:ext cx="9444863" cy="3990435"/>
          </a:xfrm>
          <a:custGeom>
            <a:avLst/>
            <a:gdLst/>
            <a:ahLst/>
            <a:cxnLst/>
            <a:rect l="l" t="t" r="r" b="b"/>
            <a:pathLst>
              <a:path w="10479278" h="4427474" extrusionOk="0">
                <a:moveTo>
                  <a:pt x="0" y="0"/>
                </a:moveTo>
                <a:lnTo>
                  <a:pt x="10479278" y="0"/>
                </a:lnTo>
                <a:lnTo>
                  <a:pt x="10479278" y="4427474"/>
                </a:lnTo>
                <a:lnTo>
                  <a:pt x="0" y="4427474"/>
                </a:lnTo>
                <a:lnTo>
                  <a:pt x="0" y="0"/>
                </a:lnTo>
                <a:close/>
              </a:path>
            </a:pathLst>
          </a:custGeom>
          <a:blipFill rotWithShape="1">
            <a:blip r:embed="rId3">
              <a:alphaModFix/>
            </a:blip>
            <a:stretch>
              <a:fillRect/>
            </a:stretch>
          </a:blipFill>
          <a:ln w="38100" cap="sq" cmpd="sng">
            <a:solidFill>
              <a:srgbClr val="000000"/>
            </a:solidFill>
            <a:prstDash val="solid"/>
            <a:miter lim="8000"/>
            <a:headEnd type="none" w="sm" len="sm"/>
            <a:tailEnd type="none" w="sm" len="sm"/>
          </a:ln>
        </p:spPr>
      </p:sp>
      <p:sp>
        <p:nvSpPr>
          <p:cNvPr id="100" name="Google Shape;100;p3"/>
          <p:cNvSpPr/>
          <p:nvPr/>
        </p:nvSpPr>
        <p:spPr>
          <a:xfrm>
            <a:off x="15984651" y="8826633"/>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4">
              <a:alphaModFix/>
            </a:blip>
            <a:stretch>
              <a:fillRect/>
            </a:stretch>
          </a:blipFill>
          <a:ln>
            <a:noFill/>
          </a:ln>
        </p:spPr>
      </p:sp>
      <p:sp>
        <p:nvSpPr>
          <p:cNvPr id="101" name="Google Shape;101;p3"/>
          <p:cNvSpPr/>
          <p:nvPr/>
        </p:nvSpPr>
        <p:spPr>
          <a:xfrm>
            <a:off x="769923" y="1226965"/>
            <a:ext cx="8374111" cy="5579265"/>
          </a:xfrm>
          <a:custGeom>
            <a:avLst/>
            <a:gdLst/>
            <a:ahLst/>
            <a:cxnLst/>
            <a:rect l="l" t="t" r="r" b="b"/>
            <a:pathLst>
              <a:path w="9995281" h="6659372" extrusionOk="0">
                <a:moveTo>
                  <a:pt x="0" y="0"/>
                </a:moveTo>
                <a:lnTo>
                  <a:pt x="9995281" y="0"/>
                </a:lnTo>
                <a:lnTo>
                  <a:pt x="9995281" y="6659372"/>
                </a:lnTo>
                <a:lnTo>
                  <a:pt x="0" y="6659372"/>
                </a:lnTo>
                <a:lnTo>
                  <a:pt x="0" y="0"/>
                </a:lnTo>
                <a:close/>
              </a:path>
            </a:pathLst>
          </a:custGeom>
          <a:blipFill rotWithShape="1">
            <a:blip r:embed="rId5">
              <a:alphaModFix/>
            </a:blip>
            <a:stretch>
              <a:fillRect t="-30" b="-28"/>
            </a:stretch>
          </a:blipFill>
          <a:ln w="38100" cap="sq" cmpd="sng">
            <a:solidFill>
              <a:srgbClr val="000000"/>
            </a:solidFill>
            <a:prstDash val="solid"/>
            <a:miter lim="8000"/>
            <a:headEnd type="none" w="sm" len="sm"/>
            <a:tailEnd type="none" w="sm" len="sm"/>
          </a:ln>
        </p:spPr>
      </p:sp>
      <p:sp>
        <p:nvSpPr>
          <p:cNvPr id="102" name="Google Shape;102;p3"/>
          <p:cNvSpPr/>
          <p:nvPr/>
        </p:nvSpPr>
        <p:spPr>
          <a:xfrm>
            <a:off x="340233" y="8015528"/>
            <a:ext cx="3635850" cy="2122014"/>
          </a:xfrm>
          <a:custGeom>
            <a:avLst/>
            <a:gdLst/>
            <a:ahLst/>
            <a:cxnLst/>
            <a:rect l="l" t="t" r="r" b="b"/>
            <a:pathLst>
              <a:path w="3635850" h="2122014" extrusionOk="0">
                <a:moveTo>
                  <a:pt x="0" y="0"/>
                </a:moveTo>
                <a:lnTo>
                  <a:pt x="3635850" y="0"/>
                </a:lnTo>
                <a:lnTo>
                  <a:pt x="3635850" y="2122015"/>
                </a:lnTo>
                <a:lnTo>
                  <a:pt x="0" y="2122015"/>
                </a:lnTo>
                <a:lnTo>
                  <a:pt x="0" y="0"/>
                </a:lnTo>
                <a:close/>
              </a:path>
            </a:pathLst>
          </a:custGeom>
          <a:blipFill rotWithShape="1">
            <a:blip r:embed="rId6">
              <a:alphaModFix/>
            </a:blip>
            <a:stretch>
              <a:fillRect/>
            </a:stretch>
          </a:blipFill>
          <a:ln>
            <a:noFill/>
          </a:ln>
        </p:spPr>
      </p:sp>
      <p:sp>
        <p:nvSpPr>
          <p:cNvPr id="103" name="Google Shape;103;p3"/>
          <p:cNvSpPr txBox="1"/>
          <p:nvPr/>
        </p:nvSpPr>
        <p:spPr>
          <a:xfrm>
            <a:off x="4197548" y="106887"/>
            <a:ext cx="9892903" cy="540348"/>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a:solidFill>
                  <a:srgbClr val="000000"/>
                </a:solidFill>
                <a:latin typeface="Arimo"/>
                <a:ea typeface="Arimo"/>
                <a:cs typeface="Arimo"/>
                <a:sym typeface="Arimo"/>
              </a:rPr>
              <a:t>Przedstawienia i wydarzenia kulturowe: 62</a:t>
            </a:r>
            <a:endParaRPr/>
          </a:p>
        </p:txBody>
      </p:sp>
      <p:sp>
        <p:nvSpPr>
          <p:cNvPr id="104" name="Google Shape;104;p3"/>
          <p:cNvSpPr txBox="1"/>
          <p:nvPr/>
        </p:nvSpPr>
        <p:spPr>
          <a:xfrm>
            <a:off x="10441306" y="832513"/>
            <a:ext cx="6214922" cy="421123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Podczas</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obchodów</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770</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a:t>
            </a: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lecia</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Bytomia</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odbyło</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się</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wiele</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wydarzeń</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kulturowych</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takich</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jak</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770 </a:t>
            </a: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międzypokoleniow</a:t>
            </a:r>
            <a:r>
              <a:rPr lang="pl-PL" sz="2199" b="0" i="0" u="none" strike="noStrike" cap="none" dirty="0" err="1" smtClean="0">
                <a:solidFill>
                  <a:srgbClr val="000000"/>
                </a:solidFill>
                <a:latin typeface="Times New Roman" pitchFamily="18" charset="0"/>
                <a:ea typeface="Times New Roman"/>
                <a:cs typeface="Times New Roman" pitchFamily="18" charset="0"/>
                <a:sym typeface="Times New Roman"/>
              </a:rPr>
              <a:t>ych</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ciekawost</a:t>
            </a:r>
            <a:r>
              <a:rPr lang="pl-PL" sz="2199" b="0" i="0" u="none" strike="noStrike" cap="none" dirty="0" err="1" smtClean="0">
                <a:solidFill>
                  <a:srgbClr val="000000"/>
                </a:solidFill>
                <a:latin typeface="Times New Roman" pitchFamily="18" charset="0"/>
                <a:ea typeface="Times New Roman"/>
                <a:cs typeface="Times New Roman" pitchFamily="18" charset="0"/>
                <a:sym typeface="Times New Roman"/>
              </a:rPr>
              <a:t>ek</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o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Bytomiu</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
            </a:r>
            <a:b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b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Celem</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projektu</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było</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przybliżenie</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sylwetek</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osób</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oraz</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miejsc</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które</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są</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związan</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e</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z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miastem</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Bytom. </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
            </a:r>
            <a:b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b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Finał</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projektu</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odbył</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się</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w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Teatrze</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Rozbark</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 Koordynatorem zadania była Branżowa Specjalna Szkoła I stopnia nr 8.</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endParaRPr dirty="0">
              <a:latin typeface="Times New Roman" pitchFamily="18" charset="0"/>
              <a:cs typeface="Times New Roman" pitchFamily="18" charset="0"/>
            </a:endParaRPr>
          </a:p>
        </p:txBody>
      </p:sp>
      <p:sp>
        <p:nvSpPr>
          <p:cNvPr id="105" name="Google Shape;105;p3"/>
          <p:cNvSpPr/>
          <p:nvPr/>
        </p:nvSpPr>
        <p:spPr>
          <a:xfrm rot="10800000">
            <a:off x="14412675" y="183087"/>
            <a:ext cx="3635850" cy="2122014"/>
          </a:xfrm>
          <a:custGeom>
            <a:avLst/>
            <a:gdLst/>
            <a:ahLst/>
            <a:cxnLst/>
            <a:rect l="l" t="t" r="r" b="b"/>
            <a:pathLst>
              <a:path w="3635850" h="2122014" extrusionOk="0">
                <a:moveTo>
                  <a:pt x="0" y="0"/>
                </a:moveTo>
                <a:lnTo>
                  <a:pt x="3635850" y="0"/>
                </a:lnTo>
                <a:lnTo>
                  <a:pt x="3635850" y="2122015"/>
                </a:lnTo>
                <a:lnTo>
                  <a:pt x="0" y="2122015"/>
                </a:lnTo>
                <a:lnTo>
                  <a:pt x="0" y="0"/>
                </a:lnTo>
                <a:close/>
              </a:path>
            </a:pathLst>
          </a:custGeom>
          <a:blipFill rotWithShape="1">
            <a:blip r:embed="rId6">
              <a:alphaModFix/>
            </a:blip>
            <a:stretch>
              <a:fillRect/>
            </a:stretch>
          </a:blipFill>
          <a:ln>
            <a:noFill/>
          </a:ln>
        </p:spPr>
      </p:sp>
      <p:sp>
        <p:nvSpPr>
          <p:cNvPr id="106" name="Google Shape;106;p3"/>
          <p:cNvSpPr txBox="1"/>
          <p:nvPr/>
        </p:nvSpPr>
        <p:spPr>
          <a:xfrm>
            <a:off x="1445727" y="7426586"/>
            <a:ext cx="6181895" cy="1522917"/>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Uczniowie</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Ogólnokształcącej Szkoły Muzycznej </a:t>
            </a:r>
            <a:b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b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w roku jubileuszu</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a:solidFill>
                  <a:srgbClr val="000000"/>
                </a:solidFill>
                <a:latin typeface="Times New Roman" pitchFamily="18" charset="0"/>
                <a:ea typeface="Times New Roman"/>
                <a:cs typeface="Times New Roman" pitchFamily="18" charset="0"/>
                <a:sym typeface="Times New Roman"/>
              </a:rPr>
              <a:t>Bytomia</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 </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na Rynku </a:t>
            </a: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zagra</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li urodzinowe </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100 </a:t>
            </a:r>
            <a:r>
              <a:rPr lang="en-US" sz="2199" b="0" i="0" u="none" strike="noStrike" cap="none" dirty="0">
                <a:solidFill>
                  <a:srgbClr val="000000"/>
                </a:solidFill>
                <a:latin typeface="Times New Roman" pitchFamily="18" charset="0"/>
                <a:ea typeface="Times New Roman"/>
                <a:cs typeface="Times New Roman" pitchFamily="18" charset="0"/>
                <a:sym typeface="Times New Roman"/>
              </a:rPr>
              <a:t>lat </a:t>
            </a:r>
            <a:r>
              <a:rPr lang="pl-PL" sz="2199" b="0" i="0" u="none" strike="noStrike" cap="none" dirty="0" smtClean="0">
                <a:solidFill>
                  <a:srgbClr val="000000"/>
                </a:solidFill>
                <a:latin typeface="Times New Roman" pitchFamily="18" charset="0"/>
                <a:ea typeface="Times New Roman"/>
                <a:cs typeface="Times New Roman" pitchFamily="18" charset="0"/>
                <a:sym typeface="Times New Roman"/>
              </a:rPr>
              <a:t>– 1000 lat </a:t>
            </a: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dla</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r>
              <a:rPr lang="en-US" sz="2199" b="0" i="0" u="none" strike="noStrike" cap="none" dirty="0" err="1" smtClean="0">
                <a:solidFill>
                  <a:srgbClr val="000000"/>
                </a:solidFill>
                <a:latin typeface="Times New Roman" pitchFamily="18" charset="0"/>
                <a:ea typeface="Times New Roman"/>
                <a:cs typeface="Times New Roman" pitchFamily="18" charset="0"/>
                <a:sym typeface="Times New Roman"/>
              </a:rPr>
              <a:t>miasta</a:t>
            </a:r>
            <a:r>
              <a:rPr lang="en-US" sz="2199" b="0" i="0" u="none" strike="noStrike" cap="none" dirty="0" smtClean="0">
                <a:solidFill>
                  <a:srgbClr val="000000"/>
                </a:solidFill>
                <a:latin typeface="Times New Roman" pitchFamily="18" charset="0"/>
                <a:ea typeface="Times New Roman"/>
                <a:cs typeface="Times New Roman" pitchFamily="18" charset="0"/>
                <a:sym typeface="Times New Roman"/>
              </a:rPr>
              <a:t>. </a:t>
            </a:r>
            <a:endParaRP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p:nvPr/>
        </p:nvSpPr>
        <p:spPr>
          <a:xfrm>
            <a:off x="16331014" y="9159142"/>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112" name="Google Shape;112;p4"/>
          <p:cNvSpPr/>
          <p:nvPr/>
        </p:nvSpPr>
        <p:spPr>
          <a:xfrm>
            <a:off x="413151" y="2861846"/>
            <a:ext cx="5815428" cy="4462440"/>
          </a:xfrm>
          <a:custGeom>
            <a:avLst/>
            <a:gdLst/>
            <a:ahLst/>
            <a:cxnLst/>
            <a:rect l="l" t="t" r="r" b="b"/>
            <a:pathLst>
              <a:path w="5815428" h="4462440" extrusionOk="0">
                <a:moveTo>
                  <a:pt x="0" y="0"/>
                </a:moveTo>
                <a:lnTo>
                  <a:pt x="5815428" y="0"/>
                </a:lnTo>
                <a:lnTo>
                  <a:pt x="5815428" y="4462440"/>
                </a:lnTo>
                <a:lnTo>
                  <a:pt x="0" y="4462440"/>
                </a:lnTo>
                <a:lnTo>
                  <a:pt x="0" y="0"/>
                </a:lnTo>
                <a:close/>
              </a:path>
            </a:pathLst>
          </a:custGeom>
          <a:blipFill rotWithShape="1">
            <a:blip r:embed="rId4">
              <a:alphaModFix/>
            </a:blip>
            <a:stretch>
              <a:fillRect l="-1155" r="-1155"/>
            </a:stretch>
          </a:blipFill>
          <a:ln w="38100" cap="sq" cmpd="sng">
            <a:solidFill>
              <a:srgbClr val="000000"/>
            </a:solidFill>
            <a:prstDash val="solid"/>
            <a:miter lim="8000"/>
            <a:headEnd type="none" w="sm" len="sm"/>
            <a:tailEnd type="none" w="sm" len="sm"/>
          </a:ln>
        </p:spPr>
      </p:sp>
      <p:sp>
        <p:nvSpPr>
          <p:cNvPr id="113" name="Google Shape;113;p4"/>
          <p:cNvSpPr/>
          <p:nvPr/>
        </p:nvSpPr>
        <p:spPr>
          <a:xfrm>
            <a:off x="11970230" y="2861846"/>
            <a:ext cx="5949920" cy="4462440"/>
          </a:xfrm>
          <a:custGeom>
            <a:avLst/>
            <a:gdLst/>
            <a:ahLst/>
            <a:cxnLst/>
            <a:rect l="l" t="t" r="r" b="b"/>
            <a:pathLst>
              <a:path w="5949920" h="4462440" extrusionOk="0">
                <a:moveTo>
                  <a:pt x="0" y="0"/>
                </a:moveTo>
                <a:lnTo>
                  <a:pt x="5949920" y="0"/>
                </a:lnTo>
                <a:lnTo>
                  <a:pt x="5949920" y="4462440"/>
                </a:lnTo>
                <a:lnTo>
                  <a:pt x="0" y="4462440"/>
                </a:lnTo>
                <a:lnTo>
                  <a:pt x="0" y="0"/>
                </a:lnTo>
                <a:close/>
              </a:path>
            </a:pathLst>
          </a:custGeom>
          <a:blipFill rotWithShape="1">
            <a:blip r:embed="rId5">
              <a:alphaModFix/>
            </a:blip>
            <a:stretch>
              <a:fillRect/>
            </a:stretch>
          </a:blipFill>
          <a:ln w="38100" cap="sq" cmpd="sng">
            <a:solidFill>
              <a:srgbClr val="000000"/>
            </a:solidFill>
            <a:prstDash val="solid"/>
            <a:miter lim="8000"/>
            <a:headEnd type="none" w="sm" len="sm"/>
            <a:tailEnd type="none" w="sm" len="sm"/>
          </a:ln>
        </p:spPr>
      </p:sp>
      <p:sp>
        <p:nvSpPr>
          <p:cNvPr id="114" name="Google Shape;114;p4"/>
          <p:cNvSpPr/>
          <p:nvPr/>
        </p:nvSpPr>
        <p:spPr>
          <a:xfrm>
            <a:off x="5726646" y="3903000"/>
            <a:ext cx="6834672" cy="5126004"/>
          </a:xfrm>
          <a:custGeom>
            <a:avLst/>
            <a:gdLst/>
            <a:ahLst/>
            <a:cxnLst/>
            <a:rect l="l" t="t" r="r" b="b"/>
            <a:pathLst>
              <a:path w="7284212" h="5463159" extrusionOk="0">
                <a:moveTo>
                  <a:pt x="0" y="0"/>
                </a:moveTo>
                <a:lnTo>
                  <a:pt x="7284212" y="0"/>
                </a:lnTo>
                <a:lnTo>
                  <a:pt x="7284212" y="5463159"/>
                </a:lnTo>
                <a:lnTo>
                  <a:pt x="0" y="5463159"/>
                </a:lnTo>
                <a:lnTo>
                  <a:pt x="0" y="0"/>
                </a:lnTo>
                <a:close/>
              </a:path>
            </a:pathLst>
          </a:custGeom>
          <a:blipFill rotWithShape="1">
            <a:blip r:embed="rId6">
              <a:alphaModFix/>
            </a:blip>
            <a:stretch>
              <a:fillRect/>
            </a:stretch>
          </a:blipFill>
          <a:ln w="38100" cap="sq" cmpd="sng">
            <a:solidFill>
              <a:srgbClr val="000000"/>
            </a:solidFill>
            <a:prstDash val="solid"/>
            <a:miter lim="8000"/>
            <a:headEnd type="none" w="sm" len="sm"/>
            <a:tailEnd type="none" w="sm" len="sm"/>
          </a:ln>
        </p:spPr>
      </p:sp>
      <p:sp>
        <p:nvSpPr>
          <p:cNvPr id="115" name="Google Shape;115;p4"/>
          <p:cNvSpPr txBox="1"/>
          <p:nvPr/>
        </p:nvSpPr>
        <p:spPr>
          <a:xfrm>
            <a:off x="5997275" y="81556"/>
            <a:ext cx="5486231"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Fotograficzne</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27</a:t>
            </a:r>
            <a:endParaRPr dirty="0"/>
          </a:p>
        </p:txBody>
      </p:sp>
      <p:sp>
        <p:nvSpPr>
          <p:cNvPr id="116" name="Google Shape;116;p4"/>
          <p:cNvSpPr txBox="1"/>
          <p:nvPr/>
        </p:nvSpPr>
        <p:spPr>
          <a:xfrm>
            <a:off x="2545363" y="1423615"/>
            <a:ext cx="13197274" cy="1895134"/>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Celem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konkursu</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było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zaprezentowanie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Bytomia</a:t>
            </a:r>
            <a:r>
              <a:rPr lang="en-US" sz="2199" b="0" i="0" u="none" strike="noStrike" cap="none" dirty="0">
                <a:solidFill>
                  <a:srgbClr val="000000"/>
                </a:solidFill>
                <a:latin typeface="Times New Roman"/>
                <a:ea typeface="Times New Roman"/>
                <a:cs typeface="Times New Roman"/>
                <a:sym typeface="Times New Roman"/>
              </a:rPr>
              <a:t> w </a:t>
            </a:r>
            <a:r>
              <a:rPr lang="en-US" sz="2199" b="0" i="0" u="none" strike="noStrike" cap="none" dirty="0" err="1">
                <a:solidFill>
                  <a:srgbClr val="000000"/>
                </a:solidFill>
                <a:latin typeface="Times New Roman"/>
                <a:ea typeface="Times New Roman"/>
                <a:cs typeface="Times New Roman"/>
                <a:sym typeface="Times New Roman"/>
              </a:rPr>
              <a:t>nowej</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odsłonie</a:t>
            </a:r>
            <a:r>
              <a:rPr lang="en-US" sz="2199" b="0" i="0" u="none" strike="noStrike" cap="none" dirty="0">
                <a:solidFill>
                  <a:srgbClr val="000000"/>
                </a:solidFill>
                <a:latin typeface="Times New Roman"/>
                <a:ea typeface="Times New Roman"/>
                <a:cs typeface="Times New Roman"/>
                <a:sym typeface="Times New Roman"/>
              </a:rPr>
              <a:t>. </a:t>
            </a:r>
            <a:endParaRPr dirty="0"/>
          </a:p>
          <a:p>
            <a:pPr marL="0" marR="0" lvl="0" indent="0" algn="ctr" rtl="0">
              <a:lnSpc>
                <a:spcPct val="139972"/>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Spojrzenie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miasto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okiem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człowiek</a:t>
            </a:r>
            <a:r>
              <a:rPr lang="pl-PL" sz="2199" b="0" i="0" u="none" strike="noStrike" cap="none" dirty="0" smtClean="0">
                <a:solidFill>
                  <a:srgbClr val="000000"/>
                </a:solidFill>
                <a:latin typeface="Times New Roman"/>
                <a:ea typeface="Times New Roman"/>
                <a:cs typeface="Times New Roman"/>
                <a:sym typeface="Times New Roman"/>
              </a:rPr>
              <a:t>a</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młodego</a:t>
            </a:r>
            <a:r>
              <a:rPr lang="en-US" sz="2199" b="0" i="0" u="none" strike="noStrike" cap="none" dirty="0">
                <a:solidFill>
                  <a:srgbClr val="000000"/>
                </a:solidFill>
                <a:latin typeface="Times New Roman"/>
                <a:ea typeface="Times New Roman"/>
                <a:cs typeface="Times New Roman"/>
                <a:sym typeface="Times New Roman"/>
              </a:rPr>
              <a:t>. </a:t>
            </a:r>
            <a:endParaRPr dirty="0"/>
          </a:p>
          <a:p>
            <a:pPr marL="0" marR="0" lvl="0" indent="0" algn="ctr" rtl="0">
              <a:lnSpc>
                <a:spcPct val="139972"/>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Wydarzenie</a:t>
            </a:r>
            <a:r>
              <a:rPr lang="en-US" sz="2199" b="0" i="0" u="none" strike="noStrike" cap="none" dirty="0">
                <a:solidFill>
                  <a:srgbClr val="000000"/>
                </a:solidFill>
                <a:latin typeface="Times New Roman"/>
                <a:ea typeface="Times New Roman"/>
                <a:cs typeface="Times New Roman"/>
                <a:sym typeface="Times New Roman"/>
              </a:rPr>
              <a:t> to </a:t>
            </a:r>
            <a:r>
              <a:rPr lang="en-US" sz="2199" b="0" i="0" u="none" strike="noStrike" cap="none" dirty="0" err="1" smtClean="0">
                <a:solidFill>
                  <a:srgbClr val="000000"/>
                </a:solidFill>
                <a:latin typeface="Times New Roman"/>
                <a:ea typeface="Times New Roman"/>
                <a:cs typeface="Times New Roman"/>
                <a:sym typeface="Times New Roman"/>
              </a:rPr>
              <a:t>zostało</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połączone</a:t>
            </a:r>
            <a:r>
              <a:rPr lang="en-US" sz="2199" b="0" i="0" u="none" strike="noStrike" cap="none" dirty="0">
                <a:solidFill>
                  <a:srgbClr val="000000"/>
                </a:solidFill>
                <a:latin typeface="Times New Roman"/>
                <a:ea typeface="Times New Roman"/>
                <a:cs typeface="Times New Roman"/>
                <a:sym typeface="Times New Roman"/>
              </a:rPr>
              <a:t> </a:t>
            </a:r>
            <a:endParaRPr dirty="0"/>
          </a:p>
          <a:p>
            <a:pPr marL="0" marR="0" lvl="0" indent="0" algn="ctr" rtl="0">
              <a:lnSpc>
                <a:spcPct val="139972"/>
              </a:lnSpc>
              <a:spcBef>
                <a:spcPts val="0"/>
              </a:spcBef>
              <a:spcAft>
                <a:spcPts val="0"/>
              </a:spcAft>
              <a:buNone/>
            </a:pPr>
            <a:r>
              <a:rPr lang="en-US" sz="2199" b="0" i="0" u="none" strike="noStrike" cap="none" dirty="0">
                <a:solidFill>
                  <a:srgbClr val="000000"/>
                </a:solidFill>
                <a:latin typeface="Times New Roman"/>
                <a:ea typeface="Times New Roman"/>
                <a:cs typeface="Times New Roman"/>
                <a:sym typeface="Times New Roman"/>
              </a:rPr>
              <a:t>z </a:t>
            </a:r>
            <a:r>
              <a:rPr lang="en-US" sz="2199" b="0" i="0" u="none" strike="noStrike" cap="none" dirty="0" err="1">
                <a:solidFill>
                  <a:srgbClr val="000000"/>
                </a:solidFill>
                <a:latin typeface="Times New Roman"/>
                <a:ea typeface="Times New Roman"/>
                <a:cs typeface="Times New Roman"/>
                <a:sym typeface="Times New Roman"/>
              </a:rPr>
              <a:t>Koncertem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Noworocznym</a:t>
            </a:r>
            <a:r>
              <a:rPr lang="en-US" sz="2199" b="0" i="0" u="none" strike="noStrike" cap="none" dirty="0">
                <a:solidFill>
                  <a:srgbClr val="000000"/>
                </a:solidFill>
                <a:latin typeface="Times New Roman"/>
                <a:ea typeface="Times New Roman"/>
                <a:cs typeface="Times New Roman"/>
                <a:sym typeface="Times New Roman"/>
              </a:rPr>
              <a:t>.</a:t>
            </a:r>
            <a:endParaRPr dirty="0"/>
          </a:p>
        </p:txBody>
      </p:sp>
      <p:sp>
        <p:nvSpPr>
          <p:cNvPr id="117" name="Google Shape;117;p4"/>
          <p:cNvSpPr/>
          <p:nvPr/>
        </p:nvSpPr>
        <p:spPr>
          <a:xfrm>
            <a:off x="413151" y="7968024"/>
            <a:ext cx="3635850" cy="2122014"/>
          </a:xfrm>
          <a:custGeom>
            <a:avLst/>
            <a:gdLst/>
            <a:ahLst/>
            <a:cxnLst/>
            <a:rect l="l" t="t" r="r" b="b"/>
            <a:pathLst>
              <a:path w="3635850" h="2122014" extrusionOk="0">
                <a:moveTo>
                  <a:pt x="0" y="0"/>
                </a:moveTo>
                <a:lnTo>
                  <a:pt x="3635851" y="0"/>
                </a:lnTo>
                <a:lnTo>
                  <a:pt x="3635851" y="2122014"/>
                </a:lnTo>
                <a:lnTo>
                  <a:pt x="0" y="2122014"/>
                </a:lnTo>
                <a:lnTo>
                  <a:pt x="0" y="0"/>
                </a:lnTo>
                <a:close/>
              </a:path>
            </a:pathLst>
          </a:custGeom>
          <a:blipFill rotWithShape="1">
            <a:blip r:embed="rId7">
              <a:alphaModFix/>
            </a:blip>
            <a:stretch>
              <a:fillRect/>
            </a:stretch>
          </a:blipFill>
          <a:ln>
            <a:noFill/>
          </a:ln>
        </p:spPr>
      </p:sp>
      <p:sp>
        <p:nvSpPr>
          <p:cNvPr id="118" name="Google Shape;118;p4"/>
          <p:cNvSpPr/>
          <p:nvPr/>
        </p:nvSpPr>
        <p:spPr>
          <a:xfrm rot="10800000">
            <a:off x="14412675" y="157756"/>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5"/>
          <p:cNvSpPr/>
          <p:nvPr/>
        </p:nvSpPr>
        <p:spPr>
          <a:xfrm>
            <a:off x="15887668" y="8868197"/>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124" name="Google Shape;124;p5"/>
          <p:cNvSpPr/>
          <p:nvPr/>
        </p:nvSpPr>
        <p:spPr>
          <a:xfrm>
            <a:off x="1703351" y="2605729"/>
            <a:ext cx="8467767" cy="6350825"/>
          </a:xfrm>
          <a:custGeom>
            <a:avLst/>
            <a:gdLst/>
            <a:ahLst/>
            <a:cxnLst/>
            <a:rect l="l" t="t" r="r" b="b"/>
            <a:pathLst>
              <a:path w="8467767" h="6350825" extrusionOk="0">
                <a:moveTo>
                  <a:pt x="0" y="0"/>
                </a:moveTo>
                <a:lnTo>
                  <a:pt x="8467766" y="0"/>
                </a:lnTo>
                <a:lnTo>
                  <a:pt x="8467766" y="6350826"/>
                </a:lnTo>
                <a:lnTo>
                  <a:pt x="0" y="6350826"/>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125" name="Google Shape;125;p5"/>
          <p:cNvSpPr/>
          <p:nvPr/>
        </p:nvSpPr>
        <p:spPr>
          <a:xfrm>
            <a:off x="10467784" y="2605729"/>
            <a:ext cx="6356958" cy="6350825"/>
          </a:xfrm>
          <a:custGeom>
            <a:avLst/>
            <a:gdLst/>
            <a:ahLst/>
            <a:cxnLst/>
            <a:rect l="l" t="t" r="r" b="b"/>
            <a:pathLst>
              <a:path w="6356958" h="6350825" extrusionOk="0">
                <a:moveTo>
                  <a:pt x="0" y="0"/>
                </a:moveTo>
                <a:lnTo>
                  <a:pt x="6356958" y="0"/>
                </a:lnTo>
                <a:lnTo>
                  <a:pt x="6356958" y="6350826"/>
                </a:lnTo>
                <a:lnTo>
                  <a:pt x="0" y="6350826"/>
                </a:lnTo>
                <a:lnTo>
                  <a:pt x="0" y="0"/>
                </a:lnTo>
                <a:close/>
              </a:path>
            </a:pathLst>
          </a:custGeom>
          <a:blipFill rotWithShape="1">
            <a:blip r:embed="rId5">
              <a:alphaModFix/>
            </a:blip>
            <a:stretch>
              <a:fillRect t="-95"/>
            </a:stretch>
          </a:blipFill>
          <a:ln w="38100" cap="sq" cmpd="sng">
            <a:solidFill>
              <a:srgbClr val="000000"/>
            </a:solidFill>
            <a:prstDash val="solid"/>
            <a:miter lim="8000"/>
            <a:headEnd type="none" w="sm" len="sm"/>
            <a:tailEnd type="none" w="sm" len="sm"/>
          </a:ln>
        </p:spPr>
      </p:sp>
      <p:sp>
        <p:nvSpPr>
          <p:cNvPr id="126" name="Google Shape;126;p5"/>
          <p:cNvSpPr txBox="1"/>
          <p:nvPr/>
        </p:nvSpPr>
        <p:spPr>
          <a:xfrm>
            <a:off x="5937234" y="124834"/>
            <a:ext cx="5486231"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Fotograficzne</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27</a:t>
            </a:r>
            <a:endParaRPr dirty="0"/>
          </a:p>
        </p:txBody>
      </p:sp>
      <p:sp>
        <p:nvSpPr>
          <p:cNvPr id="127" name="Google Shape;127;p5"/>
          <p:cNvSpPr txBox="1"/>
          <p:nvPr/>
        </p:nvSpPr>
        <p:spPr>
          <a:xfrm>
            <a:off x="2706659" y="1201719"/>
            <a:ext cx="11947380" cy="1201423"/>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a:solidFill>
                  <a:srgbClr val="000000"/>
                </a:solidFill>
                <a:latin typeface="Times New Roman"/>
                <a:ea typeface="Times New Roman"/>
                <a:cs typeface="Times New Roman"/>
                <a:sym typeface="Times New Roman"/>
              </a:rPr>
              <a:t>Międzyszkolny konkurs fotograficzny pt. “ Lokalny patriota - zakochaj się w Bytomiu jeszcze raz”. Zadaniem uczniów szkół, było sfotografowanie naszego pięknego miasta. </a:t>
            </a:r>
            <a:endParaRPr/>
          </a:p>
          <a:p>
            <a:pPr marL="0" marR="0" lvl="0" indent="0" algn="ctr" rtl="0">
              <a:lnSpc>
                <a:spcPct val="139972"/>
              </a:lnSpc>
              <a:spcBef>
                <a:spcPts val="0"/>
              </a:spcBef>
              <a:spcAft>
                <a:spcPts val="0"/>
              </a:spcAft>
              <a:buNone/>
            </a:pPr>
            <a:r>
              <a:rPr lang="en-US" sz="2199" b="0" i="0" u="none" strike="noStrike" cap="none">
                <a:solidFill>
                  <a:srgbClr val="000000"/>
                </a:solidFill>
                <a:latin typeface="Times New Roman"/>
                <a:ea typeface="Times New Roman"/>
                <a:cs typeface="Times New Roman"/>
                <a:sym typeface="Times New Roman"/>
              </a:rPr>
              <a:t>Zaangażowane w konkurs były szkoły podstawowe oraz średnie.</a:t>
            </a:r>
            <a:endParaRPr/>
          </a:p>
        </p:txBody>
      </p:sp>
      <p:sp>
        <p:nvSpPr>
          <p:cNvPr id="128" name="Google Shape;128;p5"/>
          <p:cNvSpPr/>
          <p:nvPr/>
        </p:nvSpPr>
        <p:spPr>
          <a:xfrm>
            <a:off x="273055" y="7959331"/>
            <a:ext cx="3635850" cy="2122014"/>
          </a:xfrm>
          <a:custGeom>
            <a:avLst/>
            <a:gdLst/>
            <a:ahLst/>
            <a:cxnLst/>
            <a:rect l="l" t="t" r="r" b="b"/>
            <a:pathLst>
              <a:path w="3635850" h="2122014" extrusionOk="0">
                <a:moveTo>
                  <a:pt x="0" y="0"/>
                </a:moveTo>
                <a:lnTo>
                  <a:pt x="3635851" y="0"/>
                </a:lnTo>
                <a:lnTo>
                  <a:pt x="3635851" y="2122014"/>
                </a:lnTo>
                <a:lnTo>
                  <a:pt x="0" y="2122014"/>
                </a:lnTo>
                <a:lnTo>
                  <a:pt x="0" y="0"/>
                </a:lnTo>
                <a:close/>
              </a:path>
            </a:pathLst>
          </a:custGeom>
          <a:blipFill rotWithShape="1">
            <a:blip r:embed="rId6">
              <a:alphaModFix/>
            </a:blip>
            <a:stretch>
              <a:fillRect/>
            </a:stretch>
          </a:blipFill>
          <a:ln>
            <a:noFill/>
          </a:ln>
        </p:spPr>
      </p:sp>
      <p:sp>
        <p:nvSpPr>
          <p:cNvPr id="129" name="Google Shape;129;p5"/>
          <p:cNvSpPr/>
          <p:nvPr/>
        </p:nvSpPr>
        <p:spPr>
          <a:xfrm rot="10800000">
            <a:off x="14412675" y="201034"/>
            <a:ext cx="3635850" cy="2122014"/>
          </a:xfrm>
          <a:custGeom>
            <a:avLst/>
            <a:gdLst/>
            <a:ahLst/>
            <a:cxnLst/>
            <a:rect l="l" t="t" r="r" b="b"/>
            <a:pathLst>
              <a:path w="3635850" h="2122014" extrusionOk="0">
                <a:moveTo>
                  <a:pt x="0" y="0"/>
                </a:moveTo>
                <a:lnTo>
                  <a:pt x="3635850" y="0"/>
                </a:lnTo>
                <a:lnTo>
                  <a:pt x="3635850" y="2122015"/>
                </a:lnTo>
                <a:lnTo>
                  <a:pt x="0" y="2122015"/>
                </a:lnTo>
                <a:lnTo>
                  <a:pt x="0" y="0"/>
                </a:lnTo>
                <a:close/>
              </a:path>
            </a:pathLst>
          </a:custGeom>
          <a:blipFill rotWithShape="1">
            <a:blip r:embed="rId6">
              <a:alphaModFix/>
            </a:blip>
            <a:stretch>
              <a:fillRect/>
            </a:stretch>
          </a:blipFill>
          <a:ln>
            <a:noFill/>
          </a:ln>
        </p:spPr>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6"/>
          <p:cNvSpPr txBox="1"/>
          <p:nvPr/>
        </p:nvSpPr>
        <p:spPr>
          <a:xfrm>
            <a:off x="8967578" y="5004554"/>
            <a:ext cx="352844" cy="277892"/>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800" b="0" i="0" u="none" strike="noStrike" cap="none">
                <a:solidFill>
                  <a:srgbClr val="000000"/>
                </a:solidFill>
                <a:latin typeface="Arial"/>
                <a:ea typeface="Arial"/>
                <a:cs typeface="Arial"/>
                <a:sym typeface="Arial"/>
              </a:rPr>
              <a:t>770</a:t>
            </a:r>
            <a:endParaRPr/>
          </a:p>
        </p:txBody>
      </p:sp>
      <p:sp>
        <p:nvSpPr>
          <p:cNvPr id="135" name="Google Shape;135;p6" descr="https://lh3.googleusercontent.com/pw/AP1GczOTEiZSiFLw-KxmZnE_IqzR-ZHdAtNa34cayK3zxmuB4eGhd56CXdgXB3NnbC9vKvFletcRd4M0phKv9e2S1ITWEn_gzta1d7L_v4HGsx2KL6fF9petzz2_rpl9tCmOlus729zTK1pYzjO44h7scOaQIQ=w1233-h925-s-no"/>
          <p:cNvSpPr/>
          <p:nvPr/>
        </p:nvSpPr>
        <p:spPr>
          <a:xfrm>
            <a:off x="8568781" y="1282055"/>
            <a:ext cx="8445649" cy="6335949"/>
          </a:xfrm>
          <a:custGeom>
            <a:avLst/>
            <a:gdLst/>
            <a:ahLst/>
            <a:cxnLst/>
            <a:rect l="l" t="t" r="r" b="b"/>
            <a:pathLst>
              <a:path w="8445649" h="6335949" extrusionOk="0">
                <a:moveTo>
                  <a:pt x="0" y="0"/>
                </a:moveTo>
                <a:lnTo>
                  <a:pt x="8445649" y="0"/>
                </a:lnTo>
                <a:lnTo>
                  <a:pt x="8445649" y="6335949"/>
                </a:lnTo>
                <a:lnTo>
                  <a:pt x="0" y="6335949"/>
                </a:lnTo>
                <a:lnTo>
                  <a:pt x="0" y="0"/>
                </a:lnTo>
                <a:close/>
              </a:path>
            </a:pathLst>
          </a:custGeom>
          <a:blipFill rotWithShape="1">
            <a:blip r:embed="rId3">
              <a:alphaModFix/>
            </a:blip>
            <a:stretch>
              <a:fillRect/>
            </a:stretch>
          </a:blipFill>
          <a:ln w="38100" cap="sq" cmpd="sng">
            <a:solidFill>
              <a:srgbClr val="000000"/>
            </a:solidFill>
            <a:prstDash val="solid"/>
            <a:miter lim="8000"/>
            <a:headEnd type="none" w="sm" len="sm"/>
            <a:tailEnd type="none" w="sm" len="sm"/>
          </a:ln>
        </p:spPr>
      </p:sp>
      <p:sp>
        <p:nvSpPr>
          <p:cNvPr id="136" name="Google Shape;136;p6" descr="https://lh3.googleusercontent.com/pw/AP1GczOPBdhdlAEZQ5q0NvuxEyKsk-JUCvr9yZOG44PXyEQUeIVNTugsQwA_8jD1zLMEw0x2TblWOkHwGFLVIgyxT9Tgy7i1tO9qet9ADUldAXlhPpJ-e4YVKCWyTH7jRx1b_V1Qjs7aP9j9ojuyyScFsXBRxw=w1233-h925-s-no"/>
          <p:cNvSpPr/>
          <p:nvPr/>
        </p:nvSpPr>
        <p:spPr>
          <a:xfrm>
            <a:off x="1381909" y="3478649"/>
            <a:ext cx="7398509" cy="5550382"/>
          </a:xfrm>
          <a:custGeom>
            <a:avLst/>
            <a:gdLst/>
            <a:ahLst/>
            <a:cxnLst/>
            <a:rect l="l" t="t" r="r" b="b"/>
            <a:pathLst>
              <a:path w="7398509" h="5550382" extrusionOk="0">
                <a:moveTo>
                  <a:pt x="0" y="0"/>
                </a:moveTo>
                <a:lnTo>
                  <a:pt x="7398509" y="0"/>
                </a:lnTo>
                <a:lnTo>
                  <a:pt x="7398509" y="5550382"/>
                </a:lnTo>
                <a:lnTo>
                  <a:pt x="0" y="5550382"/>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137" name="Google Shape;137;p6"/>
          <p:cNvSpPr/>
          <p:nvPr/>
        </p:nvSpPr>
        <p:spPr>
          <a:xfrm>
            <a:off x="15693705" y="8785070"/>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5">
              <a:alphaModFix/>
            </a:blip>
            <a:stretch>
              <a:fillRect/>
            </a:stretch>
          </a:blipFill>
          <a:ln>
            <a:noFill/>
          </a:ln>
        </p:spPr>
      </p:sp>
      <p:sp>
        <p:nvSpPr>
          <p:cNvPr id="138" name="Google Shape;138;p6"/>
          <p:cNvSpPr txBox="1"/>
          <p:nvPr/>
        </p:nvSpPr>
        <p:spPr>
          <a:xfrm>
            <a:off x="6037302" y="144848"/>
            <a:ext cx="5486231"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Fotograficzne</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27</a:t>
            </a:r>
            <a:endParaRPr dirty="0"/>
          </a:p>
        </p:txBody>
      </p:sp>
      <p:sp>
        <p:nvSpPr>
          <p:cNvPr id="139" name="Google Shape;139;p6"/>
          <p:cNvSpPr/>
          <p:nvPr/>
        </p:nvSpPr>
        <p:spPr>
          <a:xfrm>
            <a:off x="293069" y="7968024"/>
            <a:ext cx="3635850" cy="2122014"/>
          </a:xfrm>
          <a:custGeom>
            <a:avLst/>
            <a:gdLst/>
            <a:ahLst/>
            <a:cxnLst/>
            <a:rect l="l" t="t" r="r" b="b"/>
            <a:pathLst>
              <a:path w="3635850" h="2122014" extrusionOk="0">
                <a:moveTo>
                  <a:pt x="0" y="0"/>
                </a:moveTo>
                <a:lnTo>
                  <a:pt x="3635851" y="0"/>
                </a:lnTo>
                <a:lnTo>
                  <a:pt x="3635851" y="2122014"/>
                </a:lnTo>
                <a:lnTo>
                  <a:pt x="0" y="2122014"/>
                </a:lnTo>
                <a:lnTo>
                  <a:pt x="0" y="0"/>
                </a:lnTo>
                <a:close/>
              </a:path>
            </a:pathLst>
          </a:custGeom>
          <a:blipFill rotWithShape="1">
            <a:blip r:embed="rId6">
              <a:alphaModFix/>
            </a:blip>
            <a:stretch>
              <a:fillRect/>
            </a:stretch>
          </a:blipFill>
          <a:ln>
            <a:noFill/>
          </a:ln>
        </p:spPr>
      </p:sp>
      <p:sp>
        <p:nvSpPr>
          <p:cNvPr id="140" name="Google Shape;140;p6"/>
          <p:cNvSpPr/>
          <p:nvPr/>
        </p:nvSpPr>
        <p:spPr>
          <a:xfrm rot="10800000">
            <a:off x="14412675" y="221048"/>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6" name="Google Shape;146;p7"/>
          <p:cNvSpPr/>
          <p:nvPr/>
        </p:nvSpPr>
        <p:spPr>
          <a:xfrm>
            <a:off x="15749123" y="892361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149" name="Google Shape;149;p7"/>
          <p:cNvSpPr txBox="1"/>
          <p:nvPr/>
        </p:nvSpPr>
        <p:spPr>
          <a:xfrm>
            <a:off x="2988295" y="218364"/>
            <a:ext cx="11569852"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smtClean="0">
                <a:solidFill>
                  <a:srgbClr val="000000"/>
                </a:solidFill>
                <a:latin typeface="Arimo"/>
                <a:ea typeface="Arimo"/>
                <a:cs typeface="Arimo"/>
                <a:sym typeface="Arimo"/>
              </a:rPr>
              <a:t>Muzyczne</a:t>
            </a:r>
            <a:r>
              <a:rPr lang="en-US" sz="3098" b="1" i="0" u="none" strike="noStrike" cap="none" dirty="0" smtClean="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i</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artystyczne</a:t>
            </a:r>
            <a:r>
              <a:rPr lang="en-US" sz="3098" b="1" i="0" u="none" strike="noStrike" cap="none" dirty="0">
                <a:solidFill>
                  <a:srgbClr val="000000"/>
                </a:solidFill>
                <a:latin typeface="Arimo"/>
                <a:ea typeface="Arimo"/>
                <a:cs typeface="Arimo"/>
                <a:sym typeface="Arimo"/>
              </a:rPr>
              <a:t> w </a:t>
            </a:r>
            <a:r>
              <a:rPr lang="en-US" sz="3098" b="1" i="0" u="none" strike="noStrike" cap="none" dirty="0" err="1">
                <a:solidFill>
                  <a:srgbClr val="000000"/>
                </a:solidFill>
                <a:latin typeface="Arimo"/>
                <a:ea typeface="Arimo"/>
                <a:cs typeface="Arimo"/>
                <a:sym typeface="Arimo"/>
              </a:rPr>
              <a:t>placówkach</a:t>
            </a:r>
            <a:r>
              <a:rPr lang="en-US" sz="3098" b="1" i="0" u="none" strike="noStrike" cap="none" dirty="0">
                <a:solidFill>
                  <a:srgbClr val="000000"/>
                </a:solidFill>
                <a:latin typeface="Arimo"/>
                <a:ea typeface="Arimo"/>
                <a:cs typeface="Arimo"/>
                <a:sym typeface="Arimo"/>
              </a:rPr>
              <a:t> </a:t>
            </a:r>
            <a:r>
              <a:rPr lang="en-US" sz="3098" b="1" i="0" u="none" strike="noStrike" cap="none" dirty="0" err="1" smtClean="0">
                <a:solidFill>
                  <a:srgbClr val="000000"/>
                </a:solidFill>
                <a:latin typeface="Arimo"/>
                <a:ea typeface="Arimo"/>
                <a:cs typeface="Arimo"/>
                <a:sym typeface="Arimo"/>
              </a:rPr>
              <a:t>oświatowych</a:t>
            </a:r>
            <a:r>
              <a:rPr lang="pl-PL" sz="3098" b="1" dirty="0" smtClean="0">
                <a:latin typeface="Arimo"/>
                <a:ea typeface="Arimo"/>
                <a:cs typeface="Arimo"/>
                <a:sym typeface="Arimo"/>
              </a:rPr>
              <a:t>:</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23</a:t>
            </a:r>
            <a:endParaRPr dirty="0"/>
          </a:p>
        </p:txBody>
      </p:sp>
      <p:sp>
        <p:nvSpPr>
          <p:cNvPr id="150" name="Google Shape;150;p7"/>
          <p:cNvSpPr txBox="1"/>
          <p:nvPr/>
        </p:nvSpPr>
        <p:spPr>
          <a:xfrm>
            <a:off x="637309" y="7096836"/>
            <a:ext cx="5073296" cy="1813317"/>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2104" b="0" i="0" u="none" strike="noStrike" cap="none" dirty="0" err="1">
                <a:solidFill>
                  <a:srgbClr val="000000"/>
                </a:solidFill>
                <a:latin typeface="Times New Roman"/>
                <a:ea typeface="Times New Roman"/>
                <a:cs typeface="Times New Roman"/>
                <a:sym typeface="Times New Roman"/>
              </a:rPr>
              <a:t>Rozdanie</a:t>
            </a:r>
            <a:r>
              <a:rPr lang="en-US" sz="2104" b="0" i="0" u="none" strike="noStrike" cap="none" dirty="0">
                <a:solidFill>
                  <a:srgbClr val="000000"/>
                </a:solidFill>
                <a:latin typeface="Times New Roman"/>
                <a:ea typeface="Times New Roman"/>
                <a:cs typeface="Times New Roman"/>
                <a:sym typeface="Times New Roman"/>
              </a:rPr>
              <a:t> </a:t>
            </a:r>
            <a:r>
              <a:rPr lang="en-US" sz="2104" b="0" i="0" u="none" strike="noStrike" cap="none" dirty="0" err="1">
                <a:solidFill>
                  <a:srgbClr val="000000"/>
                </a:solidFill>
                <a:latin typeface="Times New Roman"/>
                <a:ea typeface="Times New Roman"/>
                <a:cs typeface="Times New Roman"/>
                <a:sym typeface="Times New Roman"/>
              </a:rPr>
              <a:t>nagród</a:t>
            </a:r>
            <a:r>
              <a:rPr lang="en-US" sz="2104" b="0" i="0" u="none" strike="noStrike" cap="none" dirty="0">
                <a:solidFill>
                  <a:srgbClr val="000000"/>
                </a:solidFill>
                <a:latin typeface="Times New Roman"/>
                <a:ea typeface="Times New Roman"/>
                <a:cs typeface="Times New Roman"/>
                <a:sym typeface="Times New Roman"/>
              </a:rPr>
              <a:t> </a:t>
            </a:r>
            <a:r>
              <a:rPr lang="pl-PL" sz="2104" b="0" i="0" u="none" strike="noStrike" cap="none" dirty="0" smtClean="0">
                <a:solidFill>
                  <a:srgbClr val="000000"/>
                </a:solidFill>
                <a:latin typeface="Times New Roman"/>
                <a:ea typeface="Times New Roman"/>
                <a:cs typeface="Times New Roman"/>
                <a:sym typeface="Times New Roman"/>
              </a:rPr>
              <a:t/>
            </a:r>
            <a:br>
              <a:rPr lang="pl-PL" sz="2104" b="0" i="0" u="none" strike="noStrike" cap="none" dirty="0" smtClean="0">
                <a:solidFill>
                  <a:srgbClr val="000000"/>
                </a:solidFill>
                <a:latin typeface="Times New Roman"/>
                <a:ea typeface="Times New Roman"/>
                <a:cs typeface="Times New Roman"/>
                <a:sym typeface="Times New Roman"/>
              </a:rPr>
            </a:br>
            <a:r>
              <a:rPr lang="en-US" sz="2104" b="0" i="0" u="none" strike="noStrike" cap="none" dirty="0" smtClean="0">
                <a:solidFill>
                  <a:srgbClr val="000000"/>
                </a:solidFill>
                <a:latin typeface="Times New Roman"/>
                <a:ea typeface="Times New Roman"/>
                <a:cs typeface="Times New Roman"/>
                <a:sym typeface="Times New Roman"/>
              </a:rPr>
              <a:t>w </a:t>
            </a:r>
            <a:r>
              <a:rPr lang="pl-PL" dirty="0" smtClean="0">
                <a:ea typeface="Times New Roman"/>
              </a:rPr>
              <a:t> </a:t>
            </a:r>
            <a:r>
              <a:rPr lang="en-US" sz="2104" b="0" i="0" u="none" strike="noStrike" cap="none" dirty="0" smtClean="0">
                <a:solidFill>
                  <a:srgbClr val="000000"/>
                </a:solidFill>
                <a:latin typeface="Times New Roman"/>
                <a:ea typeface="Times New Roman"/>
                <a:cs typeface="Times New Roman"/>
                <a:sym typeface="Times New Roman"/>
              </a:rPr>
              <a:t>I</a:t>
            </a:r>
            <a:r>
              <a:rPr lang="pl-PL" sz="2104" b="0" i="0" u="none" strike="noStrike" cap="none" dirty="0" smtClean="0">
                <a:solidFill>
                  <a:srgbClr val="000000"/>
                </a:solidFill>
                <a:latin typeface="Times New Roman"/>
                <a:ea typeface="Times New Roman"/>
                <a:cs typeface="Times New Roman"/>
                <a:sym typeface="Times New Roman"/>
              </a:rPr>
              <a:t>V</a:t>
            </a:r>
            <a:r>
              <a:rPr lang="en-US" sz="2104" b="0" i="0" u="none" strike="noStrike" cap="none" dirty="0" smtClean="0">
                <a:solidFill>
                  <a:srgbClr val="000000"/>
                </a:solidFill>
                <a:latin typeface="Times New Roman"/>
                <a:ea typeface="Times New Roman"/>
                <a:cs typeface="Times New Roman"/>
                <a:sym typeface="Times New Roman"/>
              </a:rPr>
              <a:t> </a:t>
            </a:r>
            <a:r>
              <a:rPr lang="en-US" sz="2104" b="0" i="0" u="none" strike="noStrike" cap="none" dirty="0" err="1">
                <a:solidFill>
                  <a:srgbClr val="000000"/>
                </a:solidFill>
                <a:latin typeface="Times New Roman"/>
                <a:ea typeface="Times New Roman"/>
                <a:cs typeface="Times New Roman"/>
                <a:sym typeface="Times New Roman"/>
              </a:rPr>
              <a:t>Wojewódzkim</a:t>
            </a:r>
            <a:r>
              <a:rPr lang="en-US" sz="2104" b="0" i="0" u="none" strike="noStrike" cap="none" dirty="0">
                <a:solidFill>
                  <a:srgbClr val="000000"/>
                </a:solidFill>
                <a:latin typeface="Times New Roman"/>
                <a:ea typeface="Times New Roman"/>
                <a:cs typeface="Times New Roman"/>
                <a:sym typeface="Times New Roman"/>
              </a:rPr>
              <a:t> </a:t>
            </a:r>
            <a:r>
              <a:rPr lang="en-US" sz="2104" b="0" i="0" u="none" strike="noStrike" cap="none" dirty="0" err="1">
                <a:solidFill>
                  <a:srgbClr val="000000"/>
                </a:solidFill>
                <a:latin typeface="Times New Roman"/>
                <a:ea typeface="Times New Roman"/>
                <a:cs typeface="Times New Roman"/>
                <a:sym typeface="Times New Roman"/>
              </a:rPr>
              <a:t>Konkursie</a:t>
            </a:r>
            <a:r>
              <a:rPr lang="en-US" sz="2104" b="0" i="0" u="none" strike="noStrike" cap="none" dirty="0">
                <a:solidFill>
                  <a:srgbClr val="000000"/>
                </a:solidFill>
                <a:latin typeface="Times New Roman"/>
                <a:ea typeface="Times New Roman"/>
                <a:cs typeface="Times New Roman"/>
                <a:sym typeface="Times New Roman"/>
              </a:rPr>
              <a:t> </a:t>
            </a:r>
            <a:r>
              <a:rPr lang="en-US" sz="2104" b="0" i="0" u="none" strike="noStrike" cap="none" dirty="0" err="1">
                <a:solidFill>
                  <a:srgbClr val="000000"/>
                </a:solidFill>
                <a:latin typeface="Times New Roman"/>
                <a:ea typeface="Times New Roman"/>
                <a:cs typeface="Times New Roman"/>
                <a:sym typeface="Times New Roman"/>
              </a:rPr>
              <a:t>Piosenki</a:t>
            </a:r>
            <a:r>
              <a:rPr lang="en-US" sz="2104" b="0" i="0" u="none" strike="noStrike" cap="none" dirty="0">
                <a:solidFill>
                  <a:srgbClr val="000000"/>
                </a:solidFill>
                <a:latin typeface="Times New Roman"/>
                <a:ea typeface="Times New Roman"/>
                <a:cs typeface="Times New Roman"/>
                <a:sym typeface="Times New Roman"/>
              </a:rPr>
              <a:t> </a:t>
            </a:r>
            <a:endParaRPr dirty="0"/>
          </a:p>
          <a:p>
            <a:pPr marL="0" marR="0" lvl="0" indent="0" algn="ctr" rtl="0">
              <a:lnSpc>
                <a:spcPct val="140019"/>
              </a:lnSpc>
              <a:spcBef>
                <a:spcPts val="0"/>
              </a:spcBef>
              <a:spcAft>
                <a:spcPts val="0"/>
              </a:spcAft>
              <a:buNone/>
            </a:pPr>
            <a:r>
              <a:rPr lang="en-US" sz="2104" b="0" i="0" u="none" strike="noStrike" cap="none" dirty="0">
                <a:solidFill>
                  <a:srgbClr val="000000"/>
                </a:solidFill>
                <a:latin typeface="Times New Roman"/>
                <a:ea typeface="Times New Roman"/>
                <a:cs typeface="Times New Roman"/>
                <a:sym typeface="Times New Roman"/>
              </a:rPr>
              <a:t>“</a:t>
            </a:r>
            <a:r>
              <a:rPr lang="en-US" sz="2104" b="0" i="0" u="none" strike="noStrike" cap="none" dirty="0" err="1">
                <a:solidFill>
                  <a:srgbClr val="000000"/>
                </a:solidFill>
                <a:latin typeface="Times New Roman"/>
                <a:ea typeface="Times New Roman"/>
                <a:cs typeface="Times New Roman"/>
                <a:sym typeface="Times New Roman"/>
              </a:rPr>
              <a:t>Rozśpiewana</a:t>
            </a:r>
            <a:r>
              <a:rPr lang="en-US" sz="2104" b="0" i="0" u="none" strike="noStrike" cap="none" dirty="0">
                <a:solidFill>
                  <a:srgbClr val="000000"/>
                </a:solidFill>
                <a:latin typeface="Times New Roman"/>
                <a:ea typeface="Times New Roman"/>
                <a:cs typeface="Times New Roman"/>
                <a:sym typeface="Times New Roman"/>
              </a:rPr>
              <a:t> </a:t>
            </a:r>
            <a:r>
              <a:rPr lang="en-US" sz="2104" b="0" i="0" u="none" strike="noStrike" cap="none" dirty="0" err="1">
                <a:solidFill>
                  <a:srgbClr val="000000"/>
                </a:solidFill>
                <a:latin typeface="Times New Roman"/>
                <a:ea typeface="Times New Roman"/>
                <a:cs typeface="Times New Roman"/>
                <a:sym typeface="Times New Roman"/>
              </a:rPr>
              <a:t>Rodzinka</a:t>
            </a:r>
            <a:r>
              <a:rPr lang="en-US" sz="2104" b="0" i="0" u="none" strike="noStrike" cap="none" dirty="0">
                <a:solidFill>
                  <a:srgbClr val="000000"/>
                </a:solidFill>
                <a:latin typeface="Times New Roman"/>
                <a:ea typeface="Times New Roman"/>
                <a:cs typeface="Times New Roman"/>
                <a:sym typeface="Times New Roman"/>
              </a:rPr>
              <a:t>” </a:t>
            </a:r>
            <a:endParaRPr dirty="0"/>
          </a:p>
          <a:p>
            <a:pPr marL="0" marR="0" lvl="0" indent="0" algn="ctr" rtl="0">
              <a:lnSpc>
                <a:spcPct val="140019"/>
              </a:lnSpc>
              <a:spcBef>
                <a:spcPts val="0"/>
              </a:spcBef>
              <a:spcAft>
                <a:spcPts val="0"/>
              </a:spcAft>
              <a:buNone/>
            </a:pPr>
            <a:r>
              <a:rPr lang="en-US" sz="2104" b="0" i="0" u="none" strike="noStrike" cap="none" dirty="0" err="1">
                <a:solidFill>
                  <a:srgbClr val="000000"/>
                </a:solidFill>
                <a:latin typeface="Times New Roman"/>
                <a:ea typeface="Times New Roman"/>
                <a:cs typeface="Times New Roman"/>
                <a:sym typeface="Times New Roman"/>
              </a:rPr>
              <a:t>odbyło</a:t>
            </a:r>
            <a:r>
              <a:rPr lang="en-US" sz="2104" b="0" i="0" u="none" strike="noStrike" cap="none" dirty="0">
                <a:solidFill>
                  <a:srgbClr val="000000"/>
                </a:solidFill>
                <a:latin typeface="Times New Roman"/>
                <a:ea typeface="Times New Roman"/>
                <a:cs typeface="Times New Roman"/>
                <a:sym typeface="Times New Roman"/>
              </a:rPr>
              <a:t> </a:t>
            </a:r>
            <a:r>
              <a:rPr lang="en-US" sz="2104" b="0" i="0" u="none" strike="noStrike" cap="none" dirty="0" err="1">
                <a:solidFill>
                  <a:srgbClr val="000000"/>
                </a:solidFill>
                <a:latin typeface="Times New Roman"/>
                <a:ea typeface="Times New Roman"/>
                <a:cs typeface="Times New Roman"/>
                <a:sym typeface="Times New Roman"/>
              </a:rPr>
              <a:t>się</a:t>
            </a:r>
            <a:r>
              <a:rPr lang="en-US" sz="2104" b="0" i="0" u="none" strike="noStrike" cap="none" dirty="0">
                <a:solidFill>
                  <a:srgbClr val="000000"/>
                </a:solidFill>
                <a:latin typeface="Times New Roman"/>
                <a:ea typeface="Times New Roman"/>
                <a:cs typeface="Times New Roman"/>
                <a:sym typeface="Times New Roman"/>
              </a:rPr>
              <a:t> w </a:t>
            </a:r>
            <a:r>
              <a:rPr lang="en-US" sz="2104" b="0" i="0" u="none" strike="noStrike" cap="none" dirty="0" err="1">
                <a:solidFill>
                  <a:srgbClr val="000000"/>
                </a:solidFill>
                <a:latin typeface="Times New Roman"/>
                <a:ea typeface="Times New Roman"/>
                <a:cs typeface="Times New Roman"/>
                <a:sym typeface="Times New Roman"/>
              </a:rPr>
              <a:t>Pałacu</a:t>
            </a:r>
            <a:r>
              <a:rPr lang="en-US" sz="2104" b="0" i="0" u="none" strike="noStrike" cap="none" dirty="0">
                <a:solidFill>
                  <a:srgbClr val="000000"/>
                </a:solidFill>
                <a:latin typeface="Times New Roman"/>
                <a:ea typeface="Times New Roman"/>
                <a:cs typeface="Times New Roman"/>
                <a:sym typeface="Times New Roman"/>
              </a:rPr>
              <a:t> w </a:t>
            </a:r>
            <a:r>
              <a:rPr lang="en-US" sz="2104" b="0" i="0" u="none" strike="noStrike" cap="none" dirty="0" err="1">
                <a:solidFill>
                  <a:srgbClr val="000000"/>
                </a:solidFill>
                <a:latin typeface="Times New Roman"/>
                <a:ea typeface="Times New Roman"/>
                <a:cs typeface="Times New Roman"/>
                <a:sym typeface="Times New Roman"/>
              </a:rPr>
              <a:t>Miechowicach</a:t>
            </a:r>
            <a:r>
              <a:rPr lang="en-US" sz="2104" b="0" i="0" u="none" strike="noStrike" cap="none" dirty="0">
                <a:solidFill>
                  <a:srgbClr val="000000"/>
                </a:solidFill>
                <a:latin typeface="Times New Roman"/>
                <a:ea typeface="Times New Roman"/>
                <a:cs typeface="Times New Roman"/>
                <a:sym typeface="Times New Roman"/>
              </a:rPr>
              <a:t>. </a:t>
            </a:r>
            <a:endParaRPr dirty="0"/>
          </a:p>
        </p:txBody>
      </p:sp>
      <p:sp>
        <p:nvSpPr>
          <p:cNvPr id="151" name="Google Shape;151;p7"/>
          <p:cNvSpPr txBox="1"/>
          <p:nvPr/>
        </p:nvSpPr>
        <p:spPr>
          <a:xfrm>
            <a:off x="6687403" y="8056902"/>
            <a:ext cx="6851176" cy="1895134"/>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Imprezie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towarzyszyła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również</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wystawa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prac</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plastycznych</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dzieci</a:t>
            </a:r>
            <a:r>
              <a:rPr lang="en-US" sz="2199" b="0" i="0" u="none" strike="noStrike" cap="none" dirty="0" smtClean="0">
                <a:solidFill>
                  <a:srgbClr val="000000"/>
                </a:solidFill>
                <a:latin typeface="Times New Roman"/>
                <a:ea typeface="Times New Roman"/>
                <a:cs typeface="Times New Roman"/>
                <a:sym typeface="Times New Roman"/>
              </a:rPr>
              <a:t>.</a:t>
            </a:r>
            <a:r>
              <a:rPr lang="pl-PL" sz="2199" b="0" i="0" u="none" strike="noStrike" cap="none" dirty="0" smtClean="0">
                <a:solidFill>
                  <a:srgbClr val="000000"/>
                </a:solidFill>
                <a:latin typeface="Times New Roman"/>
                <a:ea typeface="Times New Roman"/>
                <a:cs typeface="Times New Roman"/>
                <a:sym typeface="Times New Roman"/>
              </a:rPr>
              <a:t> Organizatorem wydarzenia było </a:t>
            </a:r>
            <a:br>
              <a:rPr lang="pl-PL" sz="2199" b="0" i="0" u="none" strike="noStrike" cap="none" dirty="0" smtClean="0">
                <a:solidFill>
                  <a:srgbClr val="000000"/>
                </a:solidFill>
                <a:latin typeface="Times New Roman"/>
                <a:ea typeface="Times New Roman"/>
                <a:cs typeface="Times New Roman"/>
                <a:sym typeface="Times New Roman"/>
              </a:rPr>
            </a:br>
            <a:r>
              <a:rPr lang="pl-PL" sz="2199" b="0" i="0" u="none" strike="noStrike" cap="none" dirty="0" smtClean="0">
                <a:solidFill>
                  <a:srgbClr val="000000"/>
                </a:solidFill>
                <a:latin typeface="Times New Roman"/>
                <a:ea typeface="Times New Roman"/>
                <a:cs typeface="Times New Roman"/>
                <a:sym typeface="Times New Roman"/>
              </a:rPr>
              <a:t>Przedszkole Miejskie Integracyjne nr 8.</a:t>
            </a:r>
            <a:endParaRPr dirty="0"/>
          </a:p>
          <a:p>
            <a:pPr marL="0" marR="0" lvl="0" indent="0" algn="ctr" rtl="0">
              <a:lnSpc>
                <a:spcPct val="140063"/>
              </a:lnSpc>
              <a:spcBef>
                <a:spcPts val="0"/>
              </a:spcBef>
              <a:spcAft>
                <a:spcPts val="0"/>
              </a:spcAft>
              <a:buNone/>
            </a:pPr>
            <a:endParaRPr sz="2199" b="0" i="0" u="none" strike="noStrike" cap="none" dirty="0">
              <a:solidFill>
                <a:srgbClr val="000000"/>
              </a:solidFill>
              <a:latin typeface="Times New Roman"/>
              <a:ea typeface="Times New Roman"/>
              <a:cs typeface="Times New Roman"/>
              <a:sym typeface="Times New Roman"/>
            </a:endParaRPr>
          </a:p>
        </p:txBody>
      </p:sp>
      <p:sp>
        <p:nvSpPr>
          <p:cNvPr id="152" name="Google Shape;152;p7"/>
          <p:cNvSpPr/>
          <p:nvPr/>
        </p:nvSpPr>
        <p:spPr>
          <a:xfrm>
            <a:off x="233028" y="7950029"/>
            <a:ext cx="3635850" cy="2122014"/>
          </a:xfrm>
          <a:custGeom>
            <a:avLst/>
            <a:gdLst/>
            <a:ahLst/>
            <a:cxnLst/>
            <a:rect l="l" t="t" r="r" b="b"/>
            <a:pathLst>
              <a:path w="3635850" h="2122014" extrusionOk="0">
                <a:moveTo>
                  <a:pt x="0" y="0"/>
                </a:moveTo>
                <a:lnTo>
                  <a:pt x="3635850" y="0"/>
                </a:lnTo>
                <a:lnTo>
                  <a:pt x="3635850" y="2122015"/>
                </a:lnTo>
                <a:lnTo>
                  <a:pt x="0" y="2122015"/>
                </a:lnTo>
                <a:lnTo>
                  <a:pt x="0" y="0"/>
                </a:lnTo>
                <a:close/>
              </a:path>
            </a:pathLst>
          </a:custGeom>
          <a:blipFill rotWithShape="1">
            <a:blip r:embed="rId4">
              <a:alphaModFix/>
            </a:blip>
            <a:stretch>
              <a:fillRect/>
            </a:stretch>
          </a:blipFill>
          <a:ln>
            <a:noFill/>
          </a:ln>
        </p:spPr>
      </p:sp>
      <p:sp>
        <p:nvSpPr>
          <p:cNvPr id="153" name="Google Shape;153;p7"/>
          <p:cNvSpPr/>
          <p:nvPr/>
        </p:nvSpPr>
        <p:spPr>
          <a:xfrm rot="10800000">
            <a:off x="14462882" y="129121"/>
            <a:ext cx="3635850" cy="2122014"/>
          </a:xfrm>
          <a:custGeom>
            <a:avLst/>
            <a:gdLst/>
            <a:ahLst/>
            <a:cxnLst/>
            <a:rect l="l" t="t" r="r" b="b"/>
            <a:pathLst>
              <a:path w="3635850" h="2122014" extrusionOk="0">
                <a:moveTo>
                  <a:pt x="0" y="0"/>
                </a:moveTo>
                <a:lnTo>
                  <a:pt x="3635850" y="0"/>
                </a:lnTo>
                <a:lnTo>
                  <a:pt x="3635850" y="2122015"/>
                </a:lnTo>
                <a:lnTo>
                  <a:pt x="0" y="2122015"/>
                </a:lnTo>
                <a:lnTo>
                  <a:pt x="0" y="0"/>
                </a:lnTo>
                <a:close/>
              </a:path>
            </a:pathLst>
          </a:custGeom>
          <a:blipFill rotWithShape="1">
            <a:blip r:embed="rId4">
              <a:alphaModFix/>
            </a:blip>
            <a:stretch>
              <a:fillRect/>
            </a:stretch>
          </a:blipFill>
          <a:ln>
            <a:noFill/>
          </a:ln>
        </p:spPr>
      </p:sp>
      <p:pic>
        <p:nvPicPr>
          <p:cNvPr id="11" name="Obraz 10" descr="Rozśp_Rodz_2.jpg"/>
          <p:cNvPicPr>
            <a:picLocks noChangeAspect="1"/>
          </p:cNvPicPr>
          <p:nvPr/>
        </p:nvPicPr>
        <p:blipFill>
          <a:blip r:embed="rId5"/>
          <a:stretch>
            <a:fillRect/>
          </a:stretch>
        </p:blipFill>
        <p:spPr>
          <a:xfrm>
            <a:off x="6255222" y="1678675"/>
            <a:ext cx="8004413" cy="60033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Obraz 11" descr="Rozśp_Rodz 3.jpg"/>
          <p:cNvPicPr>
            <a:picLocks noChangeAspect="1"/>
          </p:cNvPicPr>
          <p:nvPr/>
        </p:nvPicPr>
        <p:blipFill>
          <a:blip r:embed="rId6"/>
          <a:stretch>
            <a:fillRect/>
          </a:stretch>
        </p:blipFill>
        <p:spPr>
          <a:xfrm>
            <a:off x="14057193" y="3439237"/>
            <a:ext cx="3461051" cy="50872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Obraz 12" descr="IV ROzśp. Rodz.jpg"/>
          <p:cNvPicPr>
            <a:picLocks noChangeAspect="1"/>
          </p:cNvPicPr>
          <p:nvPr/>
        </p:nvPicPr>
        <p:blipFill>
          <a:blip r:embed="rId7"/>
          <a:stretch>
            <a:fillRect/>
          </a:stretch>
        </p:blipFill>
        <p:spPr>
          <a:xfrm>
            <a:off x="1239812" y="1241946"/>
            <a:ext cx="4378373" cy="5837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8"/>
          <p:cNvSpPr/>
          <p:nvPr/>
        </p:nvSpPr>
        <p:spPr>
          <a:xfrm>
            <a:off x="15388905" y="8854342"/>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159" name="Google Shape;159;p8"/>
          <p:cNvSpPr/>
          <p:nvPr/>
        </p:nvSpPr>
        <p:spPr>
          <a:xfrm>
            <a:off x="3603981" y="3387542"/>
            <a:ext cx="9473253" cy="4381380"/>
          </a:xfrm>
          <a:custGeom>
            <a:avLst/>
            <a:gdLst/>
            <a:ahLst/>
            <a:cxnLst/>
            <a:rect l="l" t="t" r="r" b="b"/>
            <a:pathLst>
              <a:path w="9473253" h="4381380" extrusionOk="0">
                <a:moveTo>
                  <a:pt x="0" y="0"/>
                </a:moveTo>
                <a:lnTo>
                  <a:pt x="9473253" y="0"/>
                </a:lnTo>
                <a:lnTo>
                  <a:pt x="9473253" y="4381380"/>
                </a:lnTo>
                <a:lnTo>
                  <a:pt x="0" y="4381380"/>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160" name="Google Shape;160;p8"/>
          <p:cNvSpPr/>
          <p:nvPr/>
        </p:nvSpPr>
        <p:spPr>
          <a:xfrm>
            <a:off x="11964912" y="1841724"/>
            <a:ext cx="4753853" cy="4242814"/>
          </a:xfrm>
          <a:custGeom>
            <a:avLst/>
            <a:gdLst/>
            <a:ahLst/>
            <a:cxnLst/>
            <a:rect l="l" t="t" r="r" b="b"/>
            <a:pathLst>
              <a:path w="4753853" h="4242814" extrusionOk="0">
                <a:moveTo>
                  <a:pt x="0" y="0"/>
                </a:moveTo>
                <a:lnTo>
                  <a:pt x="4753853" y="0"/>
                </a:lnTo>
                <a:lnTo>
                  <a:pt x="4753853" y="4242814"/>
                </a:lnTo>
                <a:lnTo>
                  <a:pt x="0" y="4242814"/>
                </a:lnTo>
                <a:lnTo>
                  <a:pt x="0" y="0"/>
                </a:lnTo>
                <a:close/>
              </a:path>
            </a:pathLst>
          </a:custGeom>
          <a:blipFill rotWithShape="1">
            <a:blip r:embed="rId5">
              <a:alphaModFix/>
            </a:blip>
            <a:stretch>
              <a:fillRect/>
            </a:stretch>
          </a:blipFill>
          <a:ln w="38100" cap="sq" cmpd="sng">
            <a:solidFill>
              <a:srgbClr val="000000"/>
            </a:solidFill>
            <a:prstDash val="solid"/>
            <a:miter lim="8000"/>
            <a:headEnd type="none" w="sm" len="sm"/>
            <a:tailEnd type="none" w="sm" len="sm"/>
          </a:ln>
        </p:spPr>
      </p:sp>
      <p:sp>
        <p:nvSpPr>
          <p:cNvPr id="161" name="Google Shape;161;p8"/>
          <p:cNvSpPr/>
          <p:nvPr/>
        </p:nvSpPr>
        <p:spPr>
          <a:xfrm>
            <a:off x="961734" y="6203793"/>
            <a:ext cx="4651682" cy="3130287"/>
          </a:xfrm>
          <a:custGeom>
            <a:avLst/>
            <a:gdLst/>
            <a:ahLst/>
            <a:cxnLst/>
            <a:rect l="l" t="t" r="r" b="b"/>
            <a:pathLst>
              <a:path w="8108197" h="5456301" extrusionOk="0">
                <a:moveTo>
                  <a:pt x="0" y="0"/>
                </a:moveTo>
                <a:lnTo>
                  <a:pt x="8108197" y="0"/>
                </a:lnTo>
                <a:lnTo>
                  <a:pt x="8108197" y="5456301"/>
                </a:lnTo>
                <a:lnTo>
                  <a:pt x="0" y="5456301"/>
                </a:lnTo>
                <a:lnTo>
                  <a:pt x="0" y="0"/>
                </a:lnTo>
                <a:close/>
              </a:path>
            </a:pathLst>
          </a:custGeom>
          <a:blipFill rotWithShape="1">
            <a:blip r:embed="rId6">
              <a:alphaModFix/>
            </a:blip>
            <a:stretch>
              <a:fillRect t="-5725" b="-5724"/>
            </a:stretch>
          </a:blipFill>
          <a:ln w="38100" cap="sq" cmpd="sng">
            <a:solidFill>
              <a:srgbClr val="000000"/>
            </a:solidFill>
            <a:prstDash val="solid"/>
            <a:miter lim="8000"/>
            <a:headEnd type="none" w="sm" len="sm"/>
            <a:tailEnd type="none" w="sm" len="sm"/>
          </a:ln>
        </p:spPr>
      </p:sp>
      <p:sp>
        <p:nvSpPr>
          <p:cNvPr id="162" name="Google Shape;162;p8"/>
          <p:cNvSpPr txBox="1"/>
          <p:nvPr/>
        </p:nvSpPr>
        <p:spPr>
          <a:xfrm>
            <a:off x="3283762" y="168133"/>
            <a:ext cx="11720475"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Muzyczne</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i</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artystyczne</a:t>
            </a:r>
            <a:r>
              <a:rPr lang="en-US" sz="3098" b="1" i="0" u="none" strike="noStrike" cap="none" dirty="0">
                <a:solidFill>
                  <a:srgbClr val="000000"/>
                </a:solidFill>
                <a:latin typeface="Arimo"/>
                <a:ea typeface="Arimo"/>
                <a:cs typeface="Arimo"/>
                <a:sym typeface="Arimo"/>
              </a:rPr>
              <a:t> w </a:t>
            </a:r>
            <a:r>
              <a:rPr lang="en-US" sz="3098" b="1" i="0" u="none" strike="noStrike" cap="none" dirty="0" err="1">
                <a:solidFill>
                  <a:srgbClr val="000000"/>
                </a:solidFill>
                <a:latin typeface="Arimo"/>
                <a:ea typeface="Arimo"/>
                <a:cs typeface="Arimo"/>
                <a:sym typeface="Arimo"/>
              </a:rPr>
              <a:t>placówkach</a:t>
            </a:r>
            <a:r>
              <a:rPr lang="en-US" sz="3098" b="1" i="0" u="none" strike="noStrike" cap="none" dirty="0">
                <a:solidFill>
                  <a:srgbClr val="000000"/>
                </a:solidFill>
                <a:latin typeface="Arimo"/>
                <a:ea typeface="Arimo"/>
                <a:cs typeface="Arimo"/>
                <a:sym typeface="Arimo"/>
              </a:rPr>
              <a:t> </a:t>
            </a:r>
            <a:r>
              <a:rPr lang="en-US" sz="3098" b="1" i="0" u="none" strike="noStrike" cap="none" dirty="0" err="1" smtClean="0">
                <a:solidFill>
                  <a:srgbClr val="000000"/>
                </a:solidFill>
                <a:latin typeface="Arimo"/>
                <a:ea typeface="Arimo"/>
                <a:cs typeface="Arimo"/>
                <a:sym typeface="Arimo"/>
              </a:rPr>
              <a:t>oświatowych</a:t>
            </a:r>
            <a:r>
              <a:rPr lang="pl-PL" sz="3098" b="1" dirty="0" smtClean="0">
                <a:latin typeface="Arimo"/>
                <a:ea typeface="Arimo"/>
                <a:cs typeface="Arimo"/>
                <a:sym typeface="Arimo"/>
              </a:rPr>
              <a:t>:</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23</a:t>
            </a:r>
            <a:endParaRPr dirty="0"/>
          </a:p>
        </p:txBody>
      </p:sp>
      <p:sp>
        <p:nvSpPr>
          <p:cNvPr id="163" name="Google Shape;163;p8"/>
          <p:cNvSpPr txBox="1"/>
          <p:nvPr/>
        </p:nvSpPr>
        <p:spPr>
          <a:xfrm>
            <a:off x="1153011" y="1371601"/>
            <a:ext cx="10427570" cy="1421351"/>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Podczas</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Miejskiego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Konkursu</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Piosenki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Autorskiej</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uczestnicy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mieli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zadanie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skomponować</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napisać</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tekst</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oraz</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melodię</a:t>
            </a:r>
            <a:r>
              <a:rPr lang="en-US" sz="2199" b="0" i="0" u="none" strike="noStrike" cap="none" dirty="0">
                <a:solidFill>
                  <a:srgbClr val="000000"/>
                </a:solidFill>
                <a:latin typeface="Times New Roman"/>
                <a:ea typeface="Times New Roman"/>
                <a:cs typeface="Times New Roman"/>
                <a:sym typeface="Times New Roman"/>
              </a:rPr>
              <a:t> o </a:t>
            </a:r>
            <a:r>
              <a:rPr lang="en-US" sz="2199" b="0" i="0" u="none" strike="noStrike" cap="none" dirty="0" err="1">
                <a:solidFill>
                  <a:srgbClr val="000000"/>
                </a:solidFill>
                <a:latin typeface="Times New Roman"/>
                <a:ea typeface="Times New Roman"/>
                <a:cs typeface="Times New Roman"/>
                <a:sym typeface="Times New Roman"/>
              </a:rPr>
              <a:t>naszym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mieście</a:t>
            </a:r>
            <a:r>
              <a:rPr lang="en-US" sz="2199" b="0" i="0" u="none" strike="noStrike" cap="none" dirty="0">
                <a:solidFill>
                  <a:srgbClr val="000000"/>
                </a:solidFill>
                <a:latin typeface="Times New Roman"/>
                <a:ea typeface="Times New Roman"/>
                <a:cs typeface="Times New Roman"/>
                <a:sym typeface="Times New Roman"/>
              </a:rPr>
              <a:t>. W </a:t>
            </a:r>
            <a:r>
              <a:rPr lang="en-US" sz="2199" b="0" i="0" u="none" strike="noStrike" cap="none" dirty="0" err="1">
                <a:solidFill>
                  <a:srgbClr val="000000"/>
                </a:solidFill>
                <a:latin typeface="Times New Roman"/>
                <a:ea typeface="Times New Roman"/>
                <a:cs typeface="Times New Roman"/>
                <a:sym typeface="Times New Roman"/>
              </a:rPr>
              <a:t>konkursie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również</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wzi</a:t>
            </a:r>
            <a:r>
              <a:rPr lang="pl-PL" sz="2199" b="0" i="0" u="none" strike="noStrike" cap="none" dirty="0" smtClean="0">
                <a:solidFill>
                  <a:srgbClr val="000000"/>
                </a:solidFill>
                <a:latin typeface="Times New Roman"/>
                <a:ea typeface="Times New Roman"/>
                <a:cs typeface="Times New Roman"/>
                <a:sym typeface="Times New Roman"/>
              </a:rPr>
              <a:t>ę</a:t>
            </a:r>
            <a:r>
              <a:rPr lang="en-US" sz="2199" b="0" i="0" u="none" strike="noStrike" cap="none" dirty="0" err="1" smtClean="0">
                <a:solidFill>
                  <a:srgbClr val="000000"/>
                </a:solidFill>
                <a:latin typeface="Times New Roman"/>
                <a:ea typeface="Times New Roman"/>
                <a:cs typeface="Times New Roman"/>
                <a:sym typeface="Times New Roman"/>
              </a:rPr>
              <a:t>ły</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udział</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miast</a:t>
            </a:r>
            <a:r>
              <a:rPr lang="pl-PL" sz="2199" b="0" i="0" u="none" strike="noStrike" cap="none" dirty="0" smtClean="0">
                <a:solidFill>
                  <a:srgbClr val="000000"/>
                </a:solidFill>
                <a:latin typeface="Times New Roman"/>
                <a:ea typeface="Times New Roman"/>
                <a:cs typeface="Times New Roman"/>
                <a:sym typeface="Times New Roman"/>
              </a:rPr>
              <a:t>a</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ościenne</a:t>
            </a:r>
            <a:r>
              <a:rPr lang="en-US" sz="2199" b="0" i="0" u="none" strike="noStrike" cap="none" dirty="0">
                <a:solidFill>
                  <a:srgbClr val="000000"/>
                </a:solidFill>
                <a:latin typeface="Times New Roman"/>
                <a:ea typeface="Times New Roman"/>
                <a:cs typeface="Times New Roman"/>
                <a:sym typeface="Times New Roman"/>
              </a:rPr>
              <a:t>.  </a:t>
            </a:r>
            <a:endParaRPr dirty="0"/>
          </a:p>
        </p:txBody>
      </p:sp>
      <p:sp>
        <p:nvSpPr>
          <p:cNvPr id="164" name="Google Shape;164;p8"/>
          <p:cNvSpPr/>
          <p:nvPr/>
        </p:nvSpPr>
        <p:spPr>
          <a:xfrm>
            <a:off x="233028" y="8064154"/>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
        <p:nvSpPr>
          <p:cNvPr id="165" name="Google Shape;165;p8"/>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9"/>
          <p:cNvSpPr/>
          <p:nvPr/>
        </p:nvSpPr>
        <p:spPr>
          <a:xfrm>
            <a:off x="15846104" y="8868197"/>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171" name="Google Shape;171;p9"/>
          <p:cNvSpPr/>
          <p:nvPr/>
        </p:nvSpPr>
        <p:spPr>
          <a:xfrm>
            <a:off x="1028700" y="1645293"/>
            <a:ext cx="7496224" cy="5003730"/>
          </a:xfrm>
          <a:custGeom>
            <a:avLst/>
            <a:gdLst/>
            <a:ahLst/>
            <a:cxnLst/>
            <a:rect l="l" t="t" r="r" b="b"/>
            <a:pathLst>
              <a:path w="7496224" h="5003730" extrusionOk="0">
                <a:moveTo>
                  <a:pt x="0" y="0"/>
                </a:moveTo>
                <a:lnTo>
                  <a:pt x="7496224" y="0"/>
                </a:lnTo>
                <a:lnTo>
                  <a:pt x="7496224" y="5003730"/>
                </a:lnTo>
                <a:lnTo>
                  <a:pt x="0" y="5003730"/>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172" name="Google Shape;172;p9"/>
          <p:cNvSpPr/>
          <p:nvPr/>
        </p:nvSpPr>
        <p:spPr>
          <a:xfrm>
            <a:off x="9911144" y="3189070"/>
            <a:ext cx="6978179" cy="5251080"/>
          </a:xfrm>
          <a:custGeom>
            <a:avLst/>
            <a:gdLst/>
            <a:ahLst/>
            <a:cxnLst/>
            <a:rect l="l" t="t" r="r" b="b"/>
            <a:pathLst>
              <a:path w="6978179" h="5251080" extrusionOk="0">
                <a:moveTo>
                  <a:pt x="0" y="0"/>
                </a:moveTo>
                <a:lnTo>
                  <a:pt x="6978180" y="0"/>
                </a:lnTo>
                <a:lnTo>
                  <a:pt x="6978180" y="5251080"/>
                </a:lnTo>
                <a:lnTo>
                  <a:pt x="0" y="5251080"/>
                </a:lnTo>
                <a:lnTo>
                  <a:pt x="0" y="0"/>
                </a:lnTo>
                <a:close/>
              </a:path>
            </a:pathLst>
          </a:custGeom>
          <a:blipFill rotWithShape="1">
            <a:blip r:embed="rId5">
              <a:alphaModFix/>
            </a:blip>
            <a:stretch>
              <a:fillRect/>
            </a:stretch>
          </a:blipFill>
          <a:ln w="38100" cap="sq" cmpd="sng">
            <a:solidFill>
              <a:srgbClr val="000000"/>
            </a:solidFill>
            <a:prstDash val="solid"/>
            <a:miter lim="8000"/>
            <a:headEnd type="none" w="sm" len="sm"/>
            <a:tailEnd type="none" w="sm" len="sm"/>
          </a:ln>
        </p:spPr>
      </p:sp>
      <p:sp>
        <p:nvSpPr>
          <p:cNvPr id="173" name="Google Shape;173;p9"/>
          <p:cNvSpPr/>
          <p:nvPr/>
        </p:nvSpPr>
        <p:spPr>
          <a:xfrm>
            <a:off x="4308102" y="6246707"/>
            <a:ext cx="6328122" cy="3559608"/>
          </a:xfrm>
          <a:custGeom>
            <a:avLst/>
            <a:gdLst/>
            <a:ahLst/>
            <a:cxnLst/>
            <a:rect l="l" t="t" r="r" b="b"/>
            <a:pathLst>
              <a:path w="7631430" h="4292727" extrusionOk="0">
                <a:moveTo>
                  <a:pt x="0" y="0"/>
                </a:moveTo>
                <a:lnTo>
                  <a:pt x="7631430" y="0"/>
                </a:lnTo>
                <a:lnTo>
                  <a:pt x="7631430" y="4292727"/>
                </a:lnTo>
                <a:lnTo>
                  <a:pt x="0" y="4292727"/>
                </a:lnTo>
                <a:lnTo>
                  <a:pt x="0" y="0"/>
                </a:lnTo>
                <a:close/>
              </a:path>
            </a:pathLst>
          </a:custGeom>
          <a:blipFill rotWithShape="1">
            <a:blip r:embed="rId6">
              <a:alphaModFix/>
            </a:blip>
            <a:stretch>
              <a:fillRect/>
            </a:stretch>
          </a:blipFill>
          <a:ln w="38100" cap="sq" cmpd="sng">
            <a:solidFill>
              <a:srgbClr val="000000"/>
            </a:solidFill>
            <a:prstDash val="solid"/>
            <a:miter lim="8000"/>
            <a:headEnd type="none" w="sm" len="sm"/>
            <a:tailEnd type="none" w="sm" len="sm"/>
          </a:ln>
        </p:spPr>
      </p:sp>
      <p:sp>
        <p:nvSpPr>
          <p:cNvPr id="174" name="Google Shape;174;p9"/>
          <p:cNvSpPr txBox="1"/>
          <p:nvPr/>
        </p:nvSpPr>
        <p:spPr>
          <a:xfrm>
            <a:off x="3283762" y="183978"/>
            <a:ext cx="11720475"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Muzyczne</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i</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artystyczne</a:t>
            </a:r>
            <a:r>
              <a:rPr lang="en-US" sz="3098" b="1" i="0" u="none" strike="noStrike" cap="none" dirty="0">
                <a:solidFill>
                  <a:srgbClr val="000000"/>
                </a:solidFill>
                <a:latin typeface="Arimo"/>
                <a:ea typeface="Arimo"/>
                <a:cs typeface="Arimo"/>
                <a:sym typeface="Arimo"/>
              </a:rPr>
              <a:t> w </a:t>
            </a:r>
            <a:r>
              <a:rPr lang="en-US" sz="3098" b="1" i="0" u="none" strike="noStrike" cap="none" dirty="0" err="1">
                <a:solidFill>
                  <a:srgbClr val="000000"/>
                </a:solidFill>
                <a:latin typeface="Arimo"/>
                <a:ea typeface="Arimo"/>
                <a:cs typeface="Arimo"/>
                <a:sym typeface="Arimo"/>
              </a:rPr>
              <a:t>placówkach</a:t>
            </a:r>
            <a:r>
              <a:rPr lang="en-US" sz="3098" b="1" i="0" u="none" strike="noStrike" cap="none" dirty="0">
                <a:solidFill>
                  <a:srgbClr val="000000"/>
                </a:solidFill>
                <a:latin typeface="Arimo"/>
                <a:ea typeface="Arimo"/>
                <a:cs typeface="Arimo"/>
                <a:sym typeface="Arimo"/>
              </a:rPr>
              <a:t> </a:t>
            </a:r>
            <a:r>
              <a:rPr lang="en-US" sz="3098" b="1" i="0" u="none" strike="noStrike" cap="none" dirty="0" err="1" smtClean="0">
                <a:solidFill>
                  <a:srgbClr val="000000"/>
                </a:solidFill>
                <a:latin typeface="Arimo"/>
                <a:ea typeface="Arimo"/>
                <a:cs typeface="Arimo"/>
                <a:sym typeface="Arimo"/>
              </a:rPr>
              <a:t>oświatowych</a:t>
            </a:r>
            <a:r>
              <a:rPr lang="pl-PL" sz="3098" b="1" dirty="0" smtClean="0">
                <a:latin typeface="Arimo"/>
                <a:ea typeface="Arimo"/>
                <a:cs typeface="Arimo"/>
                <a:sym typeface="Arimo"/>
              </a:rPr>
              <a:t>:</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23</a:t>
            </a:r>
            <a:endParaRPr dirty="0"/>
          </a:p>
        </p:txBody>
      </p:sp>
      <p:sp>
        <p:nvSpPr>
          <p:cNvPr id="175" name="Google Shape;175;p9"/>
          <p:cNvSpPr txBox="1"/>
          <p:nvPr/>
        </p:nvSpPr>
        <p:spPr>
          <a:xfrm>
            <a:off x="10833935" y="1682991"/>
            <a:ext cx="5446872" cy="90802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0" i="0" u="none" strike="noStrike" cap="none">
                <a:solidFill>
                  <a:srgbClr val="000000"/>
                </a:solidFill>
                <a:latin typeface="Times New Roman"/>
                <a:ea typeface="Times New Roman"/>
                <a:cs typeface="Times New Roman"/>
                <a:sym typeface="Times New Roman"/>
              </a:rPr>
              <a:t>Międzyświetlicowy Konkurs Plastyczny </a:t>
            </a:r>
            <a:endParaRPr/>
          </a:p>
          <a:p>
            <a:pPr marL="0" marR="0" lvl="0" indent="0" algn="ctr" rtl="0">
              <a:lnSpc>
                <a:spcPct val="140016"/>
              </a:lnSpc>
              <a:spcBef>
                <a:spcPts val="0"/>
              </a:spcBef>
              <a:spcAft>
                <a:spcPts val="0"/>
              </a:spcAft>
              <a:buNone/>
            </a:pPr>
            <a:r>
              <a:rPr lang="en-US" sz="2499" b="0" i="0" u="none" strike="noStrike" cap="none">
                <a:solidFill>
                  <a:srgbClr val="000000"/>
                </a:solidFill>
                <a:latin typeface="Times New Roman"/>
                <a:ea typeface="Times New Roman"/>
                <a:cs typeface="Times New Roman"/>
                <a:sym typeface="Times New Roman"/>
              </a:rPr>
              <a:t>„Bytom węglem malowany”</a:t>
            </a:r>
            <a:endParaRPr/>
          </a:p>
        </p:txBody>
      </p:sp>
      <p:sp>
        <p:nvSpPr>
          <p:cNvPr id="176" name="Google Shape;176;p9"/>
          <p:cNvSpPr/>
          <p:nvPr/>
        </p:nvSpPr>
        <p:spPr>
          <a:xfrm>
            <a:off x="233028" y="8026487"/>
            <a:ext cx="3635850" cy="2122014"/>
          </a:xfrm>
          <a:custGeom>
            <a:avLst/>
            <a:gdLst/>
            <a:ahLst/>
            <a:cxnLst/>
            <a:rect l="l" t="t" r="r" b="b"/>
            <a:pathLst>
              <a:path w="3635850" h="2122014" extrusionOk="0">
                <a:moveTo>
                  <a:pt x="0" y="0"/>
                </a:moveTo>
                <a:lnTo>
                  <a:pt x="3635850" y="0"/>
                </a:lnTo>
                <a:lnTo>
                  <a:pt x="3635850" y="2122015"/>
                </a:lnTo>
                <a:lnTo>
                  <a:pt x="0" y="2122015"/>
                </a:lnTo>
                <a:lnTo>
                  <a:pt x="0" y="0"/>
                </a:lnTo>
                <a:close/>
              </a:path>
            </a:pathLst>
          </a:custGeom>
          <a:blipFill rotWithShape="1">
            <a:blip r:embed="rId7">
              <a:alphaModFix/>
            </a:blip>
            <a:stretch>
              <a:fillRect/>
            </a:stretch>
          </a:blipFill>
          <a:ln>
            <a:noFill/>
          </a:ln>
        </p:spPr>
      </p:sp>
      <p:sp>
        <p:nvSpPr>
          <p:cNvPr id="177" name="Google Shape;177;p9"/>
          <p:cNvSpPr/>
          <p:nvPr/>
        </p:nvSpPr>
        <p:spPr>
          <a:xfrm rot="10800000">
            <a:off x="14601943" y="-3230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0"/>
          <p:cNvSpPr/>
          <p:nvPr/>
        </p:nvSpPr>
        <p:spPr>
          <a:xfrm>
            <a:off x="15901523" y="8909760"/>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183" name="Google Shape;183;p10"/>
          <p:cNvSpPr/>
          <p:nvPr/>
        </p:nvSpPr>
        <p:spPr>
          <a:xfrm>
            <a:off x="5105228" y="3745370"/>
            <a:ext cx="8743570" cy="5825403"/>
          </a:xfrm>
          <a:custGeom>
            <a:avLst/>
            <a:gdLst/>
            <a:ahLst/>
            <a:cxnLst/>
            <a:rect l="l" t="t" r="r" b="b"/>
            <a:pathLst>
              <a:path w="8743570" h="5825403" extrusionOk="0">
                <a:moveTo>
                  <a:pt x="0" y="0"/>
                </a:moveTo>
                <a:lnTo>
                  <a:pt x="8743570" y="0"/>
                </a:lnTo>
                <a:lnTo>
                  <a:pt x="8743570" y="5825404"/>
                </a:lnTo>
                <a:lnTo>
                  <a:pt x="0" y="5825404"/>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184" name="Google Shape;184;p10"/>
          <p:cNvSpPr/>
          <p:nvPr/>
        </p:nvSpPr>
        <p:spPr>
          <a:xfrm>
            <a:off x="13477808" y="1683539"/>
            <a:ext cx="4235323" cy="6356958"/>
          </a:xfrm>
          <a:custGeom>
            <a:avLst/>
            <a:gdLst/>
            <a:ahLst/>
            <a:cxnLst/>
            <a:rect l="l" t="t" r="r" b="b"/>
            <a:pathLst>
              <a:path w="4235323" h="6356958" extrusionOk="0">
                <a:moveTo>
                  <a:pt x="0" y="0"/>
                </a:moveTo>
                <a:lnTo>
                  <a:pt x="4235323" y="0"/>
                </a:lnTo>
                <a:lnTo>
                  <a:pt x="4235323" y="6356958"/>
                </a:lnTo>
                <a:lnTo>
                  <a:pt x="0" y="6356958"/>
                </a:lnTo>
                <a:lnTo>
                  <a:pt x="0" y="0"/>
                </a:lnTo>
                <a:close/>
              </a:path>
            </a:pathLst>
          </a:custGeom>
          <a:blipFill rotWithShape="1">
            <a:blip r:embed="rId5">
              <a:alphaModFix/>
            </a:blip>
            <a:stretch>
              <a:fillRect/>
            </a:stretch>
          </a:blipFill>
          <a:ln w="38100" cap="sq" cmpd="sng">
            <a:solidFill>
              <a:srgbClr val="000000"/>
            </a:solidFill>
            <a:prstDash val="solid"/>
            <a:miter lim="8000"/>
            <a:headEnd type="none" w="sm" len="sm"/>
            <a:tailEnd type="none" w="sm" len="sm"/>
          </a:ln>
        </p:spPr>
      </p:sp>
      <p:sp>
        <p:nvSpPr>
          <p:cNvPr id="185" name="Google Shape;185;p10"/>
          <p:cNvSpPr/>
          <p:nvPr/>
        </p:nvSpPr>
        <p:spPr>
          <a:xfrm>
            <a:off x="712752" y="1496311"/>
            <a:ext cx="4767719" cy="6356958"/>
          </a:xfrm>
          <a:custGeom>
            <a:avLst/>
            <a:gdLst/>
            <a:ahLst/>
            <a:cxnLst/>
            <a:rect l="l" t="t" r="r" b="b"/>
            <a:pathLst>
              <a:path w="4767719" h="6356958" extrusionOk="0">
                <a:moveTo>
                  <a:pt x="0" y="0"/>
                </a:moveTo>
                <a:lnTo>
                  <a:pt x="4767718" y="0"/>
                </a:lnTo>
                <a:lnTo>
                  <a:pt x="4767718" y="6356958"/>
                </a:lnTo>
                <a:lnTo>
                  <a:pt x="0" y="6356958"/>
                </a:lnTo>
                <a:lnTo>
                  <a:pt x="0" y="0"/>
                </a:lnTo>
                <a:close/>
              </a:path>
            </a:pathLst>
          </a:custGeom>
          <a:blipFill rotWithShape="1">
            <a:blip r:embed="rId6">
              <a:alphaModFix/>
            </a:blip>
            <a:stretch>
              <a:fillRect/>
            </a:stretch>
          </a:blipFill>
          <a:ln w="38100" cap="sq" cmpd="sng">
            <a:solidFill>
              <a:srgbClr val="000000"/>
            </a:solidFill>
            <a:prstDash val="solid"/>
            <a:miter lim="8000"/>
            <a:headEnd type="none" w="sm" len="sm"/>
            <a:tailEnd type="none" w="sm" len="sm"/>
          </a:ln>
        </p:spPr>
      </p:sp>
      <p:sp>
        <p:nvSpPr>
          <p:cNvPr id="186" name="Google Shape;186;p10"/>
          <p:cNvSpPr txBox="1"/>
          <p:nvPr/>
        </p:nvSpPr>
        <p:spPr>
          <a:xfrm>
            <a:off x="6231200" y="1793110"/>
            <a:ext cx="6765000" cy="1286100"/>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a:solidFill>
                  <a:srgbClr val="000000"/>
                </a:solidFill>
                <a:latin typeface="Times New Roman"/>
                <a:ea typeface="Times New Roman"/>
                <a:cs typeface="Times New Roman"/>
                <a:sym typeface="Times New Roman"/>
              </a:rPr>
              <a:t>W ramach obchodów 770-lecia Bytomia odbył się wernisaż prac uczniów klas artystycznych. Na pracach znajdują się najbardziej ikoniczne miejsca w naszym mieście.</a:t>
            </a:r>
            <a:endParaRPr/>
          </a:p>
        </p:txBody>
      </p:sp>
      <p:sp>
        <p:nvSpPr>
          <p:cNvPr id="187" name="Google Shape;187;p10"/>
          <p:cNvSpPr txBox="1"/>
          <p:nvPr/>
        </p:nvSpPr>
        <p:spPr>
          <a:xfrm>
            <a:off x="4600213" y="184851"/>
            <a:ext cx="9753600"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Wystawy</a:t>
            </a:r>
            <a:r>
              <a:rPr lang="en-US" sz="3098" b="1" i="0" u="none" strike="noStrike" cap="none" dirty="0">
                <a:solidFill>
                  <a:srgbClr val="000000"/>
                </a:solidFill>
                <a:latin typeface="Arimo"/>
                <a:ea typeface="Arimo"/>
                <a:cs typeface="Arimo"/>
                <a:sym typeface="Arimo"/>
              </a:rPr>
              <a:t> w </a:t>
            </a:r>
            <a:r>
              <a:rPr lang="en-US" sz="3098" b="1" i="0" u="none" strike="noStrike" cap="none" dirty="0" err="1">
                <a:solidFill>
                  <a:srgbClr val="000000"/>
                </a:solidFill>
                <a:latin typeface="Arimo"/>
                <a:ea typeface="Arimo"/>
                <a:cs typeface="Arimo"/>
                <a:sym typeface="Arimo"/>
              </a:rPr>
              <a:t>placówkach</a:t>
            </a:r>
            <a:r>
              <a:rPr lang="en-US" sz="3098" b="1" i="0" u="none" strike="noStrike" cap="none" dirty="0">
                <a:solidFill>
                  <a:srgbClr val="000000"/>
                </a:solidFill>
                <a:latin typeface="Arimo"/>
                <a:ea typeface="Arimo"/>
                <a:cs typeface="Arimo"/>
                <a:sym typeface="Arimo"/>
              </a:rPr>
              <a:t> </a:t>
            </a:r>
            <a:r>
              <a:rPr lang="en-US" sz="3098" b="1" i="0" u="none" strike="noStrike" cap="none" dirty="0" err="1" smtClean="0">
                <a:solidFill>
                  <a:srgbClr val="000000"/>
                </a:solidFill>
                <a:latin typeface="Arimo"/>
                <a:ea typeface="Arimo"/>
                <a:cs typeface="Arimo"/>
                <a:sym typeface="Arimo"/>
              </a:rPr>
              <a:t>oświatowych</a:t>
            </a:r>
            <a:r>
              <a:rPr lang="pl-PL" sz="3098" b="1" dirty="0" smtClean="0">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17</a:t>
            </a:r>
            <a:endParaRPr dirty="0"/>
          </a:p>
        </p:txBody>
      </p:sp>
      <p:sp>
        <p:nvSpPr>
          <p:cNvPr id="188" name="Google Shape;188;p10"/>
          <p:cNvSpPr/>
          <p:nvPr/>
        </p:nvSpPr>
        <p:spPr>
          <a:xfrm>
            <a:off x="193001" y="8040497"/>
            <a:ext cx="3635850" cy="2122014"/>
          </a:xfrm>
          <a:custGeom>
            <a:avLst/>
            <a:gdLst/>
            <a:ahLst/>
            <a:cxnLst/>
            <a:rect l="l" t="t" r="r" b="b"/>
            <a:pathLst>
              <a:path w="3635850" h="2122014" extrusionOk="0">
                <a:moveTo>
                  <a:pt x="0" y="0"/>
                </a:moveTo>
                <a:lnTo>
                  <a:pt x="3635850" y="0"/>
                </a:lnTo>
                <a:lnTo>
                  <a:pt x="3635850" y="2122015"/>
                </a:lnTo>
                <a:lnTo>
                  <a:pt x="0" y="2122015"/>
                </a:lnTo>
                <a:lnTo>
                  <a:pt x="0" y="0"/>
                </a:lnTo>
                <a:close/>
              </a:path>
            </a:pathLst>
          </a:custGeom>
          <a:blipFill rotWithShape="1">
            <a:blip r:embed="rId7">
              <a:alphaModFix/>
            </a:blip>
            <a:stretch>
              <a:fillRect/>
            </a:stretch>
          </a:blipFill>
          <a:ln>
            <a:noFill/>
          </a:ln>
        </p:spPr>
      </p:sp>
      <p:sp>
        <p:nvSpPr>
          <p:cNvPr id="189" name="Google Shape;189;p10"/>
          <p:cNvSpPr/>
          <p:nvPr/>
        </p:nvSpPr>
        <p:spPr>
          <a:xfrm rot="10800000">
            <a:off x="14476019" y="139702"/>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1" descr="https://smsbytom.szkolnastrona.pl/files/pl/5L0A7087.jpg"/>
          <p:cNvSpPr/>
          <p:nvPr/>
        </p:nvSpPr>
        <p:spPr>
          <a:xfrm>
            <a:off x="779167" y="4810697"/>
            <a:ext cx="6976067" cy="4650711"/>
          </a:xfrm>
          <a:custGeom>
            <a:avLst/>
            <a:gdLst/>
            <a:ahLst/>
            <a:cxnLst/>
            <a:rect l="l" t="t" r="r" b="b"/>
            <a:pathLst>
              <a:path w="6976067" h="4650711" extrusionOk="0">
                <a:moveTo>
                  <a:pt x="0" y="0"/>
                </a:moveTo>
                <a:lnTo>
                  <a:pt x="6976066" y="0"/>
                </a:lnTo>
                <a:lnTo>
                  <a:pt x="6976066" y="4650711"/>
                </a:lnTo>
                <a:lnTo>
                  <a:pt x="0" y="4650711"/>
                </a:lnTo>
                <a:lnTo>
                  <a:pt x="0" y="0"/>
                </a:lnTo>
                <a:close/>
              </a:path>
            </a:pathLst>
          </a:custGeom>
          <a:blipFill rotWithShape="1">
            <a:blip r:embed="rId3">
              <a:alphaModFix/>
            </a:blip>
            <a:stretch>
              <a:fillRect/>
            </a:stretch>
          </a:blipFill>
          <a:ln w="38100" cap="sq" cmpd="sng">
            <a:solidFill>
              <a:srgbClr val="000000"/>
            </a:solidFill>
            <a:prstDash val="solid"/>
            <a:miter lim="8000"/>
            <a:headEnd type="none" w="sm" len="sm"/>
            <a:tailEnd type="none" w="sm" len="sm"/>
          </a:ln>
        </p:spPr>
      </p:sp>
      <p:sp>
        <p:nvSpPr>
          <p:cNvPr id="195" name="Google Shape;195;p11" descr="https://smsbytom.szkolnastrona.pl/files/pl/5L0A7220.jpg"/>
          <p:cNvSpPr/>
          <p:nvPr/>
        </p:nvSpPr>
        <p:spPr>
          <a:xfrm>
            <a:off x="7627001" y="2055660"/>
            <a:ext cx="4334435" cy="6501653"/>
          </a:xfrm>
          <a:custGeom>
            <a:avLst/>
            <a:gdLst/>
            <a:ahLst/>
            <a:cxnLst/>
            <a:rect l="l" t="t" r="r" b="b"/>
            <a:pathLst>
              <a:path w="4334435" h="6501653" extrusionOk="0">
                <a:moveTo>
                  <a:pt x="0" y="0"/>
                </a:moveTo>
                <a:lnTo>
                  <a:pt x="4334435" y="0"/>
                </a:lnTo>
                <a:lnTo>
                  <a:pt x="4334435" y="6501653"/>
                </a:lnTo>
                <a:lnTo>
                  <a:pt x="0" y="6501653"/>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196" name="Google Shape;196;p11"/>
          <p:cNvSpPr txBox="1"/>
          <p:nvPr/>
        </p:nvSpPr>
        <p:spPr>
          <a:xfrm>
            <a:off x="4267200" y="98841"/>
            <a:ext cx="9753600"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Wystawy</a:t>
            </a:r>
            <a:r>
              <a:rPr lang="en-US" sz="3098" b="1" i="0" u="none" strike="noStrike" cap="none" dirty="0">
                <a:solidFill>
                  <a:srgbClr val="000000"/>
                </a:solidFill>
                <a:latin typeface="Arimo"/>
                <a:ea typeface="Arimo"/>
                <a:cs typeface="Arimo"/>
                <a:sym typeface="Arimo"/>
              </a:rPr>
              <a:t> w </a:t>
            </a:r>
            <a:r>
              <a:rPr lang="en-US" sz="3098" b="1" i="0" u="none" strike="noStrike" cap="none" dirty="0" err="1">
                <a:solidFill>
                  <a:srgbClr val="000000"/>
                </a:solidFill>
                <a:latin typeface="Arimo"/>
                <a:ea typeface="Arimo"/>
                <a:cs typeface="Arimo"/>
                <a:sym typeface="Arimo"/>
              </a:rPr>
              <a:t>placówkach</a:t>
            </a:r>
            <a:r>
              <a:rPr lang="en-US" sz="3098" b="1" i="0" u="none" strike="noStrike" cap="none" dirty="0">
                <a:solidFill>
                  <a:srgbClr val="000000"/>
                </a:solidFill>
                <a:latin typeface="Arimo"/>
                <a:ea typeface="Arimo"/>
                <a:cs typeface="Arimo"/>
                <a:sym typeface="Arimo"/>
              </a:rPr>
              <a:t> </a:t>
            </a:r>
            <a:r>
              <a:rPr lang="en-US" sz="3098" b="1" i="0" u="none" strike="noStrike" cap="none" dirty="0" err="1" smtClean="0">
                <a:solidFill>
                  <a:srgbClr val="000000"/>
                </a:solidFill>
                <a:latin typeface="Arimo"/>
                <a:ea typeface="Arimo"/>
                <a:cs typeface="Arimo"/>
                <a:sym typeface="Arimo"/>
              </a:rPr>
              <a:t>oświatowych</a:t>
            </a:r>
            <a:r>
              <a:rPr lang="pl-PL" sz="3098" b="1" dirty="0" smtClean="0">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17</a:t>
            </a:r>
            <a:endParaRPr dirty="0"/>
          </a:p>
        </p:txBody>
      </p:sp>
      <p:sp>
        <p:nvSpPr>
          <p:cNvPr id="197" name="Google Shape;197;p11"/>
          <p:cNvSpPr/>
          <p:nvPr/>
        </p:nvSpPr>
        <p:spPr>
          <a:xfrm>
            <a:off x="11805200" y="1267839"/>
            <a:ext cx="6000750" cy="4000500"/>
          </a:xfrm>
          <a:custGeom>
            <a:avLst/>
            <a:gdLst/>
            <a:ahLst/>
            <a:cxnLst/>
            <a:rect l="l" t="t" r="r" b="b"/>
            <a:pathLst>
              <a:path w="6000750" h="4000500" extrusionOk="0">
                <a:moveTo>
                  <a:pt x="0" y="0"/>
                </a:moveTo>
                <a:lnTo>
                  <a:pt x="6000750" y="0"/>
                </a:lnTo>
                <a:lnTo>
                  <a:pt x="6000750" y="4000500"/>
                </a:lnTo>
                <a:lnTo>
                  <a:pt x="0" y="4000500"/>
                </a:lnTo>
                <a:lnTo>
                  <a:pt x="0" y="0"/>
                </a:lnTo>
                <a:close/>
              </a:path>
            </a:pathLst>
          </a:custGeom>
          <a:blipFill rotWithShape="1">
            <a:blip r:embed="rId5">
              <a:alphaModFix/>
            </a:blip>
            <a:stretch>
              <a:fillRect/>
            </a:stretch>
          </a:blipFill>
          <a:ln w="38100" cap="sq" cmpd="sng">
            <a:solidFill>
              <a:srgbClr val="000000"/>
            </a:solidFill>
            <a:prstDash val="solid"/>
            <a:miter lim="8000"/>
            <a:headEnd type="none" w="sm" len="sm"/>
            <a:tailEnd type="none" w="sm" len="sm"/>
          </a:ln>
        </p:spPr>
      </p:sp>
      <p:sp>
        <p:nvSpPr>
          <p:cNvPr id="198" name="Google Shape;198;p11"/>
          <p:cNvSpPr/>
          <p:nvPr/>
        </p:nvSpPr>
        <p:spPr>
          <a:xfrm>
            <a:off x="15818396" y="8937469"/>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6">
              <a:alphaModFix/>
            </a:blip>
            <a:stretch>
              <a:fillRect/>
            </a:stretch>
          </a:blipFill>
          <a:ln>
            <a:noFill/>
          </a:ln>
        </p:spPr>
      </p:sp>
      <p:sp>
        <p:nvSpPr>
          <p:cNvPr id="199" name="Google Shape;199;p11"/>
          <p:cNvSpPr txBox="1"/>
          <p:nvPr/>
        </p:nvSpPr>
        <p:spPr>
          <a:xfrm>
            <a:off x="1118984" y="2429263"/>
            <a:ext cx="5917467" cy="1591926"/>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a:solidFill>
                  <a:srgbClr val="000000"/>
                </a:solidFill>
                <a:latin typeface="Times New Roman"/>
                <a:ea typeface="Times New Roman"/>
                <a:cs typeface="Times New Roman"/>
                <a:sym typeface="Times New Roman"/>
              </a:rPr>
              <a:t>Wystawa miała na celu pokazanie osiągnięć naszych rodowitych mieszkańców na arenie międzynarodowej. Wystawa prezentowała sylwetki absolwentów naszych szkół. </a:t>
            </a:r>
            <a:endParaRPr/>
          </a:p>
        </p:txBody>
      </p:sp>
      <p:sp>
        <p:nvSpPr>
          <p:cNvPr id="200" name="Google Shape;200;p11"/>
          <p:cNvSpPr txBox="1"/>
          <p:nvPr/>
        </p:nvSpPr>
        <p:spPr>
          <a:xfrm>
            <a:off x="12181459" y="6071360"/>
            <a:ext cx="5624490" cy="1421351"/>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dirty="0">
                <a:solidFill>
                  <a:srgbClr val="000000"/>
                </a:solidFill>
                <a:latin typeface="Times New Roman"/>
                <a:ea typeface="Times New Roman"/>
                <a:cs typeface="Times New Roman"/>
                <a:sym typeface="Times New Roman"/>
              </a:rPr>
              <a:t>Na </a:t>
            </a:r>
            <a:r>
              <a:rPr lang="en-US" sz="2199" b="0" i="0" u="none" strike="noStrike" cap="none" dirty="0" err="1">
                <a:solidFill>
                  <a:srgbClr val="000000"/>
                </a:solidFill>
                <a:latin typeface="Times New Roman"/>
                <a:ea typeface="Times New Roman"/>
                <a:cs typeface="Times New Roman"/>
                <a:sym typeface="Times New Roman"/>
              </a:rPr>
              <a:t>wystawie</a:t>
            </a:r>
            <a:r>
              <a:rPr lang="en-US" sz="2199" b="0" i="0" u="none" strike="noStrike" cap="none" dirty="0">
                <a:solidFill>
                  <a:srgbClr val="000000"/>
                </a:solidFill>
                <a:latin typeface="Times New Roman"/>
                <a:ea typeface="Times New Roman"/>
                <a:cs typeface="Times New Roman"/>
                <a:sym typeface="Times New Roman"/>
              </a:rPr>
              <a:t> w </a:t>
            </a:r>
            <a:r>
              <a:rPr lang="en-US" sz="2199" b="0" i="0" u="none" strike="noStrike" cap="none" dirty="0" err="1">
                <a:solidFill>
                  <a:srgbClr val="000000"/>
                </a:solidFill>
                <a:latin typeface="Times New Roman"/>
                <a:ea typeface="Times New Roman"/>
                <a:cs typeface="Times New Roman"/>
                <a:sym typeface="Times New Roman"/>
              </a:rPr>
              <a:t>Miejskiej</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Bibliotece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Publicznej</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można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było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zobaczyć</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puchary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zdjęcia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oraz</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części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stroj</a:t>
            </a:r>
            <a:r>
              <a:rPr lang="pl-PL" sz="2199" b="0" i="0" u="none" strike="noStrike" cap="none" dirty="0" smtClean="0">
                <a:solidFill>
                  <a:srgbClr val="000000"/>
                </a:solidFill>
                <a:latin typeface="Times New Roman"/>
                <a:ea typeface="Times New Roman"/>
                <a:cs typeface="Times New Roman"/>
                <a:sym typeface="Times New Roman"/>
              </a:rPr>
              <a:t>ów</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zawodników</a:t>
            </a:r>
            <a:r>
              <a:rPr lang="en-US" sz="2199" b="0" i="0" u="none" strike="noStrike" cap="none" dirty="0">
                <a:solidFill>
                  <a:srgbClr val="000000"/>
                </a:solidFill>
                <a:latin typeface="Times New Roman"/>
                <a:ea typeface="Times New Roman"/>
                <a:cs typeface="Times New Roman"/>
                <a:sym typeface="Times New Roman"/>
              </a:rPr>
              <a:t>. </a:t>
            </a:r>
            <a:endParaRPr/>
          </a:p>
        </p:txBody>
      </p:sp>
      <p:sp>
        <p:nvSpPr>
          <p:cNvPr id="201" name="Google Shape;201;p11"/>
          <p:cNvSpPr/>
          <p:nvPr/>
        </p:nvSpPr>
        <p:spPr>
          <a:xfrm>
            <a:off x="152973" y="8074054"/>
            <a:ext cx="3635850" cy="2122014"/>
          </a:xfrm>
          <a:custGeom>
            <a:avLst/>
            <a:gdLst/>
            <a:ahLst/>
            <a:cxnLst/>
            <a:rect l="l" t="t" r="r" b="b"/>
            <a:pathLst>
              <a:path w="3635850" h="2122014" extrusionOk="0">
                <a:moveTo>
                  <a:pt x="0" y="0"/>
                </a:moveTo>
                <a:lnTo>
                  <a:pt x="3635851" y="0"/>
                </a:lnTo>
                <a:lnTo>
                  <a:pt x="3635851" y="2122014"/>
                </a:lnTo>
                <a:lnTo>
                  <a:pt x="0" y="2122014"/>
                </a:lnTo>
                <a:lnTo>
                  <a:pt x="0" y="0"/>
                </a:lnTo>
                <a:close/>
              </a:path>
            </a:pathLst>
          </a:custGeom>
          <a:blipFill rotWithShape="1">
            <a:blip r:embed="rId7">
              <a:alphaModFix/>
            </a:blip>
            <a:stretch>
              <a:fillRect/>
            </a:stretch>
          </a:blipFill>
          <a:ln>
            <a:noFill/>
          </a:ln>
        </p:spPr>
      </p:sp>
      <p:sp>
        <p:nvSpPr>
          <p:cNvPr id="202" name="Google Shape;202;p11"/>
          <p:cNvSpPr/>
          <p:nvPr/>
        </p:nvSpPr>
        <p:spPr>
          <a:xfrm rot="10800000">
            <a:off x="1461508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2"/>
          <p:cNvSpPr/>
          <p:nvPr/>
        </p:nvSpPr>
        <p:spPr>
          <a:xfrm>
            <a:off x="696483" y="2297102"/>
            <a:ext cx="6722239" cy="5041679"/>
          </a:xfrm>
          <a:custGeom>
            <a:avLst/>
            <a:gdLst/>
            <a:ahLst/>
            <a:cxnLst/>
            <a:rect l="l" t="t" r="r" b="b"/>
            <a:pathLst>
              <a:path w="7563104" h="5672328" extrusionOk="0">
                <a:moveTo>
                  <a:pt x="0" y="0"/>
                </a:moveTo>
                <a:lnTo>
                  <a:pt x="7563104" y="0"/>
                </a:lnTo>
                <a:lnTo>
                  <a:pt x="7563104" y="5672328"/>
                </a:lnTo>
                <a:lnTo>
                  <a:pt x="0" y="5672328"/>
                </a:lnTo>
                <a:lnTo>
                  <a:pt x="0" y="0"/>
                </a:lnTo>
                <a:close/>
              </a:path>
            </a:pathLst>
          </a:custGeom>
          <a:blipFill rotWithShape="1">
            <a:blip r:embed="rId3">
              <a:alphaModFix/>
            </a:blip>
            <a:stretch>
              <a:fillRect t="-41" b="-41"/>
            </a:stretch>
          </a:blipFill>
          <a:ln w="38100" cap="sq" cmpd="sng">
            <a:solidFill>
              <a:srgbClr val="000000"/>
            </a:solidFill>
            <a:prstDash val="solid"/>
            <a:miter lim="8000"/>
            <a:headEnd type="none" w="sm" len="sm"/>
            <a:tailEnd type="none" w="sm" len="sm"/>
          </a:ln>
        </p:spPr>
      </p:sp>
      <p:sp>
        <p:nvSpPr>
          <p:cNvPr id="208" name="Google Shape;208;p12"/>
          <p:cNvSpPr/>
          <p:nvPr/>
        </p:nvSpPr>
        <p:spPr>
          <a:xfrm>
            <a:off x="6845634" y="3527949"/>
            <a:ext cx="6525555" cy="4894109"/>
          </a:xfrm>
          <a:custGeom>
            <a:avLst/>
            <a:gdLst/>
            <a:ahLst/>
            <a:cxnLst/>
            <a:rect l="l" t="t" r="r" b="b"/>
            <a:pathLst>
              <a:path w="7109206" h="5331841" extrusionOk="0">
                <a:moveTo>
                  <a:pt x="0" y="0"/>
                </a:moveTo>
                <a:lnTo>
                  <a:pt x="7109206" y="0"/>
                </a:lnTo>
                <a:lnTo>
                  <a:pt x="7109206" y="5331841"/>
                </a:lnTo>
                <a:lnTo>
                  <a:pt x="0" y="5331841"/>
                </a:lnTo>
                <a:lnTo>
                  <a:pt x="0" y="0"/>
                </a:lnTo>
                <a:close/>
              </a:path>
            </a:pathLst>
          </a:custGeom>
          <a:blipFill rotWithShape="1">
            <a:blip r:embed="rId4">
              <a:alphaModFix/>
            </a:blip>
            <a:stretch>
              <a:fillRect t="-22" b="-23"/>
            </a:stretch>
          </a:blipFill>
          <a:ln w="38100" cap="sq" cmpd="sng">
            <a:solidFill>
              <a:srgbClr val="000000"/>
            </a:solidFill>
            <a:prstDash val="solid"/>
            <a:miter lim="8000"/>
            <a:headEnd type="none" w="sm" len="sm"/>
            <a:tailEnd type="none" w="sm" len="sm"/>
          </a:ln>
        </p:spPr>
      </p:sp>
      <p:sp>
        <p:nvSpPr>
          <p:cNvPr id="209" name="Google Shape;209;p12"/>
          <p:cNvSpPr/>
          <p:nvPr/>
        </p:nvSpPr>
        <p:spPr>
          <a:xfrm>
            <a:off x="12844875" y="4551448"/>
            <a:ext cx="4070270" cy="4823992"/>
          </a:xfrm>
          <a:custGeom>
            <a:avLst/>
            <a:gdLst/>
            <a:ahLst/>
            <a:cxnLst/>
            <a:rect l="l" t="t" r="r" b="b"/>
            <a:pathLst>
              <a:path w="4849495" h="5747512" extrusionOk="0">
                <a:moveTo>
                  <a:pt x="0" y="0"/>
                </a:moveTo>
                <a:lnTo>
                  <a:pt x="4849495" y="0"/>
                </a:lnTo>
                <a:lnTo>
                  <a:pt x="4849495" y="5747512"/>
                </a:lnTo>
                <a:lnTo>
                  <a:pt x="0" y="5747512"/>
                </a:lnTo>
                <a:lnTo>
                  <a:pt x="0" y="0"/>
                </a:lnTo>
                <a:close/>
              </a:path>
            </a:pathLst>
          </a:custGeom>
          <a:blipFill rotWithShape="1">
            <a:blip r:embed="rId5">
              <a:alphaModFix/>
            </a:blip>
            <a:stretch>
              <a:fillRect l="-5" r="-5"/>
            </a:stretch>
          </a:blipFill>
          <a:ln w="38100" cap="sq" cmpd="sng">
            <a:solidFill>
              <a:srgbClr val="000000"/>
            </a:solidFill>
            <a:prstDash val="solid"/>
            <a:miter lim="8000"/>
            <a:headEnd type="none" w="sm" len="sm"/>
            <a:tailEnd type="none" w="sm" len="sm"/>
          </a:ln>
        </p:spPr>
      </p:sp>
      <p:sp>
        <p:nvSpPr>
          <p:cNvPr id="210" name="Google Shape;210;p12"/>
          <p:cNvSpPr txBox="1"/>
          <p:nvPr/>
        </p:nvSpPr>
        <p:spPr>
          <a:xfrm>
            <a:off x="5443406" y="183978"/>
            <a:ext cx="7045938"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Konkursy</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wiedzy</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16</a:t>
            </a:r>
            <a:endParaRPr dirty="0"/>
          </a:p>
        </p:txBody>
      </p:sp>
      <p:sp>
        <p:nvSpPr>
          <p:cNvPr id="211" name="Google Shape;211;p12"/>
          <p:cNvSpPr/>
          <p:nvPr/>
        </p:nvSpPr>
        <p:spPr>
          <a:xfrm>
            <a:off x="16331014" y="9159142"/>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6">
              <a:alphaModFix/>
            </a:blip>
            <a:stretch>
              <a:fillRect/>
            </a:stretch>
          </a:blipFill>
          <a:ln>
            <a:noFill/>
          </a:ln>
        </p:spPr>
      </p:sp>
      <p:sp>
        <p:nvSpPr>
          <p:cNvPr id="212" name="Google Shape;212;p12"/>
          <p:cNvSpPr txBox="1"/>
          <p:nvPr/>
        </p:nvSpPr>
        <p:spPr>
          <a:xfrm>
            <a:off x="8063539" y="2055752"/>
            <a:ext cx="8851500" cy="1421351"/>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dirty="0">
                <a:solidFill>
                  <a:srgbClr val="000000"/>
                </a:solidFill>
                <a:latin typeface="Times New Roman"/>
                <a:ea typeface="Times New Roman"/>
                <a:cs typeface="Times New Roman"/>
                <a:sym typeface="Times New Roman"/>
              </a:rPr>
              <a:t>Na </a:t>
            </a:r>
            <a:r>
              <a:rPr lang="en-US" sz="2199" b="0" i="0" u="none" strike="noStrike" cap="none" dirty="0" err="1">
                <a:solidFill>
                  <a:srgbClr val="000000"/>
                </a:solidFill>
                <a:latin typeface="Times New Roman"/>
                <a:ea typeface="Times New Roman"/>
                <a:cs typeface="Times New Roman"/>
                <a:sym typeface="Times New Roman"/>
              </a:rPr>
              <a:t>terenie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miasta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odbyło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się</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wiele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konkursów</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wiedzy</a:t>
            </a:r>
            <a:r>
              <a:rPr lang="en-US" sz="2199" b="0" i="0" u="none" strike="noStrike" cap="none" dirty="0">
                <a:solidFill>
                  <a:srgbClr val="000000"/>
                </a:solidFill>
                <a:latin typeface="Times New Roman"/>
                <a:ea typeface="Times New Roman"/>
                <a:cs typeface="Times New Roman"/>
                <a:sym typeface="Times New Roman"/>
              </a:rPr>
              <a:t> z </a:t>
            </a:r>
            <a:r>
              <a:rPr lang="en-US" sz="2199" b="0" i="0" u="none" strike="noStrike" cap="none" dirty="0" err="1">
                <a:solidFill>
                  <a:srgbClr val="000000"/>
                </a:solidFill>
                <a:latin typeface="Times New Roman"/>
                <a:ea typeface="Times New Roman"/>
                <a:cs typeface="Times New Roman"/>
                <a:sym typeface="Times New Roman"/>
              </a:rPr>
              <a:t>różnej</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tematyki</a:t>
            </a:r>
            <a:r>
              <a:rPr lang="en-US" sz="2199" b="0" i="0" u="none" strike="noStrike" cap="none" dirty="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
            </a:r>
            <a:br>
              <a:rPr lang="pl-PL" sz="2199" b="0" i="0" u="none" strike="noStrike" cap="none" dirty="0" smtClean="0">
                <a:solidFill>
                  <a:srgbClr val="000000"/>
                </a:solidFill>
                <a:latin typeface="Times New Roman"/>
                <a:ea typeface="Times New Roman"/>
                <a:cs typeface="Times New Roman"/>
                <a:sym typeface="Times New Roman"/>
              </a:rPr>
            </a:br>
            <a:r>
              <a:rPr lang="en-US" sz="2199" b="0" i="0" u="none" strike="noStrike" cap="none" dirty="0" err="1" smtClean="0">
                <a:solidFill>
                  <a:srgbClr val="000000"/>
                </a:solidFill>
                <a:latin typeface="Times New Roman"/>
                <a:ea typeface="Times New Roman"/>
                <a:cs typeface="Times New Roman"/>
                <a:sym typeface="Times New Roman"/>
              </a:rPr>
              <a:t>Był</a:t>
            </a:r>
            <a:r>
              <a:rPr lang="en-US" sz="2199" dirty="0" err="1" smtClean="0">
                <a:latin typeface="Times New Roman"/>
                <a:ea typeface="Times New Roman"/>
                <a:cs typeface="Times New Roman"/>
                <a:sym typeface="Times New Roman"/>
              </a:rPr>
              <a:t>y</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konkursy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historyczne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turystyczne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oraz</a:t>
            </a:r>
            <a:r>
              <a:rPr lang="en-US" sz="2199" b="0" i="0" u="none" strike="noStrike" cap="none" dirty="0">
                <a:solidFill>
                  <a:srgbClr val="000000"/>
                </a:solidFill>
                <a:latin typeface="Times New Roman"/>
                <a:ea typeface="Times New Roman"/>
                <a:cs typeface="Times New Roman"/>
                <a:sym typeface="Times New Roman"/>
              </a:rPr>
              <a:t> z </a:t>
            </a:r>
            <a:r>
              <a:rPr lang="en-US" sz="2199" b="0" i="0" u="none" strike="noStrike" cap="none" dirty="0" err="1">
                <a:solidFill>
                  <a:srgbClr val="000000"/>
                </a:solidFill>
                <a:latin typeface="Times New Roman"/>
                <a:ea typeface="Times New Roman"/>
                <a:cs typeface="Times New Roman"/>
                <a:sym typeface="Times New Roman"/>
              </a:rPr>
              <a:t>wiedzy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matematycznej</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związane</a:t>
            </a:r>
            <a:r>
              <a:rPr lang="en-US" sz="2199" b="0" i="0" u="none" strike="noStrike" cap="none" dirty="0">
                <a:solidFill>
                  <a:srgbClr val="000000"/>
                </a:solidFill>
                <a:latin typeface="Times New Roman"/>
                <a:ea typeface="Times New Roman"/>
                <a:cs typeface="Times New Roman"/>
                <a:sym typeface="Times New Roman"/>
              </a:rPr>
              <a:t> z </a:t>
            </a:r>
            <a:r>
              <a:rPr lang="en-US" sz="2199" b="0" i="0" u="none" strike="noStrike" cap="none" dirty="0" err="1">
                <a:solidFill>
                  <a:srgbClr val="000000"/>
                </a:solidFill>
                <a:latin typeface="Times New Roman"/>
                <a:ea typeface="Times New Roman"/>
                <a:cs typeface="Times New Roman"/>
                <a:sym typeface="Times New Roman"/>
              </a:rPr>
              <a:t>naszym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miastem</a:t>
            </a:r>
            <a:r>
              <a:rPr lang="en-US" sz="2199" b="0" i="0" u="none" strike="noStrike" cap="none" dirty="0">
                <a:solidFill>
                  <a:srgbClr val="000000"/>
                </a:solidFill>
                <a:latin typeface="Times New Roman"/>
                <a:ea typeface="Times New Roman"/>
                <a:cs typeface="Times New Roman"/>
                <a:sym typeface="Times New Roman"/>
              </a:rPr>
              <a:t>.</a:t>
            </a:r>
            <a:endParaRPr dirty="0"/>
          </a:p>
        </p:txBody>
      </p:sp>
      <p:sp>
        <p:nvSpPr>
          <p:cNvPr id="213" name="Google Shape;213;p12"/>
          <p:cNvSpPr txBox="1"/>
          <p:nvPr/>
        </p:nvSpPr>
        <p:spPr>
          <a:xfrm>
            <a:off x="833190" y="7563720"/>
            <a:ext cx="5816934" cy="1201401"/>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a:solidFill>
                  <a:srgbClr val="000000"/>
                </a:solidFill>
                <a:latin typeface="Times New Roman"/>
                <a:ea typeface="Times New Roman"/>
                <a:cs typeface="Times New Roman"/>
                <a:sym typeface="Times New Roman"/>
              </a:rPr>
              <a:t>Konkursy odbywały się zarówno dla uczniów szkół podstawowych jak i dla uczniów szkół ponadpodstawowych. </a:t>
            </a:r>
            <a:endParaRPr/>
          </a:p>
        </p:txBody>
      </p:sp>
      <p:sp>
        <p:nvSpPr>
          <p:cNvPr id="214" name="Google Shape;214;p12"/>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
        <p:nvSpPr>
          <p:cNvPr id="215" name="Google Shape;215;p12"/>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3" descr="Konkursy z okazji 770-lecia Bytomia. - Obrazek 5"/>
          <p:cNvSpPr/>
          <p:nvPr/>
        </p:nvSpPr>
        <p:spPr>
          <a:xfrm>
            <a:off x="2989932" y="2950379"/>
            <a:ext cx="12308137" cy="6492285"/>
          </a:xfrm>
          <a:custGeom>
            <a:avLst/>
            <a:gdLst/>
            <a:ahLst/>
            <a:cxnLst/>
            <a:rect l="l" t="t" r="r" b="b"/>
            <a:pathLst>
              <a:path w="12308137" h="6492285" extrusionOk="0">
                <a:moveTo>
                  <a:pt x="0" y="0"/>
                </a:moveTo>
                <a:lnTo>
                  <a:pt x="12308136" y="0"/>
                </a:lnTo>
                <a:lnTo>
                  <a:pt x="12308136" y="6492286"/>
                </a:lnTo>
                <a:lnTo>
                  <a:pt x="0" y="6492286"/>
                </a:lnTo>
                <a:lnTo>
                  <a:pt x="0" y="0"/>
                </a:lnTo>
                <a:close/>
              </a:path>
            </a:pathLst>
          </a:custGeom>
          <a:blipFill rotWithShape="1">
            <a:blip r:embed="rId3">
              <a:alphaModFix/>
            </a:blip>
            <a:stretch>
              <a:fillRect/>
            </a:stretch>
          </a:blipFill>
          <a:ln w="38100" cap="sq" cmpd="sng">
            <a:solidFill>
              <a:srgbClr val="000000"/>
            </a:solidFill>
            <a:prstDash val="solid"/>
            <a:miter lim="8000"/>
            <a:headEnd type="none" w="sm" len="sm"/>
            <a:tailEnd type="none" w="sm" len="sm"/>
          </a:ln>
        </p:spPr>
      </p:sp>
      <p:sp>
        <p:nvSpPr>
          <p:cNvPr id="221" name="Google Shape;221;p13"/>
          <p:cNvSpPr txBox="1"/>
          <p:nvPr/>
        </p:nvSpPr>
        <p:spPr>
          <a:xfrm>
            <a:off x="824885" y="767249"/>
            <a:ext cx="16434300" cy="21483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a:p>
            <a:pPr marL="0" marR="0" lvl="0" indent="0" algn="ctr" rtl="0">
              <a:lnSpc>
                <a:spcPct val="140018"/>
              </a:lnSpc>
              <a:spcBef>
                <a:spcPts val="0"/>
              </a:spcBef>
              <a:spcAft>
                <a:spcPts val="0"/>
              </a:spcAft>
              <a:buNone/>
            </a:pPr>
            <a:r>
              <a:rPr lang="en-US" sz="2199" b="0" i="0" u="none" strike="noStrike" cap="none">
                <a:solidFill>
                  <a:srgbClr val="000000"/>
                </a:solidFill>
                <a:latin typeface="Times New Roman"/>
                <a:ea typeface="Times New Roman"/>
                <a:cs typeface="Times New Roman"/>
                <a:sym typeface="Times New Roman"/>
              </a:rPr>
              <a:t>W ramach obchodów 770 – lecia nadania praw miejskich Bytomiowi, w wielu szkołach przeprowadzono kilka wewnątrzszkolnych konkursów dla uczniów. Były konkursy wiedzy o Bytomiu </a:t>
            </a:r>
            <a:r>
              <a:rPr lang="en-US"/>
              <a:t> </a:t>
            </a:r>
            <a:r>
              <a:rPr lang="en-US" sz="2199" b="0" i="0" u="none" strike="noStrike" cap="none">
                <a:solidFill>
                  <a:srgbClr val="000000"/>
                </a:solidFill>
                <a:latin typeface="Times New Roman"/>
                <a:ea typeface="Times New Roman"/>
                <a:cs typeface="Times New Roman"/>
                <a:sym typeface="Times New Roman"/>
              </a:rPr>
              <a:t>realizowane w ramach gazetek szkolnych </a:t>
            </a:r>
            <a:endParaRPr/>
          </a:p>
          <a:p>
            <a:pPr marL="0" marR="0" lvl="0" indent="0" algn="ctr" rtl="0">
              <a:lnSpc>
                <a:spcPct val="140018"/>
              </a:lnSpc>
              <a:spcBef>
                <a:spcPts val="0"/>
              </a:spcBef>
              <a:spcAft>
                <a:spcPts val="0"/>
              </a:spcAft>
              <a:buNone/>
            </a:pPr>
            <a:r>
              <a:rPr lang="en-US" sz="2199" b="0" i="0" u="none" strike="noStrike" cap="none">
                <a:solidFill>
                  <a:srgbClr val="000000"/>
                </a:solidFill>
                <a:latin typeface="Times New Roman"/>
                <a:ea typeface="Times New Roman"/>
                <a:cs typeface="Times New Roman"/>
                <a:sym typeface="Times New Roman"/>
              </a:rPr>
              <a:t>i wystaw prac uczniów. </a:t>
            </a:r>
            <a:endParaRPr/>
          </a:p>
          <a:p>
            <a:pPr marL="0" marR="0" lvl="0" indent="0" algn="ctr" rtl="0">
              <a:lnSpc>
                <a:spcPct val="114597"/>
              </a:lnSpc>
              <a:spcBef>
                <a:spcPts val="0"/>
              </a:spcBef>
              <a:spcAft>
                <a:spcPts val="0"/>
              </a:spcAft>
              <a:buNone/>
            </a:pPr>
            <a:endParaRPr sz="2199" b="0" i="0" u="none" strike="noStrike" cap="none">
              <a:solidFill>
                <a:srgbClr val="000000"/>
              </a:solidFill>
              <a:latin typeface="Times New Roman"/>
              <a:ea typeface="Times New Roman"/>
              <a:cs typeface="Times New Roman"/>
              <a:sym typeface="Times New Roman"/>
            </a:endParaRPr>
          </a:p>
        </p:txBody>
      </p:sp>
      <p:sp>
        <p:nvSpPr>
          <p:cNvPr id="222" name="Google Shape;222;p13"/>
          <p:cNvSpPr/>
          <p:nvPr/>
        </p:nvSpPr>
        <p:spPr>
          <a:xfrm>
            <a:off x="16067778" y="8979033"/>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4">
              <a:alphaModFix/>
            </a:blip>
            <a:stretch>
              <a:fillRect/>
            </a:stretch>
          </a:blipFill>
          <a:ln>
            <a:noFill/>
          </a:ln>
        </p:spPr>
      </p:sp>
      <p:sp>
        <p:nvSpPr>
          <p:cNvPr id="223" name="Google Shape;223;p13"/>
          <p:cNvSpPr/>
          <p:nvPr/>
        </p:nvSpPr>
        <p:spPr>
          <a:xfrm>
            <a:off x="0" y="8164986"/>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5">
              <a:alphaModFix/>
            </a:blip>
            <a:stretch>
              <a:fillRect/>
            </a:stretch>
          </a:blipFill>
          <a:ln>
            <a:noFill/>
          </a:ln>
        </p:spPr>
      </p:sp>
      <p:sp>
        <p:nvSpPr>
          <p:cNvPr id="224" name="Google Shape;224;p13"/>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5">
              <a:alphaModFix/>
            </a:blip>
            <a:stretch>
              <a:fillRect/>
            </a:stretch>
          </a:blipFill>
          <a:ln>
            <a:noFill/>
          </a:ln>
        </p:spPr>
      </p:sp>
      <p:sp>
        <p:nvSpPr>
          <p:cNvPr id="225" name="Google Shape;225;p13"/>
          <p:cNvSpPr txBox="1"/>
          <p:nvPr/>
        </p:nvSpPr>
        <p:spPr>
          <a:xfrm>
            <a:off x="5103174" y="103923"/>
            <a:ext cx="7045938"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Konkursy</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wiedzy</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16</a:t>
            </a:r>
            <a:endParaRP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4"/>
          <p:cNvSpPr/>
          <p:nvPr/>
        </p:nvSpPr>
        <p:spPr>
          <a:xfrm>
            <a:off x="654813" y="1363539"/>
            <a:ext cx="6554629" cy="4915948"/>
          </a:xfrm>
          <a:custGeom>
            <a:avLst/>
            <a:gdLst/>
            <a:ahLst/>
            <a:cxnLst/>
            <a:rect l="l" t="t" r="r" b="b"/>
            <a:pathLst>
              <a:path w="8739505" h="6554597" extrusionOk="0">
                <a:moveTo>
                  <a:pt x="0" y="0"/>
                </a:moveTo>
                <a:lnTo>
                  <a:pt x="8739505" y="0"/>
                </a:lnTo>
                <a:lnTo>
                  <a:pt x="8739505" y="6554597"/>
                </a:lnTo>
                <a:lnTo>
                  <a:pt x="0" y="6554597"/>
                </a:lnTo>
                <a:lnTo>
                  <a:pt x="0" y="0"/>
                </a:lnTo>
                <a:close/>
              </a:path>
            </a:pathLst>
          </a:custGeom>
          <a:blipFill rotWithShape="1">
            <a:blip r:embed="rId3">
              <a:alphaModFix/>
            </a:blip>
            <a:stretch>
              <a:fillRect t="-40" b="-39"/>
            </a:stretch>
          </a:blipFill>
          <a:ln w="38100" cap="sq" cmpd="sng">
            <a:solidFill>
              <a:srgbClr val="000000"/>
            </a:solidFill>
            <a:prstDash val="solid"/>
            <a:miter lim="8000"/>
            <a:headEnd type="none" w="sm" len="sm"/>
            <a:tailEnd type="none" w="sm" len="sm"/>
          </a:ln>
        </p:spPr>
      </p:sp>
      <p:sp>
        <p:nvSpPr>
          <p:cNvPr id="231" name="Google Shape;231;p14"/>
          <p:cNvSpPr/>
          <p:nvPr/>
        </p:nvSpPr>
        <p:spPr>
          <a:xfrm>
            <a:off x="12577669" y="1363539"/>
            <a:ext cx="4681615" cy="6242154"/>
          </a:xfrm>
          <a:custGeom>
            <a:avLst/>
            <a:gdLst/>
            <a:ahLst/>
            <a:cxnLst/>
            <a:rect l="l" t="t" r="r" b="b"/>
            <a:pathLst>
              <a:path w="5970651" h="7960868" extrusionOk="0">
                <a:moveTo>
                  <a:pt x="0" y="0"/>
                </a:moveTo>
                <a:lnTo>
                  <a:pt x="5970651" y="0"/>
                </a:lnTo>
                <a:lnTo>
                  <a:pt x="5970651" y="7960868"/>
                </a:lnTo>
                <a:lnTo>
                  <a:pt x="0" y="7960868"/>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232" name="Google Shape;232;p14"/>
          <p:cNvSpPr/>
          <p:nvPr/>
        </p:nvSpPr>
        <p:spPr>
          <a:xfrm>
            <a:off x="6662602" y="4630694"/>
            <a:ext cx="6170105" cy="4627626"/>
          </a:xfrm>
          <a:custGeom>
            <a:avLst/>
            <a:gdLst/>
            <a:ahLst/>
            <a:cxnLst/>
            <a:rect l="l" t="t" r="r" b="b"/>
            <a:pathLst>
              <a:path w="8226806" h="6170168" extrusionOk="0">
                <a:moveTo>
                  <a:pt x="0" y="0"/>
                </a:moveTo>
                <a:lnTo>
                  <a:pt x="8226806" y="0"/>
                </a:lnTo>
                <a:lnTo>
                  <a:pt x="8226806" y="6170168"/>
                </a:lnTo>
                <a:lnTo>
                  <a:pt x="0" y="6170168"/>
                </a:lnTo>
                <a:lnTo>
                  <a:pt x="0" y="0"/>
                </a:lnTo>
                <a:close/>
              </a:path>
            </a:pathLst>
          </a:custGeom>
          <a:blipFill rotWithShape="1">
            <a:blip r:embed="rId5">
              <a:alphaModFix/>
            </a:blip>
            <a:stretch>
              <a:fillRect/>
            </a:stretch>
          </a:blipFill>
          <a:ln w="38100" cap="sq" cmpd="sng">
            <a:solidFill>
              <a:srgbClr val="000000"/>
            </a:solidFill>
            <a:prstDash val="solid"/>
            <a:miter lim="8000"/>
            <a:headEnd type="none" w="sm" len="sm"/>
            <a:tailEnd type="none" w="sm" len="sm"/>
          </a:ln>
        </p:spPr>
      </p:sp>
      <p:sp>
        <p:nvSpPr>
          <p:cNvPr id="233" name="Google Shape;233;p14"/>
          <p:cNvSpPr txBox="1"/>
          <p:nvPr/>
        </p:nvSpPr>
        <p:spPr>
          <a:xfrm>
            <a:off x="6431587" y="156441"/>
            <a:ext cx="5424825"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Warsztaty</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i</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spacery</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7</a:t>
            </a:r>
            <a:endParaRPr dirty="0"/>
          </a:p>
        </p:txBody>
      </p:sp>
      <p:sp>
        <p:nvSpPr>
          <p:cNvPr id="234" name="Google Shape;234;p14"/>
          <p:cNvSpPr/>
          <p:nvPr/>
        </p:nvSpPr>
        <p:spPr>
          <a:xfrm>
            <a:off x="15721414" y="8840488"/>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6">
              <a:alphaModFix/>
            </a:blip>
            <a:stretch>
              <a:fillRect/>
            </a:stretch>
          </a:blipFill>
          <a:ln>
            <a:noFill/>
          </a:ln>
        </p:spPr>
      </p:sp>
      <p:sp>
        <p:nvSpPr>
          <p:cNvPr id="235" name="Google Shape;235;p14"/>
          <p:cNvSpPr txBox="1"/>
          <p:nvPr/>
        </p:nvSpPr>
        <p:spPr>
          <a:xfrm>
            <a:off x="225162" y="6858772"/>
            <a:ext cx="6554617" cy="1421351"/>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Wiele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szkół</a:t>
            </a:r>
            <a:r>
              <a:rPr lang="en-US" sz="2199" b="0" i="0" u="none" strike="noStrike" cap="none" dirty="0">
                <a:solidFill>
                  <a:srgbClr val="000000"/>
                </a:solidFill>
                <a:latin typeface="Times New Roman"/>
                <a:ea typeface="Times New Roman"/>
                <a:cs typeface="Times New Roman"/>
                <a:sym typeface="Times New Roman"/>
              </a:rPr>
              <a:t> w </a:t>
            </a:r>
            <a:r>
              <a:rPr lang="en-US" sz="2199" b="0" i="0" u="none" strike="noStrike" cap="none" dirty="0" err="1">
                <a:solidFill>
                  <a:srgbClr val="000000"/>
                </a:solidFill>
                <a:latin typeface="Times New Roman"/>
                <a:ea typeface="Times New Roman"/>
                <a:cs typeface="Times New Roman"/>
                <a:sym typeface="Times New Roman"/>
              </a:rPr>
              <a:t>szczególności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przedszkoli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oraz</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szkół</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podstawowych</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organizowało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różnego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rodzaju</a:t>
            </a:r>
            <a:r>
              <a:rPr lang="en-US" sz="2199" b="0" i="0" u="none" strike="noStrike" cap="none" dirty="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spacery</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historyczne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naszym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mieście</a:t>
            </a:r>
            <a:r>
              <a:rPr lang="en-US" sz="2199" b="0" i="0" u="none" strike="noStrike" cap="none" dirty="0">
                <a:solidFill>
                  <a:srgbClr val="000000"/>
                </a:solidFill>
                <a:latin typeface="Times New Roman"/>
                <a:ea typeface="Times New Roman"/>
                <a:cs typeface="Times New Roman"/>
                <a:sym typeface="Times New Roman"/>
              </a:rPr>
              <a:t>.</a:t>
            </a:r>
            <a:endParaRPr dirty="0"/>
          </a:p>
        </p:txBody>
      </p:sp>
      <p:sp>
        <p:nvSpPr>
          <p:cNvPr id="236" name="Google Shape;236;p14"/>
          <p:cNvSpPr txBox="1"/>
          <p:nvPr/>
        </p:nvSpPr>
        <p:spPr>
          <a:xfrm>
            <a:off x="7691787" y="1939636"/>
            <a:ext cx="4403524" cy="1895134"/>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Wycieczki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miały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celu</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bliższe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zapoznanie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uczniów</a:t>
            </a:r>
            <a:r>
              <a:rPr lang="en-US" sz="2199" b="0" i="0" u="none" strike="noStrike" cap="none" dirty="0">
                <a:solidFill>
                  <a:srgbClr val="000000"/>
                </a:solidFill>
                <a:latin typeface="Times New Roman"/>
                <a:ea typeface="Times New Roman"/>
                <a:cs typeface="Times New Roman"/>
                <a:sym typeface="Times New Roman"/>
              </a:rPr>
              <a:t> z  </a:t>
            </a:r>
            <a:r>
              <a:rPr lang="en-US" sz="2199" b="0" i="0" u="none" strike="noStrike" cap="none" dirty="0" err="1">
                <a:solidFill>
                  <a:srgbClr val="000000"/>
                </a:solidFill>
                <a:latin typeface="Times New Roman"/>
                <a:ea typeface="Times New Roman"/>
                <a:cs typeface="Times New Roman"/>
                <a:sym typeface="Times New Roman"/>
              </a:rPr>
              <a:t>ciekawymi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miejscami</a:t>
            </a:r>
            <a:r>
              <a:rPr lang="en-US" sz="2199" b="0" i="0" u="none" strike="noStrike" cap="none" dirty="0">
                <a:solidFill>
                  <a:srgbClr val="000000"/>
                </a:solidFill>
                <a:latin typeface="Times New Roman"/>
                <a:ea typeface="Times New Roman"/>
                <a:cs typeface="Times New Roman"/>
                <a:sym typeface="Times New Roman"/>
              </a:rPr>
              <a:t> w </a:t>
            </a:r>
            <a:r>
              <a:rPr lang="en-US" sz="2199" b="0" i="0" u="none" strike="noStrike" cap="none" dirty="0" err="1">
                <a:solidFill>
                  <a:srgbClr val="000000"/>
                </a:solidFill>
                <a:latin typeface="Times New Roman"/>
                <a:ea typeface="Times New Roman"/>
                <a:cs typeface="Times New Roman"/>
                <a:sym typeface="Times New Roman"/>
              </a:rPr>
              <a:t>naszym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mieście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przybliżenie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im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naszej</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historii</a:t>
            </a:r>
            <a:r>
              <a:rPr lang="en-US" sz="2199" b="0" i="0" u="none" strike="noStrike" cap="none" dirty="0">
                <a:solidFill>
                  <a:srgbClr val="000000"/>
                </a:solidFill>
                <a:latin typeface="Times New Roman"/>
                <a:ea typeface="Times New Roman"/>
                <a:cs typeface="Times New Roman"/>
                <a:sym typeface="Times New Roman"/>
              </a:rPr>
              <a:t>. </a:t>
            </a:r>
            <a:endParaRPr dirty="0"/>
          </a:p>
        </p:txBody>
      </p:sp>
      <p:sp>
        <p:nvSpPr>
          <p:cNvPr id="237" name="Google Shape;237;p14"/>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
        <p:nvSpPr>
          <p:cNvPr id="238" name="Google Shape;238;p14"/>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5"/>
          <p:cNvSpPr/>
          <p:nvPr/>
        </p:nvSpPr>
        <p:spPr>
          <a:xfrm>
            <a:off x="6359218" y="2579958"/>
            <a:ext cx="6504813" cy="6301169"/>
          </a:xfrm>
          <a:custGeom>
            <a:avLst/>
            <a:gdLst/>
            <a:ahLst/>
            <a:cxnLst/>
            <a:rect l="l" t="t" r="r" b="b"/>
            <a:pathLst>
              <a:path w="8673084" h="8401558" extrusionOk="0">
                <a:moveTo>
                  <a:pt x="0" y="0"/>
                </a:moveTo>
                <a:lnTo>
                  <a:pt x="8673084" y="0"/>
                </a:lnTo>
                <a:lnTo>
                  <a:pt x="8673084" y="8401558"/>
                </a:lnTo>
                <a:lnTo>
                  <a:pt x="0" y="8401558"/>
                </a:lnTo>
                <a:lnTo>
                  <a:pt x="0" y="0"/>
                </a:lnTo>
                <a:close/>
              </a:path>
            </a:pathLst>
          </a:custGeom>
          <a:blipFill rotWithShape="1">
            <a:blip r:embed="rId3">
              <a:alphaModFix/>
            </a:blip>
            <a:stretch>
              <a:fillRect t="-1614" b="-1614"/>
            </a:stretch>
          </a:blipFill>
          <a:ln w="38100" cap="sq" cmpd="sng">
            <a:solidFill>
              <a:srgbClr val="000000"/>
            </a:solidFill>
            <a:prstDash val="solid"/>
            <a:miter lim="8000"/>
            <a:headEnd type="none" w="sm" len="sm"/>
            <a:tailEnd type="none" w="sm" len="sm"/>
          </a:ln>
        </p:spPr>
      </p:sp>
      <p:sp>
        <p:nvSpPr>
          <p:cNvPr id="244" name="Google Shape;244;p15"/>
          <p:cNvSpPr/>
          <p:nvPr/>
        </p:nvSpPr>
        <p:spPr>
          <a:xfrm>
            <a:off x="829288" y="4092156"/>
            <a:ext cx="5166169" cy="5166169"/>
          </a:xfrm>
          <a:custGeom>
            <a:avLst/>
            <a:gdLst/>
            <a:ahLst/>
            <a:cxnLst/>
            <a:rect l="l" t="t" r="r" b="b"/>
            <a:pathLst>
              <a:path w="6888226" h="6888226" extrusionOk="0">
                <a:moveTo>
                  <a:pt x="0" y="0"/>
                </a:moveTo>
                <a:lnTo>
                  <a:pt x="6888226" y="0"/>
                </a:lnTo>
                <a:lnTo>
                  <a:pt x="6888226" y="6888226"/>
                </a:lnTo>
                <a:lnTo>
                  <a:pt x="0" y="6888226"/>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245" name="Google Shape;245;p15"/>
          <p:cNvSpPr/>
          <p:nvPr/>
        </p:nvSpPr>
        <p:spPr>
          <a:xfrm>
            <a:off x="13225960" y="1028700"/>
            <a:ext cx="4207860" cy="7480649"/>
          </a:xfrm>
          <a:custGeom>
            <a:avLst/>
            <a:gdLst/>
            <a:ahLst/>
            <a:cxnLst/>
            <a:rect l="l" t="t" r="r" b="b"/>
            <a:pathLst>
              <a:path w="5610479" h="9974199" extrusionOk="0">
                <a:moveTo>
                  <a:pt x="0" y="0"/>
                </a:moveTo>
                <a:lnTo>
                  <a:pt x="5610479" y="0"/>
                </a:lnTo>
                <a:lnTo>
                  <a:pt x="5610479" y="9974199"/>
                </a:lnTo>
                <a:lnTo>
                  <a:pt x="0" y="9974199"/>
                </a:lnTo>
                <a:lnTo>
                  <a:pt x="0" y="0"/>
                </a:lnTo>
                <a:close/>
              </a:path>
            </a:pathLst>
          </a:custGeom>
          <a:blipFill rotWithShape="1">
            <a:blip r:embed="rId5">
              <a:alphaModFix/>
            </a:blip>
            <a:stretch>
              <a:fillRect/>
            </a:stretch>
          </a:blipFill>
          <a:ln w="38100" cap="sq" cmpd="sng">
            <a:solidFill>
              <a:srgbClr val="000000"/>
            </a:solidFill>
            <a:prstDash val="solid"/>
            <a:miter lim="8000"/>
            <a:headEnd type="none" w="sm" len="sm"/>
            <a:tailEnd type="none" w="sm" len="sm"/>
          </a:ln>
        </p:spPr>
      </p:sp>
      <p:sp>
        <p:nvSpPr>
          <p:cNvPr id="246" name="Google Shape;246;p15"/>
          <p:cNvSpPr txBox="1"/>
          <p:nvPr/>
        </p:nvSpPr>
        <p:spPr>
          <a:xfrm>
            <a:off x="6210257" y="228174"/>
            <a:ext cx="5867486"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Gry</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miejskie</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5</a:t>
            </a:r>
            <a:endParaRPr dirty="0"/>
          </a:p>
        </p:txBody>
      </p:sp>
      <p:sp>
        <p:nvSpPr>
          <p:cNvPr id="247" name="Google Shape;247;p15"/>
          <p:cNvSpPr txBox="1"/>
          <p:nvPr/>
        </p:nvSpPr>
        <p:spPr>
          <a:xfrm>
            <a:off x="1740173" y="1495735"/>
            <a:ext cx="10337570" cy="947567"/>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Powstało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kilka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gier</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miejskich</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gdzie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uczniowie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różnych</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szkół</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mogli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zapoznać</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się</a:t>
            </a:r>
            <a:r>
              <a:rPr lang="en-US" sz="2199" b="0" i="0" u="none" strike="noStrike" cap="none" dirty="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
            </a:r>
            <a:br>
              <a:rPr lang="pl-PL" sz="2199" b="0" i="0" u="none" strike="noStrike" cap="none" dirty="0" smtClean="0">
                <a:solidFill>
                  <a:srgbClr val="000000"/>
                </a:solidFill>
                <a:latin typeface="Times New Roman"/>
                <a:ea typeface="Times New Roman"/>
                <a:cs typeface="Times New Roman"/>
                <a:sym typeface="Times New Roman"/>
              </a:rPr>
            </a:br>
            <a:r>
              <a:rPr lang="en-US" sz="2199" b="0" i="0" u="none" strike="noStrike" cap="none" dirty="0" smtClean="0">
                <a:solidFill>
                  <a:srgbClr val="000000"/>
                </a:solidFill>
                <a:latin typeface="Times New Roman"/>
                <a:ea typeface="Times New Roman"/>
                <a:cs typeface="Times New Roman"/>
                <a:sym typeface="Times New Roman"/>
              </a:rPr>
              <a:t>z </a:t>
            </a:r>
            <a:r>
              <a:rPr lang="en-US" sz="2199" b="0" i="0" u="none" strike="noStrike" cap="none" dirty="0" err="1">
                <a:solidFill>
                  <a:srgbClr val="000000"/>
                </a:solidFill>
                <a:latin typeface="Times New Roman"/>
                <a:ea typeface="Times New Roman"/>
                <a:cs typeface="Times New Roman"/>
                <a:sym typeface="Times New Roman"/>
              </a:rPr>
              <a:t>zakątkami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naszego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miasta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poprzez</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zabawę</a:t>
            </a:r>
            <a:r>
              <a:rPr lang="en-US" sz="2199" b="0" i="0" u="none" strike="noStrike" cap="none" dirty="0">
                <a:solidFill>
                  <a:srgbClr val="000000"/>
                </a:solidFill>
                <a:latin typeface="Times New Roman"/>
                <a:ea typeface="Times New Roman"/>
                <a:cs typeface="Times New Roman"/>
                <a:sym typeface="Times New Roman"/>
              </a:rPr>
              <a:t>. </a:t>
            </a:r>
            <a:endParaRPr dirty="0"/>
          </a:p>
        </p:txBody>
      </p:sp>
      <p:sp>
        <p:nvSpPr>
          <p:cNvPr id="248" name="Google Shape;248;p15"/>
          <p:cNvSpPr/>
          <p:nvPr/>
        </p:nvSpPr>
        <p:spPr>
          <a:xfrm>
            <a:off x="16331014" y="9159142"/>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6">
              <a:alphaModFix/>
            </a:blip>
            <a:stretch>
              <a:fillRect/>
            </a:stretch>
          </a:blipFill>
          <a:ln>
            <a:noFill/>
          </a:ln>
        </p:spPr>
      </p:sp>
      <p:sp>
        <p:nvSpPr>
          <p:cNvPr id="249" name="Google Shape;249;p15"/>
          <p:cNvSpPr/>
          <p:nvPr/>
        </p:nvSpPr>
        <p:spPr>
          <a:xfrm>
            <a:off x="0" y="8192789"/>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
        <p:nvSpPr>
          <p:cNvPr id="250" name="Google Shape;250;p15"/>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6"/>
          <p:cNvSpPr/>
          <p:nvPr/>
        </p:nvSpPr>
        <p:spPr>
          <a:xfrm>
            <a:off x="12249245" y="2489584"/>
            <a:ext cx="4767738" cy="6356985"/>
          </a:xfrm>
          <a:custGeom>
            <a:avLst/>
            <a:gdLst/>
            <a:ahLst/>
            <a:cxnLst/>
            <a:rect l="l" t="t" r="r" b="b"/>
            <a:pathLst>
              <a:path w="6356985" h="8475980" extrusionOk="0">
                <a:moveTo>
                  <a:pt x="0" y="0"/>
                </a:moveTo>
                <a:lnTo>
                  <a:pt x="6356985" y="0"/>
                </a:lnTo>
                <a:lnTo>
                  <a:pt x="6356985" y="8475980"/>
                </a:lnTo>
                <a:lnTo>
                  <a:pt x="0" y="8475980"/>
                </a:lnTo>
                <a:lnTo>
                  <a:pt x="0" y="0"/>
                </a:lnTo>
                <a:close/>
              </a:path>
            </a:pathLst>
          </a:custGeom>
          <a:blipFill rotWithShape="1">
            <a:blip r:embed="rId3">
              <a:alphaModFix/>
            </a:blip>
            <a:stretch>
              <a:fillRect/>
            </a:stretch>
          </a:blipFill>
          <a:ln w="38100" cap="sq" cmpd="sng">
            <a:solidFill>
              <a:srgbClr val="000000"/>
            </a:solidFill>
            <a:prstDash val="solid"/>
            <a:miter lim="8000"/>
            <a:headEnd type="none" w="sm" len="sm"/>
            <a:tailEnd type="none" w="sm" len="sm"/>
          </a:ln>
        </p:spPr>
      </p:sp>
      <p:sp>
        <p:nvSpPr>
          <p:cNvPr id="256" name="Google Shape;256;p16"/>
          <p:cNvSpPr/>
          <p:nvPr/>
        </p:nvSpPr>
        <p:spPr>
          <a:xfrm>
            <a:off x="1462705" y="2947094"/>
            <a:ext cx="4906009" cy="6541345"/>
          </a:xfrm>
          <a:custGeom>
            <a:avLst/>
            <a:gdLst/>
            <a:ahLst/>
            <a:cxnLst/>
            <a:rect l="l" t="t" r="r" b="b"/>
            <a:pathLst>
              <a:path w="6356985" h="8475980" extrusionOk="0">
                <a:moveTo>
                  <a:pt x="0" y="0"/>
                </a:moveTo>
                <a:lnTo>
                  <a:pt x="6356985" y="0"/>
                </a:lnTo>
                <a:lnTo>
                  <a:pt x="6356985" y="8475980"/>
                </a:lnTo>
                <a:lnTo>
                  <a:pt x="0" y="8475980"/>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257" name="Google Shape;257;p16"/>
          <p:cNvSpPr/>
          <p:nvPr/>
        </p:nvSpPr>
        <p:spPr>
          <a:xfrm>
            <a:off x="16331014" y="9159142"/>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5">
              <a:alphaModFix/>
            </a:blip>
            <a:stretch>
              <a:fillRect/>
            </a:stretch>
          </a:blipFill>
          <a:ln>
            <a:noFill/>
          </a:ln>
        </p:spPr>
      </p:sp>
      <p:sp>
        <p:nvSpPr>
          <p:cNvPr id="258" name="Google Shape;258;p16"/>
          <p:cNvSpPr/>
          <p:nvPr/>
        </p:nvSpPr>
        <p:spPr>
          <a:xfrm>
            <a:off x="6848944" y="2698234"/>
            <a:ext cx="4920049" cy="6560066"/>
          </a:xfrm>
          <a:custGeom>
            <a:avLst/>
            <a:gdLst/>
            <a:ahLst/>
            <a:cxnLst/>
            <a:rect l="l" t="t" r="r" b="b"/>
            <a:pathLst>
              <a:path w="4920049" h="6560066" extrusionOk="0">
                <a:moveTo>
                  <a:pt x="0" y="0"/>
                </a:moveTo>
                <a:lnTo>
                  <a:pt x="4920050" y="0"/>
                </a:lnTo>
                <a:lnTo>
                  <a:pt x="4920050" y="6560066"/>
                </a:lnTo>
                <a:lnTo>
                  <a:pt x="0" y="6560066"/>
                </a:lnTo>
                <a:lnTo>
                  <a:pt x="0" y="0"/>
                </a:lnTo>
                <a:close/>
              </a:path>
            </a:pathLst>
          </a:custGeom>
          <a:blipFill rotWithShape="1">
            <a:blip r:embed="rId6">
              <a:alphaModFix/>
            </a:blip>
            <a:stretch>
              <a:fillRect/>
            </a:stretch>
          </a:blipFill>
          <a:ln w="38100" cap="sq" cmpd="sng">
            <a:solidFill>
              <a:srgbClr val="000000"/>
            </a:solidFill>
            <a:prstDash val="solid"/>
            <a:miter lim="8000"/>
            <a:headEnd type="none" w="sm" len="sm"/>
            <a:tailEnd type="none" w="sm" len="sm"/>
          </a:ln>
        </p:spPr>
      </p:sp>
      <p:sp>
        <p:nvSpPr>
          <p:cNvPr id="259" name="Google Shape;259;p16"/>
          <p:cNvSpPr txBox="1"/>
          <p:nvPr/>
        </p:nvSpPr>
        <p:spPr>
          <a:xfrm>
            <a:off x="6301592" y="255984"/>
            <a:ext cx="6014755"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Literackie</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konkursy</a:t>
            </a:r>
            <a:r>
              <a:rPr lang="en-US" sz="3098" b="1" i="0" u="none" strike="noStrike" cap="none" dirty="0" smtClean="0">
                <a:solidFill>
                  <a:srgbClr val="000000"/>
                </a:solidFill>
                <a:latin typeface="Arimo"/>
                <a:ea typeface="Arimo"/>
                <a:cs typeface="Arimo"/>
                <a:sym typeface="Arimo"/>
              </a:rPr>
              <a:t>: </a:t>
            </a:r>
            <a:r>
              <a:rPr lang="en-US" sz="3098" b="1" i="0" u="none" strike="noStrike" cap="none" dirty="0">
                <a:solidFill>
                  <a:srgbClr val="000000"/>
                </a:solidFill>
                <a:latin typeface="Arimo"/>
                <a:ea typeface="Arimo"/>
                <a:cs typeface="Arimo"/>
                <a:sym typeface="Arimo"/>
              </a:rPr>
              <a:t>4</a:t>
            </a:r>
            <a:endParaRPr dirty="0"/>
          </a:p>
        </p:txBody>
      </p:sp>
      <p:sp>
        <p:nvSpPr>
          <p:cNvPr id="260" name="Google Shape;260;p16"/>
          <p:cNvSpPr txBox="1"/>
          <p:nvPr/>
        </p:nvSpPr>
        <p:spPr>
          <a:xfrm>
            <a:off x="1332562" y="1424982"/>
            <a:ext cx="15684402" cy="947567"/>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Odbyły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się</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również</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konkursy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literackie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jak</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np</a:t>
            </a:r>
            <a:r>
              <a:rPr lang="en-US" sz="2199" b="0" i="0" u="none" strike="noStrike" cap="none" dirty="0">
                <a:solidFill>
                  <a:srgbClr val="000000"/>
                </a:solidFill>
                <a:latin typeface="Times New Roman"/>
                <a:ea typeface="Times New Roman"/>
                <a:cs typeface="Times New Roman"/>
                <a:sym typeface="Times New Roman"/>
              </a:rPr>
              <a:t>: “Bytom </a:t>
            </a:r>
            <a:r>
              <a:rPr lang="en-US" sz="2199" b="0" i="0" u="none" strike="noStrike" cap="none" dirty="0" err="1">
                <a:solidFill>
                  <a:srgbClr val="000000"/>
                </a:solidFill>
                <a:latin typeface="Times New Roman"/>
                <a:ea typeface="Times New Roman"/>
                <a:cs typeface="Times New Roman"/>
                <a:sym typeface="Times New Roman"/>
              </a:rPr>
              <a:t>wierszem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malowany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czy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Miejski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Konkurs</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Poetycki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Multimedialny</a:t>
            </a:r>
            <a:r>
              <a:rPr lang="en-US" sz="2199" b="0" i="0" u="none" strike="noStrike" cap="none" dirty="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
            </a:r>
            <a:br>
              <a:rPr lang="pl-PL" sz="2199" b="0" i="0" u="none" strike="noStrike" cap="none" dirty="0" smtClean="0">
                <a:solidFill>
                  <a:srgbClr val="000000"/>
                </a:solidFill>
                <a:latin typeface="Times New Roman"/>
                <a:ea typeface="Times New Roman"/>
                <a:cs typeface="Times New Roman"/>
                <a:sym typeface="Times New Roman"/>
              </a:rPr>
            </a:br>
            <a:r>
              <a:rPr lang="en-US" sz="2199" b="0" i="0" u="none" strike="noStrike" cap="none" dirty="0" err="1" smtClean="0">
                <a:solidFill>
                  <a:srgbClr val="000000"/>
                </a:solidFill>
                <a:latin typeface="Times New Roman"/>
                <a:ea typeface="Times New Roman"/>
                <a:cs typeface="Times New Roman"/>
                <a:sym typeface="Times New Roman"/>
              </a:rPr>
              <a:t>Zbiór</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wierszy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które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powstały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smtClean="0">
                <a:solidFill>
                  <a:srgbClr val="000000"/>
                </a:solidFill>
                <a:latin typeface="Times New Roman"/>
                <a:ea typeface="Times New Roman"/>
                <a:cs typeface="Times New Roman"/>
                <a:sym typeface="Times New Roman"/>
              </a:rPr>
              <a:t>w </a:t>
            </a:r>
            <a:r>
              <a:rPr lang="en-US" sz="2199" b="0" i="0" u="none" strike="noStrike" cap="none" dirty="0" err="1" smtClean="0">
                <a:solidFill>
                  <a:srgbClr val="000000"/>
                </a:solidFill>
                <a:latin typeface="Times New Roman"/>
                <a:ea typeface="Times New Roman"/>
                <a:cs typeface="Times New Roman"/>
                <a:sym typeface="Times New Roman"/>
              </a:rPr>
              <a:t>konkurs</a:t>
            </a:r>
            <a:r>
              <a:rPr lang="pl-PL" sz="2199" b="0" i="0" u="none" strike="noStrike" cap="none" dirty="0" err="1" smtClean="0">
                <a:solidFill>
                  <a:srgbClr val="000000"/>
                </a:solidFill>
                <a:latin typeface="Times New Roman"/>
                <a:ea typeface="Times New Roman"/>
                <a:cs typeface="Times New Roman"/>
                <a:sym typeface="Times New Roman"/>
              </a:rPr>
              <a:t>ie</a:t>
            </a:r>
            <a:r>
              <a:rPr lang="en-US" sz="2199" b="0" i="0" u="none" strike="noStrike" cap="none" dirty="0" smtClean="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zebrano i wydano </a:t>
            </a:r>
            <a:r>
              <a:rPr lang="en-US" sz="2199" b="0" i="0" u="none" strike="noStrike" cap="none" dirty="0" smtClean="0">
                <a:solidFill>
                  <a:srgbClr val="000000"/>
                </a:solidFill>
                <a:latin typeface="Times New Roman"/>
                <a:ea typeface="Times New Roman"/>
                <a:cs typeface="Times New Roman"/>
                <a:sym typeface="Times New Roman"/>
              </a:rPr>
              <a:t>w </a:t>
            </a:r>
            <a:r>
              <a:rPr lang="en-US" sz="2199" b="0" i="0" u="none" strike="noStrike" cap="none" dirty="0" err="1">
                <a:solidFill>
                  <a:srgbClr val="000000"/>
                </a:solidFill>
                <a:latin typeface="Times New Roman"/>
                <a:ea typeface="Times New Roman"/>
                <a:cs typeface="Times New Roman"/>
                <a:sym typeface="Times New Roman"/>
              </a:rPr>
              <a:t>ramach</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publikacji</a:t>
            </a:r>
            <a:r>
              <a:rPr lang="en-US" sz="2199" b="0" i="0" u="none" strike="noStrike" cap="none" dirty="0">
                <a:solidFill>
                  <a:srgbClr val="000000"/>
                </a:solidFill>
                <a:latin typeface="Times New Roman"/>
                <a:ea typeface="Times New Roman"/>
                <a:cs typeface="Times New Roman"/>
                <a:sym typeface="Times New Roman"/>
              </a:rPr>
              <a:t>. </a:t>
            </a:r>
            <a:endParaRPr dirty="0"/>
          </a:p>
        </p:txBody>
      </p:sp>
      <p:sp>
        <p:nvSpPr>
          <p:cNvPr id="261" name="Google Shape;261;p16"/>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
        <p:nvSpPr>
          <p:cNvPr id="262" name="Google Shape;262;p16"/>
          <p:cNvSpPr/>
          <p:nvPr/>
        </p:nvSpPr>
        <p:spPr>
          <a:xfrm rot="10800000">
            <a:off x="14652150" y="-3230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7">
              <a:alphaModFix/>
            </a:blip>
            <a:stretch>
              <a:fillRect/>
            </a:stretch>
          </a:blipFill>
          <a:ln>
            <a:noFill/>
          </a:ln>
        </p:spPr>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7"/>
          <p:cNvSpPr txBox="1"/>
          <p:nvPr/>
        </p:nvSpPr>
        <p:spPr>
          <a:xfrm>
            <a:off x="803564" y="2078182"/>
            <a:ext cx="8589818" cy="1895134"/>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0" i="0" u="none" strike="noStrike" cap="none" dirty="0">
                <a:solidFill>
                  <a:srgbClr val="000000"/>
                </a:solidFill>
                <a:latin typeface="Times New Roman"/>
                <a:ea typeface="Times New Roman"/>
                <a:cs typeface="Times New Roman"/>
                <a:sym typeface="Times New Roman"/>
              </a:rPr>
              <a:t>,,770 </a:t>
            </a:r>
            <a:r>
              <a:rPr lang="en-US" sz="2199" b="0" i="0" u="none" strike="noStrike" cap="none" dirty="0" err="1">
                <a:solidFill>
                  <a:srgbClr val="000000"/>
                </a:solidFill>
                <a:latin typeface="Times New Roman"/>
                <a:ea typeface="Times New Roman"/>
                <a:cs typeface="Times New Roman"/>
                <a:sym typeface="Times New Roman"/>
              </a:rPr>
              <a:t>kilometrów</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a:t>
            </a:r>
            <a:r>
              <a:rPr lang="en-US" sz="2199" b="0" i="0" u="none" strike="noStrike" cap="none" dirty="0">
                <a:solidFill>
                  <a:srgbClr val="000000"/>
                </a:solidFill>
                <a:latin typeface="Times New Roman"/>
                <a:ea typeface="Times New Roman"/>
                <a:cs typeface="Times New Roman"/>
                <a:sym typeface="Times New Roman"/>
              </a:rPr>
              <a:t> 770 lat”. </a:t>
            </a:r>
            <a:endParaRPr dirty="0"/>
          </a:p>
          <a:p>
            <a:pPr marL="0" marR="0" lvl="0" indent="0" algn="ctr" rtl="0">
              <a:lnSpc>
                <a:spcPct val="140018"/>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Miejscem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wydarzenia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był</a:t>
            </a:r>
            <a:r>
              <a:rPr lang="en-US" sz="2199" b="0" i="0" u="none" strike="noStrike" cap="none" dirty="0">
                <a:solidFill>
                  <a:srgbClr val="000000"/>
                </a:solidFill>
                <a:latin typeface="Times New Roman"/>
                <a:ea typeface="Times New Roman"/>
                <a:cs typeface="Times New Roman"/>
                <a:sym typeface="Times New Roman"/>
              </a:rPr>
              <a:t> Park </a:t>
            </a:r>
            <a:r>
              <a:rPr lang="en-US" sz="2199" b="0" i="0" u="none" strike="noStrike" cap="none" dirty="0" err="1">
                <a:solidFill>
                  <a:srgbClr val="000000"/>
                </a:solidFill>
                <a:latin typeface="Times New Roman"/>
                <a:ea typeface="Times New Roman"/>
                <a:cs typeface="Times New Roman"/>
                <a:sym typeface="Times New Roman"/>
              </a:rPr>
              <a:t>Tiele-Wincklerów</a:t>
            </a:r>
            <a:r>
              <a:rPr lang="en-US" sz="2199" b="0" i="0" u="none" strike="noStrike" cap="none" dirty="0">
                <a:solidFill>
                  <a:srgbClr val="000000"/>
                </a:solidFill>
                <a:latin typeface="Times New Roman"/>
                <a:ea typeface="Times New Roman"/>
                <a:cs typeface="Times New Roman"/>
                <a:sym typeface="Times New Roman"/>
              </a:rPr>
              <a:t> w </a:t>
            </a:r>
            <a:r>
              <a:rPr lang="en-US" sz="2199" b="0" i="0" u="none" strike="noStrike" cap="none" dirty="0" err="1">
                <a:solidFill>
                  <a:srgbClr val="000000"/>
                </a:solidFill>
                <a:latin typeface="Times New Roman"/>
                <a:ea typeface="Times New Roman"/>
                <a:cs typeface="Times New Roman"/>
                <a:sym typeface="Times New Roman"/>
              </a:rPr>
              <a:t>Miechowicach</a:t>
            </a:r>
            <a:r>
              <a:rPr lang="en-US" sz="2199" b="0" i="0" u="none" strike="noStrike" cap="none" dirty="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
            </a:r>
            <a:br>
              <a:rPr lang="pl-PL" sz="2199" b="0" i="0" u="none" strike="noStrike" cap="none" dirty="0" smtClean="0">
                <a:solidFill>
                  <a:srgbClr val="000000"/>
                </a:solidFill>
                <a:latin typeface="Times New Roman"/>
                <a:ea typeface="Times New Roman"/>
                <a:cs typeface="Times New Roman"/>
                <a:sym typeface="Times New Roman"/>
              </a:rPr>
            </a:br>
            <a:r>
              <a:rPr lang="en-US" sz="2199" b="0" i="0" u="none" strike="noStrike" cap="none" dirty="0" smtClean="0">
                <a:solidFill>
                  <a:srgbClr val="000000"/>
                </a:solidFill>
                <a:latin typeface="Times New Roman"/>
                <a:ea typeface="Times New Roman"/>
                <a:cs typeface="Times New Roman"/>
                <a:sym typeface="Times New Roman"/>
              </a:rPr>
              <a:t>a </a:t>
            </a:r>
            <a:r>
              <a:rPr lang="en-US" sz="2199" b="0" i="0" u="none" strike="noStrike" cap="none" dirty="0" err="1">
                <a:solidFill>
                  <a:srgbClr val="000000"/>
                </a:solidFill>
                <a:latin typeface="Times New Roman"/>
                <a:ea typeface="Times New Roman"/>
                <a:cs typeface="Times New Roman"/>
                <a:sym typeface="Times New Roman"/>
              </a:rPr>
              <a:t>uczestniczyło</a:t>
            </a:r>
            <a:r>
              <a:rPr lang="en-US" sz="2199" b="0" i="0" u="none" strike="noStrike" cap="none" dirty="0">
                <a:solidFill>
                  <a:srgbClr val="000000"/>
                </a:solidFill>
                <a:latin typeface="Times New Roman"/>
                <a:ea typeface="Times New Roman"/>
                <a:cs typeface="Times New Roman"/>
                <a:sym typeface="Times New Roman"/>
              </a:rPr>
              <a:t> w </a:t>
            </a:r>
            <a:r>
              <a:rPr lang="en-US" sz="2199" b="0" i="0" u="none" strike="noStrike" cap="none" dirty="0" err="1">
                <a:solidFill>
                  <a:srgbClr val="000000"/>
                </a:solidFill>
                <a:latin typeface="Times New Roman"/>
                <a:ea typeface="Times New Roman"/>
                <a:cs typeface="Times New Roman"/>
                <a:sym typeface="Times New Roman"/>
              </a:rPr>
              <a:t>nim</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kilkuset</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uczniów</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bytomskiej</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szkoły</a:t>
            </a:r>
            <a:r>
              <a:rPr lang="en-US" sz="2199" b="0" i="0" u="none" strike="noStrike" cap="none" dirty="0">
                <a:solidFill>
                  <a:srgbClr val="000000"/>
                </a:solidFill>
                <a:latin typeface="Times New Roman"/>
                <a:ea typeface="Times New Roman"/>
                <a:cs typeface="Times New Roman"/>
                <a:sym typeface="Times New Roman"/>
              </a:rPr>
              <a:t>.</a:t>
            </a:r>
            <a:endParaRPr dirty="0"/>
          </a:p>
          <a:p>
            <a:pPr marL="0" marR="0" lvl="0" indent="0" algn="ctr" rtl="0">
              <a:lnSpc>
                <a:spcPct val="140018"/>
              </a:lnSpc>
              <a:spcBef>
                <a:spcPts val="0"/>
              </a:spcBef>
              <a:spcAft>
                <a:spcPts val="0"/>
              </a:spcAft>
              <a:buNone/>
            </a:pPr>
            <a:endParaRPr sz="2199" b="0" i="0" u="none" strike="noStrike" cap="none" dirty="0">
              <a:solidFill>
                <a:srgbClr val="000000"/>
              </a:solidFill>
              <a:latin typeface="Times New Roman"/>
              <a:ea typeface="Times New Roman"/>
              <a:cs typeface="Times New Roman"/>
              <a:sym typeface="Times New Roman"/>
            </a:endParaRPr>
          </a:p>
        </p:txBody>
      </p:sp>
      <p:sp>
        <p:nvSpPr>
          <p:cNvPr id="268" name="Google Shape;268;p17"/>
          <p:cNvSpPr/>
          <p:nvPr/>
        </p:nvSpPr>
        <p:spPr>
          <a:xfrm>
            <a:off x="9606781" y="1619379"/>
            <a:ext cx="7934635" cy="5950976"/>
          </a:xfrm>
          <a:custGeom>
            <a:avLst/>
            <a:gdLst/>
            <a:ahLst/>
            <a:cxnLst/>
            <a:rect l="l" t="t" r="r" b="b"/>
            <a:pathLst>
              <a:path w="7934635" h="5950976" extrusionOk="0">
                <a:moveTo>
                  <a:pt x="0" y="0"/>
                </a:moveTo>
                <a:lnTo>
                  <a:pt x="7934635" y="0"/>
                </a:lnTo>
                <a:lnTo>
                  <a:pt x="7934635" y="5950976"/>
                </a:lnTo>
                <a:lnTo>
                  <a:pt x="0" y="5950976"/>
                </a:lnTo>
                <a:lnTo>
                  <a:pt x="0" y="0"/>
                </a:lnTo>
                <a:close/>
              </a:path>
            </a:pathLst>
          </a:custGeom>
          <a:blipFill rotWithShape="1">
            <a:blip r:embed="rId3">
              <a:alphaModFix/>
            </a:blip>
            <a:stretch>
              <a:fillRect/>
            </a:stretch>
          </a:blipFill>
          <a:ln w="38100" cap="sq" cmpd="sng">
            <a:solidFill>
              <a:srgbClr val="000000"/>
            </a:solidFill>
            <a:prstDash val="solid"/>
            <a:miter lim="8000"/>
            <a:headEnd type="none" w="sm" len="sm"/>
            <a:tailEnd type="none" w="sm" len="sm"/>
          </a:ln>
        </p:spPr>
      </p:sp>
      <p:sp>
        <p:nvSpPr>
          <p:cNvPr id="269" name="Google Shape;269;p17"/>
          <p:cNvSpPr/>
          <p:nvPr/>
        </p:nvSpPr>
        <p:spPr>
          <a:xfrm>
            <a:off x="1916341" y="4467727"/>
            <a:ext cx="6543667" cy="4907750"/>
          </a:xfrm>
          <a:custGeom>
            <a:avLst/>
            <a:gdLst/>
            <a:ahLst/>
            <a:cxnLst/>
            <a:rect l="l" t="t" r="r" b="b"/>
            <a:pathLst>
              <a:path w="6543667" h="4907750" extrusionOk="0">
                <a:moveTo>
                  <a:pt x="0" y="0"/>
                </a:moveTo>
                <a:lnTo>
                  <a:pt x="6543667" y="0"/>
                </a:lnTo>
                <a:lnTo>
                  <a:pt x="6543667" y="4907751"/>
                </a:lnTo>
                <a:lnTo>
                  <a:pt x="0" y="4907751"/>
                </a:lnTo>
                <a:lnTo>
                  <a:pt x="0" y="0"/>
                </a:lnTo>
                <a:close/>
              </a:path>
            </a:pathLst>
          </a:custGeom>
          <a:blipFill rotWithShape="1">
            <a:blip r:embed="rId4">
              <a:alphaModFix/>
            </a:blip>
            <a:stretch>
              <a:fillRect b="-15"/>
            </a:stretch>
          </a:blipFill>
          <a:ln w="38100" cap="sq" cmpd="sng">
            <a:solidFill>
              <a:srgbClr val="000000"/>
            </a:solidFill>
            <a:prstDash val="solid"/>
            <a:miter lim="8000"/>
            <a:headEnd type="none" w="sm" len="sm"/>
            <a:tailEnd type="none" w="sm" len="sm"/>
          </a:ln>
        </p:spPr>
      </p:sp>
      <p:sp>
        <p:nvSpPr>
          <p:cNvPr id="270" name="Google Shape;270;p17"/>
          <p:cNvSpPr/>
          <p:nvPr/>
        </p:nvSpPr>
        <p:spPr>
          <a:xfrm>
            <a:off x="16331014" y="9159142"/>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5">
              <a:alphaModFix/>
            </a:blip>
            <a:stretch>
              <a:fillRect/>
            </a:stretch>
          </a:blipFill>
          <a:ln>
            <a:noFill/>
          </a:ln>
        </p:spPr>
      </p:sp>
      <p:sp>
        <p:nvSpPr>
          <p:cNvPr id="271" name="Google Shape;271;p17"/>
          <p:cNvSpPr txBox="1"/>
          <p:nvPr/>
        </p:nvSpPr>
        <p:spPr>
          <a:xfrm>
            <a:off x="2604655" y="208161"/>
            <a:ext cx="12600610"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Wydarzenia</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sportowe</a:t>
            </a:r>
            <a:r>
              <a:rPr lang="en-US" sz="3098" b="1" i="0" u="none" strike="noStrike" cap="none" dirty="0">
                <a:solidFill>
                  <a:srgbClr val="000000"/>
                </a:solidFill>
                <a:latin typeface="Arimo"/>
                <a:ea typeface="Arimo"/>
                <a:cs typeface="Arimo"/>
                <a:sym typeface="Arimo"/>
              </a:rPr>
              <a:t> </a:t>
            </a:r>
            <a:r>
              <a:rPr lang="pl-PL" sz="3098" b="1" i="0" u="none" strike="noStrike" cap="none" dirty="0" smtClean="0">
                <a:solidFill>
                  <a:srgbClr val="000000"/>
                </a:solidFill>
                <a:latin typeface="Arimo"/>
                <a:ea typeface="Arimo"/>
                <a:cs typeface="Arimo"/>
                <a:sym typeface="Arimo"/>
              </a:rPr>
              <a:t>i inne </a:t>
            </a:r>
            <a:r>
              <a:rPr lang="en-US" sz="3098" b="1" i="0" u="none" strike="noStrike" cap="none" dirty="0" smtClean="0">
                <a:solidFill>
                  <a:srgbClr val="000000"/>
                </a:solidFill>
                <a:latin typeface="Arimo"/>
                <a:ea typeface="Arimo"/>
                <a:cs typeface="Arimo"/>
                <a:sym typeface="Arimo"/>
              </a:rPr>
              <a:t>w </a:t>
            </a:r>
            <a:r>
              <a:rPr lang="en-US" sz="3098" b="1" i="0" u="none" strike="noStrike" cap="none" dirty="0" err="1">
                <a:solidFill>
                  <a:srgbClr val="000000"/>
                </a:solidFill>
                <a:latin typeface="Arimo"/>
                <a:ea typeface="Arimo"/>
                <a:cs typeface="Arimo"/>
                <a:sym typeface="Arimo"/>
              </a:rPr>
              <a:t>placówkach</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oświatowych</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pl-PL" sz="3098" b="1" dirty="0" smtClean="0">
                <a:latin typeface="Arimo"/>
                <a:ea typeface="Arimo"/>
                <a:cs typeface="Arimo"/>
                <a:sym typeface="Arimo"/>
              </a:rPr>
              <a:t>6</a:t>
            </a:r>
            <a:endParaRPr dirty="0"/>
          </a:p>
        </p:txBody>
      </p:sp>
      <p:sp>
        <p:nvSpPr>
          <p:cNvPr id="272" name="Google Shape;272;p17"/>
          <p:cNvSpPr txBox="1"/>
          <p:nvPr/>
        </p:nvSpPr>
        <p:spPr>
          <a:xfrm>
            <a:off x="9358369" y="7666355"/>
            <a:ext cx="8199120" cy="1895006"/>
          </a:xfrm>
          <a:prstGeom prst="rect">
            <a:avLst/>
          </a:prstGeom>
          <a:noFill/>
          <a:ln>
            <a:noFill/>
          </a:ln>
        </p:spPr>
        <p:txBody>
          <a:bodyPr spcFirstLastPara="1" wrap="square" lIns="0" tIns="0" rIns="0" bIns="0" anchor="t" anchorCtr="0">
            <a:spAutoFit/>
          </a:bodyPr>
          <a:lstStyle/>
          <a:p>
            <a:pPr marL="0" marR="0" lvl="0" indent="0" algn="ctr" rtl="0">
              <a:lnSpc>
                <a:spcPct val="171055"/>
              </a:lnSpc>
              <a:spcBef>
                <a:spcPts val="0"/>
              </a:spcBef>
              <a:spcAft>
                <a:spcPts val="0"/>
              </a:spcAft>
              <a:buNone/>
            </a:pPr>
            <a:endParaRPr sz="1800" b="0" i="0" u="none" strike="noStrike" cap="none" dirty="0">
              <a:solidFill>
                <a:schemeClr val="dk1"/>
              </a:solidFill>
              <a:latin typeface="Calibri"/>
              <a:ea typeface="Calibri"/>
              <a:cs typeface="Calibri"/>
              <a:sym typeface="Calibri"/>
            </a:endParaRPr>
          </a:p>
          <a:p>
            <a:pPr marL="0" marR="0" lvl="0" indent="0" algn="ctr" rtl="0">
              <a:lnSpc>
                <a:spcPct val="140018"/>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Niektórzy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kilometrową</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pętlę</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przebiegli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kilkukrotnie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tak</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więc</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bez</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problemu</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udało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się</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osiągnąć</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wyznaczony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cel</a:t>
            </a:r>
            <a:r>
              <a:rPr lang="pl-PL" sz="2199" b="0" i="0" u="none" strike="noStrike" cap="none" dirty="0" smtClean="0">
                <a:solidFill>
                  <a:srgbClr val="000000"/>
                </a:solidFill>
                <a:latin typeface="Times New Roman"/>
                <a:ea typeface="Times New Roman"/>
                <a:cs typeface="Times New Roman"/>
                <a:sym typeface="Times New Roman"/>
              </a:rPr>
              <a:t>,</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a:solidFill>
                  <a:srgbClr val="000000"/>
                </a:solidFill>
                <a:latin typeface="Times New Roman"/>
                <a:ea typeface="Times New Roman"/>
                <a:cs typeface="Times New Roman"/>
                <a:sym typeface="Times New Roman"/>
              </a:rPr>
              <a:t>z </a:t>
            </a:r>
            <a:r>
              <a:rPr lang="en-US" sz="2199" b="0" i="0" u="none" strike="noStrike" cap="none" dirty="0" err="1">
                <a:solidFill>
                  <a:srgbClr val="000000"/>
                </a:solidFill>
                <a:latin typeface="Times New Roman"/>
                <a:ea typeface="Times New Roman"/>
                <a:cs typeface="Times New Roman"/>
                <a:sym typeface="Times New Roman"/>
              </a:rPr>
              <a:t>czego</a:t>
            </a:r>
            <a:r>
              <a:rPr lang="en-US" sz="2199" b="0" i="0" u="none" strike="noStrike" cap="none" dirty="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uczniowie byli </a:t>
            </a:r>
            <a:r>
              <a:rPr lang="en-US" sz="2199" b="0" i="0" u="none" strike="noStrike" cap="none" dirty="0" err="1" smtClean="0">
                <a:solidFill>
                  <a:srgbClr val="000000"/>
                </a:solidFill>
                <a:latin typeface="Times New Roman"/>
                <a:ea typeface="Times New Roman"/>
                <a:cs typeface="Times New Roman"/>
                <a:sym typeface="Times New Roman"/>
              </a:rPr>
              <a:t>bardzo</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dumni</a:t>
            </a:r>
            <a:r>
              <a:rPr lang="en-US" sz="2199" b="0" i="0" u="none" strike="noStrike" cap="none" dirty="0">
                <a:solidFill>
                  <a:srgbClr val="000000"/>
                </a:solidFill>
                <a:latin typeface="Times New Roman"/>
                <a:ea typeface="Times New Roman"/>
                <a:cs typeface="Times New Roman"/>
                <a:sym typeface="Times New Roman"/>
              </a:rPr>
              <a:t>! </a:t>
            </a:r>
            <a:endParaRPr dirty="0"/>
          </a:p>
        </p:txBody>
      </p:sp>
      <p:sp>
        <p:nvSpPr>
          <p:cNvPr id="273" name="Google Shape;273;p17"/>
          <p:cNvSpPr/>
          <p:nvPr/>
        </p:nvSpPr>
        <p:spPr>
          <a:xfrm>
            <a:off x="0" y="8164986"/>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
        <p:nvSpPr>
          <p:cNvPr id="274" name="Google Shape;274;p17"/>
          <p:cNvSpPr/>
          <p:nvPr/>
        </p:nvSpPr>
        <p:spPr>
          <a:xfrm rot="10800000">
            <a:off x="14591115" y="-3230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8"/>
          <p:cNvSpPr txBox="1"/>
          <p:nvPr/>
        </p:nvSpPr>
        <p:spPr>
          <a:xfrm>
            <a:off x="930361" y="1916936"/>
            <a:ext cx="8213639" cy="1432123"/>
          </a:xfrm>
          <a:prstGeom prst="rect">
            <a:avLst/>
          </a:prstGeom>
          <a:noFill/>
          <a:ln>
            <a:noFill/>
          </a:ln>
        </p:spPr>
        <p:txBody>
          <a:bodyPr spcFirstLastPara="1" wrap="square" lIns="0" tIns="0" rIns="0" bIns="0" anchor="t" anchorCtr="0">
            <a:spAutoFit/>
          </a:bodyPr>
          <a:lstStyle/>
          <a:p>
            <a:pPr marL="0" marR="0" lvl="0" indent="0" algn="ctr" rtl="0">
              <a:lnSpc>
                <a:spcPct val="140027"/>
              </a:lnSpc>
              <a:spcBef>
                <a:spcPts val="0"/>
              </a:spcBef>
              <a:spcAft>
                <a:spcPts val="0"/>
              </a:spcAft>
              <a:buNone/>
            </a:pPr>
            <a:r>
              <a:rPr lang="en-US" sz="2216" b="0" i="0" u="none" strike="noStrike" cap="none" dirty="0" err="1">
                <a:solidFill>
                  <a:srgbClr val="000000"/>
                </a:solidFill>
                <a:latin typeface="Times New Roman"/>
                <a:ea typeface="Times New Roman"/>
                <a:cs typeface="Times New Roman"/>
                <a:sym typeface="Times New Roman"/>
              </a:rPr>
              <a:t>Olimpiada</a:t>
            </a:r>
            <a:r>
              <a:rPr lang="en-US" sz="2216" b="0" i="0" u="none" strike="noStrike" cap="none" dirty="0">
                <a:solidFill>
                  <a:srgbClr val="000000"/>
                </a:solidFill>
                <a:latin typeface="Times New Roman"/>
                <a:ea typeface="Times New Roman"/>
                <a:cs typeface="Times New Roman"/>
                <a:sym typeface="Times New Roman"/>
              </a:rPr>
              <a:t> </a:t>
            </a:r>
            <a:r>
              <a:rPr lang="en-US" sz="2216" b="0" i="0" u="none" strike="noStrike" cap="none" dirty="0" err="1" smtClean="0">
                <a:solidFill>
                  <a:srgbClr val="000000"/>
                </a:solidFill>
                <a:latin typeface="Times New Roman"/>
                <a:ea typeface="Times New Roman"/>
                <a:cs typeface="Times New Roman"/>
                <a:sym typeface="Times New Roman"/>
              </a:rPr>
              <a:t>Sportowa</a:t>
            </a:r>
            <a:r>
              <a:rPr lang="pl-PL" sz="2216" b="0" i="0" u="none" strike="noStrike" cap="none" dirty="0" smtClean="0">
                <a:solidFill>
                  <a:srgbClr val="000000"/>
                </a:solidFill>
                <a:latin typeface="Times New Roman"/>
                <a:ea typeface="Times New Roman"/>
                <a:cs typeface="Times New Roman"/>
                <a:sym typeface="Times New Roman"/>
              </a:rPr>
              <a:t> </a:t>
            </a:r>
            <a:r>
              <a:rPr lang="en-US" sz="2216" b="0" i="0" u="none" strike="noStrike" cap="none" dirty="0" smtClean="0">
                <a:solidFill>
                  <a:srgbClr val="000000"/>
                </a:solidFill>
                <a:latin typeface="Times New Roman"/>
                <a:ea typeface="Times New Roman"/>
                <a:cs typeface="Times New Roman"/>
                <a:sym typeface="Times New Roman"/>
              </a:rPr>
              <a:t>„</a:t>
            </a:r>
            <a:r>
              <a:rPr lang="en-US" sz="2216" b="0" i="0" u="none" strike="noStrike" cap="none" dirty="0">
                <a:solidFill>
                  <a:srgbClr val="000000"/>
                </a:solidFill>
                <a:latin typeface="Times New Roman"/>
                <a:ea typeface="Times New Roman"/>
                <a:cs typeface="Times New Roman"/>
                <a:sym typeface="Times New Roman"/>
              </a:rPr>
              <a:t>Mali </a:t>
            </a:r>
            <a:r>
              <a:rPr lang="en-US" sz="2216" b="0" i="0" u="none" strike="noStrike" cap="none" dirty="0" err="1">
                <a:solidFill>
                  <a:srgbClr val="000000"/>
                </a:solidFill>
                <a:latin typeface="Times New Roman"/>
                <a:ea typeface="Times New Roman"/>
                <a:cs typeface="Times New Roman"/>
                <a:sym typeface="Times New Roman"/>
              </a:rPr>
              <a:t>sportowcy</a:t>
            </a:r>
            <a:r>
              <a:rPr lang="en-US" sz="2216" b="0" i="0" u="none" strike="noStrike" cap="none" dirty="0">
                <a:solidFill>
                  <a:srgbClr val="000000"/>
                </a:solidFill>
                <a:latin typeface="Times New Roman"/>
                <a:ea typeface="Times New Roman"/>
                <a:cs typeface="Times New Roman"/>
                <a:sym typeface="Times New Roman"/>
              </a:rPr>
              <a:t> – </a:t>
            </a:r>
            <a:r>
              <a:rPr lang="en-US" sz="2216" b="0" i="0" u="none" strike="noStrike" cap="none" dirty="0" err="1">
                <a:solidFill>
                  <a:srgbClr val="000000"/>
                </a:solidFill>
                <a:latin typeface="Times New Roman"/>
                <a:ea typeface="Times New Roman"/>
                <a:cs typeface="Times New Roman"/>
                <a:sym typeface="Times New Roman"/>
              </a:rPr>
              <a:t>duże</a:t>
            </a:r>
            <a:r>
              <a:rPr lang="en-US" sz="2216" b="0" i="0" u="none" strike="noStrike" cap="none" dirty="0">
                <a:solidFill>
                  <a:srgbClr val="000000"/>
                </a:solidFill>
                <a:latin typeface="Times New Roman"/>
                <a:ea typeface="Times New Roman"/>
                <a:cs typeface="Times New Roman"/>
                <a:sym typeface="Times New Roman"/>
              </a:rPr>
              <a:t> </a:t>
            </a:r>
            <a:r>
              <a:rPr lang="en-US" sz="2216" b="0" i="0" u="none" strike="noStrike" cap="none" dirty="0" err="1">
                <a:solidFill>
                  <a:srgbClr val="000000"/>
                </a:solidFill>
                <a:latin typeface="Times New Roman"/>
                <a:ea typeface="Times New Roman"/>
                <a:cs typeface="Times New Roman"/>
                <a:sym typeface="Times New Roman"/>
              </a:rPr>
              <a:t>marzenia</a:t>
            </a:r>
            <a:r>
              <a:rPr lang="en-US" sz="2216" b="0" i="0" u="none" strike="noStrike" cap="none" dirty="0">
                <a:solidFill>
                  <a:srgbClr val="000000"/>
                </a:solidFill>
                <a:latin typeface="Times New Roman"/>
                <a:ea typeface="Times New Roman"/>
                <a:cs typeface="Times New Roman"/>
                <a:sym typeface="Times New Roman"/>
              </a:rPr>
              <a:t>”👌 </a:t>
            </a:r>
            <a:endParaRPr dirty="0"/>
          </a:p>
          <a:p>
            <a:pPr marL="0" marR="0" lvl="0" indent="0" algn="ctr" rtl="0">
              <a:lnSpc>
                <a:spcPct val="140027"/>
              </a:lnSpc>
              <a:spcBef>
                <a:spcPts val="0"/>
              </a:spcBef>
              <a:spcAft>
                <a:spcPts val="0"/>
              </a:spcAft>
              <a:buNone/>
            </a:pPr>
            <a:r>
              <a:rPr lang="en-US" sz="2216" b="0" i="0" u="none" strike="noStrike" cap="none" dirty="0" err="1">
                <a:solidFill>
                  <a:srgbClr val="000000"/>
                </a:solidFill>
                <a:latin typeface="Times New Roman"/>
                <a:ea typeface="Times New Roman"/>
                <a:cs typeface="Times New Roman"/>
                <a:sym typeface="Times New Roman"/>
              </a:rPr>
              <a:t>Impreza</a:t>
            </a:r>
            <a:r>
              <a:rPr lang="en-US" sz="2216" b="0" i="0" u="none" strike="noStrike" cap="none" dirty="0">
                <a:solidFill>
                  <a:srgbClr val="000000"/>
                </a:solidFill>
                <a:latin typeface="Times New Roman"/>
                <a:ea typeface="Times New Roman"/>
                <a:cs typeface="Times New Roman"/>
                <a:sym typeface="Times New Roman"/>
              </a:rPr>
              <a:t> </a:t>
            </a:r>
            <a:r>
              <a:rPr lang="en-US" sz="2216" b="0" i="0" u="none" strike="noStrike" cap="none" dirty="0" err="1">
                <a:solidFill>
                  <a:srgbClr val="000000"/>
                </a:solidFill>
                <a:latin typeface="Times New Roman"/>
                <a:ea typeface="Times New Roman"/>
                <a:cs typeface="Times New Roman"/>
                <a:sym typeface="Times New Roman"/>
              </a:rPr>
              <a:t>została</a:t>
            </a:r>
            <a:r>
              <a:rPr lang="en-US" sz="2216" b="0" i="0" u="none" strike="noStrike" cap="none" dirty="0">
                <a:solidFill>
                  <a:srgbClr val="000000"/>
                </a:solidFill>
                <a:latin typeface="Times New Roman"/>
                <a:ea typeface="Times New Roman"/>
                <a:cs typeface="Times New Roman"/>
                <a:sym typeface="Times New Roman"/>
              </a:rPr>
              <a:t> </a:t>
            </a:r>
            <a:r>
              <a:rPr lang="en-US" sz="2216" b="0" i="0" u="none" strike="noStrike" cap="none" dirty="0" err="1">
                <a:solidFill>
                  <a:srgbClr val="000000"/>
                </a:solidFill>
                <a:latin typeface="Times New Roman"/>
                <a:ea typeface="Times New Roman"/>
                <a:cs typeface="Times New Roman"/>
                <a:sym typeface="Times New Roman"/>
              </a:rPr>
              <a:t>zorganizowana</a:t>
            </a:r>
            <a:r>
              <a:rPr lang="en-US" sz="2216" b="0" i="0" u="none" strike="noStrike" cap="none" dirty="0">
                <a:solidFill>
                  <a:srgbClr val="000000"/>
                </a:solidFill>
                <a:latin typeface="Times New Roman"/>
                <a:ea typeface="Times New Roman"/>
                <a:cs typeface="Times New Roman"/>
                <a:sym typeface="Times New Roman"/>
              </a:rPr>
              <a:t> </a:t>
            </a:r>
            <a:r>
              <a:rPr lang="en-US" sz="2216" b="0" i="0" u="none" strike="noStrike" cap="none" dirty="0" err="1">
                <a:solidFill>
                  <a:srgbClr val="000000"/>
                </a:solidFill>
                <a:latin typeface="Times New Roman"/>
                <a:ea typeface="Times New Roman"/>
                <a:cs typeface="Times New Roman"/>
                <a:sym typeface="Times New Roman"/>
              </a:rPr>
              <a:t>przez</a:t>
            </a:r>
            <a:r>
              <a:rPr lang="en-US" sz="2216" b="0" i="0" u="none" strike="noStrike" cap="none" dirty="0">
                <a:solidFill>
                  <a:srgbClr val="000000"/>
                </a:solidFill>
                <a:latin typeface="Times New Roman"/>
                <a:ea typeface="Times New Roman"/>
                <a:cs typeface="Times New Roman"/>
                <a:sym typeface="Times New Roman"/>
              </a:rPr>
              <a:t> </a:t>
            </a:r>
            <a:r>
              <a:rPr lang="en-US" sz="2216" b="0" i="0" u="none" strike="noStrike" cap="none" dirty="0" err="1">
                <a:solidFill>
                  <a:srgbClr val="000000"/>
                </a:solidFill>
                <a:latin typeface="Times New Roman"/>
                <a:ea typeface="Times New Roman"/>
                <a:cs typeface="Times New Roman"/>
                <a:sym typeface="Times New Roman"/>
              </a:rPr>
              <a:t>przedszkole</a:t>
            </a:r>
            <a:r>
              <a:rPr lang="en-US" sz="2216" b="0" i="0" u="none" strike="noStrike" cap="none" dirty="0">
                <a:solidFill>
                  <a:srgbClr val="000000"/>
                </a:solidFill>
                <a:latin typeface="Times New Roman"/>
                <a:ea typeface="Times New Roman"/>
                <a:cs typeface="Times New Roman"/>
                <a:sym typeface="Times New Roman"/>
              </a:rPr>
              <a:t> z </a:t>
            </a:r>
            <a:r>
              <a:rPr lang="en-US" sz="2216" b="0" i="0" u="none" strike="noStrike" cap="none" dirty="0" err="1">
                <a:solidFill>
                  <a:srgbClr val="000000"/>
                </a:solidFill>
                <a:latin typeface="Times New Roman"/>
                <a:ea typeface="Times New Roman"/>
                <a:cs typeface="Times New Roman"/>
                <a:sym typeface="Times New Roman"/>
              </a:rPr>
              <a:t>okazji</a:t>
            </a:r>
            <a:r>
              <a:rPr lang="en-US" sz="2216" b="0" i="0" u="none" strike="noStrike" cap="none" dirty="0">
                <a:solidFill>
                  <a:srgbClr val="000000"/>
                </a:solidFill>
                <a:latin typeface="Times New Roman"/>
                <a:ea typeface="Times New Roman"/>
                <a:cs typeface="Times New Roman"/>
                <a:sym typeface="Times New Roman"/>
              </a:rPr>
              <a:t> 770-lecia </a:t>
            </a:r>
            <a:r>
              <a:rPr lang="en-US" sz="2216" b="0" i="0" u="none" strike="noStrike" cap="none" dirty="0" err="1">
                <a:solidFill>
                  <a:srgbClr val="000000"/>
                </a:solidFill>
                <a:latin typeface="Times New Roman"/>
                <a:ea typeface="Times New Roman"/>
                <a:cs typeface="Times New Roman"/>
                <a:sym typeface="Times New Roman"/>
              </a:rPr>
              <a:t>Bytomia</a:t>
            </a:r>
            <a:r>
              <a:rPr lang="en-US" sz="2216" b="0" i="0" u="none" strike="noStrike" cap="none" dirty="0">
                <a:solidFill>
                  <a:srgbClr val="000000"/>
                </a:solidFill>
                <a:latin typeface="Times New Roman"/>
                <a:ea typeface="Times New Roman"/>
                <a:cs typeface="Times New Roman"/>
                <a:sym typeface="Times New Roman"/>
              </a:rPr>
              <a:t>. </a:t>
            </a:r>
            <a:endParaRPr dirty="0"/>
          </a:p>
        </p:txBody>
      </p:sp>
      <p:sp>
        <p:nvSpPr>
          <p:cNvPr id="280" name="Google Shape;280;p18"/>
          <p:cNvSpPr/>
          <p:nvPr/>
        </p:nvSpPr>
        <p:spPr>
          <a:xfrm>
            <a:off x="9590636" y="1709903"/>
            <a:ext cx="7668664" cy="5751498"/>
          </a:xfrm>
          <a:custGeom>
            <a:avLst/>
            <a:gdLst/>
            <a:ahLst/>
            <a:cxnLst/>
            <a:rect l="l" t="t" r="r" b="b"/>
            <a:pathLst>
              <a:path w="7668664" h="5751498" extrusionOk="0">
                <a:moveTo>
                  <a:pt x="0" y="0"/>
                </a:moveTo>
                <a:lnTo>
                  <a:pt x="7668664" y="0"/>
                </a:lnTo>
                <a:lnTo>
                  <a:pt x="7668664" y="5751498"/>
                </a:lnTo>
                <a:lnTo>
                  <a:pt x="0" y="5751498"/>
                </a:lnTo>
                <a:lnTo>
                  <a:pt x="0" y="0"/>
                </a:lnTo>
                <a:close/>
              </a:path>
            </a:pathLst>
          </a:custGeom>
          <a:blipFill rotWithShape="1">
            <a:blip r:embed="rId3">
              <a:alphaModFix/>
            </a:blip>
            <a:stretch>
              <a:fillRect r="-15"/>
            </a:stretch>
          </a:blipFill>
          <a:ln w="38100" cap="sq" cmpd="sng">
            <a:solidFill>
              <a:srgbClr val="000000"/>
            </a:solidFill>
            <a:prstDash val="solid"/>
            <a:miter lim="8000"/>
            <a:headEnd type="none" w="sm" len="sm"/>
            <a:tailEnd type="none" w="sm" len="sm"/>
          </a:ln>
        </p:spPr>
      </p:sp>
      <p:sp>
        <p:nvSpPr>
          <p:cNvPr id="281" name="Google Shape;281;p18"/>
          <p:cNvSpPr/>
          <p:nvPr/>
        </p:nvSpPr>
        <p:spPr>
          <a:xfrm>
            <a:off x="1381842" y="3378435"/>
            <a:ext cx="7839820" cy="5879865"/>
          </a:xfrm>
          <a:custGeom>
            <a:avLst/>
            <a:gdLst/>
            <a:ahLst/>
            <a:cxnLst/>
            <a:rect l="l" t="t" r="r" b="b"/>
            <a:pathLst>
              <a:path w="7839820" h="5879865" extrusionOk="0">
                <a:moveTo>
                  <a:pt x="0" y="0"/>
                </a:moveTo>
                <a:lnTo>
                  <a:pt x="7839820" y="0"/>
                </a:lnTo>
                <a:lnTo>
                  <a:pt x="7839820" y="5879865"/>
                </a:lnTo>
                <a:lnTo>
                  <a:pt x="0" y="5879865"/>
                </a:lnTo>
                <a:lnTo>
                  <a:pt x="0" y="0"/>
                </a:lnTo>
                <a:close/>
              </a:path>
            </a:pathLst>
          </a:custGeom>
          <a:blipFill rotWithShape="1">
            <a:blip r:embed="rId4">
              <a:alphaModFix/>
            </a:blip>
            <a:stretch>
              <a:fillRect/>
            </a:stretch>
          </a:blipFill>
          <a:ln w="38100" cap="sq" cmpd="sng">
            <a:solidFill>
              <a:srgbClr val="000000"/>
            </a:solidFill>
            <a:prstDash val="solid"/>
            <a:miter lim="8000"/>
            <a:headEnd type="none" w="sm" len="sm"/>
            <a:tailEnd type="none" w="sm" len="sm"/>
          </a:ln>
        </p:spPr>
      </p:sp>
      <p:sp>
        <p:nvSpPr>
          <p:cNvPr id="282" name="Google Shape;282;p18"/>
          <p:cNvSpPr/>
          <p:nvPr/>
        </p:nvSpPr>
        <p:spPr>
          <a:xfrm>
            <a:off x="16040068" y="9159142"/>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5">
              <a:alphaModFix/>
            </a:blip>
            <a:stretch>
              <a:fillRect/>
            </a:stretch>
          </a:blipFill>
          <a:ln>
            <a:noFill/>
          </a:ln>
        </p:spPr>
      </p:sp>
      <p:sp>
        <p:nvSpPr>
          <p:cNvPr id="283" name="Google Shape;283;p18"/>
          <p:cNvSpPr txBox="1"/>
          <p:nvPr/>
        </p:nvSpPr>
        <p:spPr>
          <a:xfrm>
            <a:off x="2563091" y="188147"/>
            <a:ext cx="12330545"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Wydarzenia</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sportowe</a:t>
            </a:r>
            <a:r>
              <a:rPr lang="en-US" sz="3098" b="1" i="0" u="none" strike="noStrike" cap="none" dirty="0">
                <a:solidFill>
                  <a:srgbClr val="000000"/>
                </a:solidFill>
                <a:latin typeface="Arimo"/>
                <a:ea typeface="Arimo"/>
                <a:cs typeface="Arimo"/>
                <a:sym typeface="Arimo"/>
              </a:rPr>
              <a:t> </a:t>
            </a:r>
            <a:r>
              <a:rPr lang="pl-PL" sz="3098" b="1" i="0" u="none" strike="noStrike" cap="none" dirty="0" smtClean="0">
                <a:solidFill>
                  <a:srgbClr val="000000"/>
                </a:solidFill>
                <a:latin typeface="Arimo"/>
                <a:ea typeface="Arimo"/>
                <a:cs typeface="Arimo"/>
                <a:sym typeface="Arimo"/>
              </a:rPr>
              <a:t>i inne </a:t>
            </a:r>
            <a:r>
              <a:rPr lang="en-US" sz="3098" b="1" i="0" u="none" strike="noStrike" cap="none" dirty="0" smtClean="0">
                <a:solidFill>
                  <a:srgbClr val="000000"/>
                </a:solidFill>
                <a:latin typeface="Arimo"/>
                <a:ea typeface="Arimo"/>
                <a:cs typeface="Arimo"/>
                <a:sym typeface="Arimo"/>
              </a:rPr>
              <a:t>w </a:t>
            </a:r>
            <a:r>
              <a:rPr lang="en-US" sz="3098" b="1" i="0" u="none" strike="noStrike" cap="none" dirty="0" err="1">
                <a:solidFill>
                  <a:srgbClr val="000000"/>
                </a:solidFill>
                <a:latin typeface="Arimo"/>
                <a:ea typeface="Arimo"/>
                <a:cs typeface="Arimo"/>
                <a:sym typeface="Arimo"/>
              </a:rPr>
              <a:t>placówkach</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oświatowych</a:t>
            </a:r>
            <a:r>
              <a:rPr lang="en-US" sz="3098" b="1" i="0" u="none" strike="noStrike" cap="none" dirty="0">
                <a:solidFill>
                  <a:srgbClr val="000000"/>
                </a:solidFill>
                <a:latin typeface="Arimo"/>
                <a:ea typeface="Arimo"/>
                <a:cs typeface="Arimo"/>
                <a:sym typeface="Arimo"/>
              </a:rPr>
              <a:t>: </a:t>
            </a:r>
            <a:r>
              <a:rPr lang="pl-PL" sz="3098" b="1" dirty="0" smtClean="0">
                <a:latin typeface="Arimo"/>
                <a:ea typeface="Arimo"/>
                <a:cs typeface="Arimo"/>
                <a:sym typeface="Arimo"/>
              </a:rPr>
              <a:t>6</a:t>
            </a:r>
            <a:endParaRPr dirty="0"/>
          </a:p>
        </p:txBody>
      </p:sp>
      <p:sp>
        <p:nvSpPr>
          <p:cNvPr id="284" name="Google Shape;284;p18"/>
          <p:cNvSpPr txBox="1"/>
          <p:nvPr/>
        </p:nvSpPr>
        <p:spPr>
          <a:xfrm>
            <a:off x="9452177" y="7578676"/>
            <a:ext cx="7945581" cy="1591945"/>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0" i="0" u="none" strike="noStrike" cap="none">
                <a:solidFill>
                  <a:srgbClr val="000000"/>
                </a:solidFill>
                <a:latin typeface="Times New Roman"/>
                <a:ea typeface="Times New Roman"/>
                <a:cs typeface="Times New Roman"/>
                <a:sym typeface="Times New Roman"/>
              </a:rPr>
              <a:t>Olimpiady to świetna okazja do promocji sportu, zdrowego stylu życia, a także integracji bytomskich przedszkolaków. Medale, puchary i świetna zabawa towarzyszyła najmłodszym Bytomianom!</a:t>
            </a:r>
            <a:endParaRPr/>
          </a:p>
        </p:txBody>
      </p:sp>
      <p:sp>
        <p:nvSpPr>
          <p:cNvPr id="285" name="Google Shape;285;p18"/>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
        <p:nvSpPr>
          <p:cNvPr id="286" name="Google Shape;286;p18"/>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9"/>
          <p:cNvSpPr/>
          <p:nvPr/>
        </p:nvSpPr>
        <p:spPr>
          <a:xfrm>
            <a:off x="7201636" y="2840716"/>
            <a:ext cx="10033741" cy="6274448"/>
          </a:xfrm>
          <a:custGeom>
            <a:avLst/>
            <a:gdLst/>
            <a:ahLst/>
            <a:cxnLst/>
            <a:rect l="l" t="t" r="r" b="b"/>
            <a:pathLst>
              <a:path w="10001631" h="6254369" extrusionOk="0">
                <a:moveTo>
                  <a:pt x="0" y="0"/>
                </a:moveTo>
                <a:lnTo>
                  <a:pt x="10001631" y="0"/>
                </a:lnTo>
                <a:lnTo>
                  <a:pt x="10001631" y="6254369"/>
                </a:lnTo>
                <a:lnTo>
                  <a:pt x="0" y="6254369"/>
                </a:lnTo>
                <a:lnTo>
                  <a:pt x="0" y="0"/>
                </a:lnTo>
                <a:close/>
              </a:path>
            </a:pathLst>
          </a:custGeom>
          <a:blipFill rotWithShape="1">
            <a:blip r:embed="rId3">
              <a:alphaModFix/>
            </a:blip>
            <a:stretch>
              <a:fillRect/>
            </a:stretch>
          </a:blipFill>
          <a:ln w="38100" cap="sq" cmpd="sng">
            <a:solidFill>
              <a:srgbClr val="000000"/>
            </a:solidFill>
            <a:prstDash val="solid"/>
            <a:miter lim="8000"/>
            <a:headEnd type="none" w="sm" len="sm"/>
            <a:tailEnd type="none" w="sm" len="sm"/>
          </a:ln>
        </p:spPr>
      </p:sp>
      <p:sp>
        <p:nvSpPr>
          <p:cNvPr id="292" name="Google Shape;292;p19"/>
          <p:cNvSpPr/>
          <p:nvPr/>
        </p:nvSpPr>
        <p:spPr>
          <a:xfrm>
            <a:off x="1713223" y="1429384"/>
            <a:ext cx="4417600" cy="6170009"/>
          </a:xfrm>
          <a:custGeom>
            <a:avLst/>
            <a:gdLst/>
            <a:ahLst/>
            <a:cxnLst/>
            <a:rect l="l" t="t" r="r" b="b"/>
            <a:pathLst>
              <a:path w="5890133" h="8226679" extrusionOk="0">
                <a:moveTo>
                  <a:pt x="0" y="0"/>
                </a:moveTo>
                <a:lnTo>
                  <a:pt x="5890133" y="0"/>
                </a:lnTo>
                <a:lnTo>
                  <a:pt x="5890133" y="8226679"/>
                </a:lnTo>
                <a:lnTo>
                  <a:pt x="0" y="8226679"/>
                </a:lnTo>
                <a:lnTo>
                  <a:pt x="0" y="0"/>
                </a:lnTo>
                <a:close/>
              </a:path>
            </a:pathLst>
          </a:custGeom>
          <a:blipFill rotWithShape="1">
            <a:blip r:embed="rId4">
              <a:alphaModFix/>
            </a:blip>
            <a:stretch>
              <a:fillRect t="-757" b="-758"/>
            </a:stretch>
          </a:blipFill>
          <a:ln w="38100" cap="sq" cmpd="sng">
            <a:solidFill>
              <a:srgbClr val="000000"/>
            </a:solidFill>
            <a:prstDash val="solid"/>
            <a:miter lim="8000"/>
            <a:headEnd type="none" w="sm" len="sm"/>
            <a:tailEnd type="none" w="sm" len="sm"/>
          </a:ln>
        </p:spPr>
      </p:sp>
      <p:sp>
        <p:nvSpPr>
          <p:cNvPr id="293" name="Google Shape;293;p19"/>
          <p:cNvSpPr txBox="1"/>
          <p:nvPr/>
        </p:nvSpPr>
        <p:spPr>
          <a:xfrm>
            <a:off x="2951018" y="128106"/>
            <a:ext cx="12039878" cy="667427"/>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dirty="0" err="1">
                <a:solidFill>
                  <a:srgbClr val="000000"/>
                </a:solidFill>
                <a:latin typeface="Arimo"/>
                <a:ea typeface="Arimo"/>
                <a:cs typeface="Arimo"/>
                <a:sym typeface="Arimo"/>
              </a:rPr>
              <a:t>Wydarzenia</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sportowe</a:t>
            </a:r>
            <a:r>
              <a:rPr lang="en-US" sz="3098" b="1" i="0" u="none" strike="noStrike" cap="none" dirty="0">
                <a:solidFill>
                  <a:srgbClr val="000000"/>
                </a:solidFill>
                <a:latin typeface="Arimo"/>
                <a:ea typeface="Arimo"/>
                <a:cs typeface="Arimo"/>
                <a:sym typeface="Arimo"/>
              </a:rPr>
              <a:t> </a:t>
            </a:r>
            <a:r>
              <a:rPr lang="pl-PL" sz="3098" b="1" i="0" u="none" strike="noStrike" cap="none" dirty="0" smtClean="0">
                <a:solidFill>
                  <a:srgbClr val="000000"/>
                </a:solidFill>
                <a:latin typeface="Arimo"/>
                <a:ea typeface="Arimo"/>
                <a:cs typeface="Arimo"/>
                <a:sym typeface="Arimo"/>
              </a:rPr>
              <a:t>i inne </a:t>
            </a:r>
            <a:r>
              <a:rPr lang="en-US" sz="3098" b="1" i="0" u="none" strike="noStrike" cap="none" dirty="0" smtClean="0">
                <a:solidFill>
                  <a:srgbClr val="000000"/>
                </a:solidFill>
                <a:latin typeface="Arimo"/>
                <a:ea typeface="Arimo"/>
                <a:cs typeface="Arimo"/>
                <a:sym typeface="Arimo"/>
              </a:rPr>
              <a:t>w </a:t>
            </a:r>
            <a:r>
              <a:rPr lang="en-US" sz="3098" b="1" i="0" u="none" strike="noStrike" cap="none" dirty="0" err="1">
                <a:solidFill>
                  <a:srgbClr val="000000"/>
                </a:solidFill>
                <a:latin typeface="Arimo"/>
                <a:ea typeface="Arimo"/>
                <a:cs typeface="Arimo"/>
                <a:sym typeface="Arimo"/>
              </a:rPr>
              <a:t>placówkach</a:t>
            </a:r>
            <a:r>
              <a:rPr lang="en-US" sz="3098" b="1" i="0" u="none" strike="noStrike" cap="none" dirty="0">
                <a:solidFill>
                  <a:srgbClr val="000000"/>
                </a:solidFill>
                <a:latin typeface="Arimo"/>
                <a:ea typeface="Arimo"/>
                <a:cs typeface="Arimo"/>
                <a:sym typeface="Arimo"/>
              </a:rPr>
              <a:t> </a:t>
            </a:r>
            <a:r>
              <a:rPr lang="en-US" sz="3098" b="1" i="0" u="none" strike="noStrike" cap="none" dirty="0" err="1">
                <a:solidFill>
                  <a:srgbClr val="000000"/>
                </a:solidFill>
                <a:latin typeface="Arimo"/>
                <a:ea typeface="Arimo"/>
                <a:cs typeface="Arimo"/>
                <a:sym typeface="Arimo"/>
              </a:rPr>
              <a:t>oświatowych</a:t>
            </a:r>
            <a:r>
              <a:rPr lang="en-US" sz="3098" b="1" i="0" u="none" strike="noStrike" cap="none" dirty="0">
                <a:solidFill>
                  <a:srgbClr val="000000"/>
                </a:solidFill>
                <a:latin typeface="Arimo"/>
                <a:ea typeface="Arimo"/>
                <a:cs typeface="Arimo"/>
                <a:sym typeface="Arimo"/>
              </a:rPr>
              <a:t>: </a:t>
            </a:r>
            <a:r>
              <a:rPr lang="en-US" sz="3098" b="1" i="0" u="none" strike="noStrike" cap="none" dirty="0" smtClean="0">
                <a:solidFill>
                  <a:srgbClr val="000000"/>
                </a:solidFill>
                <a:latin typeface="Arimo"/>
                <a:ea typeface="Arimo"/>
                <a:cs typeface="Arimo"/>
                <a:sym typeface="Arimo"/>
              </a:rPr>
              <a:t> </a:t>
            </a:r>
            <a:r>
              <a:rPr lang="pl-PL" sz="3098" b="1" dirty="0" smtClean="0">
                <a:latin typeface="Arimo"/>
                <a:ea typeface="Arimo"/>
                <a:cs typeface="Arimo"/>
                <a:sym typeface="Arimo"/>
              </a:rPr>
              <a:t>6</a:t>
            </a:r>
            <a:endParaRPr dirty="0"/>
          </a:p>
        </p:txBody>
      </p:sp>
      <p:sp>
        <p:nvSpPr>
          <p:cNvPr id="294" name="Google Shape;294;p19"/>
          <p:cNvSpPr txBox="1"/>
          <p:nvPr/>
        </p:nvSpPr>
        <p:spPr>
          <a:xfrm>
            <a:off x="7201636" y="1343659"/>
            <a:ext cx="10057664" cy="1421351"/>
          </a:xfrm>
          <a:prstGeom prst="rect">
            <a:avLst/>
          </a:prstGeom>
          <a:noFill/>
          <a:ln>
            <a:noFill/>
          </a:ln>
        </p:spPr>
        <p:txBody>
          <a:bodyPr spcFirstLastPara="1" wrap="square" lIns="0" tIns="0" rIns="0" bIns="0" anchor="t" anchorCtr="0">
            <a:spAutoFit/>
          </a:bodyPr>
          <a:lstStyle/>
          <a:p>
            <a:pPr marL="0" marR="0" lvl="0" indent="0" algn="ctr" rtl="0">
              <a:lnSpc>
                <a:spcPct val="139972"/>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Odbyły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się</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również</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tzw</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Rajdy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Terenowe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czyli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drużynowe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zawody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orientację</a:t>
            </a:r>
            <a:r>
              <a:rPr lang="en-US" sz="2199" b="0" i="0" u="none" strike="noStrike" cap="none" dirty="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
            </a:r>
            <a:br>
              <a:rPr lang="pl-PL" sz="2199" b="0" i="0" u="none" strike="noStrike" cap="none" dirty="0" smtClean="0">
                <a:solidFill>
                  <a:srgbClr val="000000"/>
                </a:solidFill>
                <a:latin typeface="Times New Roman"/>
                <a:ea typeface="Times New Roman"/>
                <a:cs typeface="Times New Roman"/>
                <a:sym typeface="Times New Roman"/>
              </a:rPr>
            </a:br>
            <a:r>
              <a:rPr lang="en-US" sz="2199" b="0" i="0" u="none" strike="noStrike" cap="none" dirty="0" smtClean="0">
                <a:solidFill>
                  <a:srgbClr val="000000"/>
                </a:solidFill>
                <a:latin typeface="Times New Roman"/>
                <a:ea typeface="Times New Roman"/>
                <a:cs typeface="Times New Roman"/>
                <a:sym typeface="Times New Roman"/>
              </a:rPr>
              <a:t>w </a:t>
            </a:r>
            <a:r>
              <a:rPr lang="en-US" sz="2199" b="0" i="0" u="none" strike="noStrike" cap="none" dirty="0" err="1">
                <a:solidFill>
                  <a:srgbClr val="000000"/>
                </a:solidFill>
                <a:latin typeface="Times New Roman"/>
                <a:ea typeface="Times New Roman"/>
                <a:cs typeface="Times New Roman"/>
                <a:sym typeface="Times New Roman"/>
              </a:rPr>
              <a:t>Dolinie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Bytomki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Uczniowie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mogli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połączyć</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odkrywanie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miasta</a:t>
            </a:r>
            <a:r>
              <a:rPr lang="en-US" sz="2199" b="0" i="0" u="none" strike="noStrike" cap="none" dirty="0">
                <a:solidFill>
                  <a:srgbClr val="000000"/>
                </a:solidFill>
                <a:latin typeface="Times New Roman"/>
                <a:ea typeface="Times New Roman"/>
                <a:cs typeface="Times New Roman"/>
                <a:sym typeface="Times New Roman"/>
              </a:rPr>
              <a:t> z </a:t>
            </a:r>
            <a:r>
              <a:rPr lang="en-US" sz="2199" b="0" i="0" u="none" strike="noStrike" cap="none" dirty="0" err="1">
                <a:solidFill>
                  <a:srgbClr val="000000"/>
                </a:solidFill>
                <a:latin typeface="Times New Roman"/>
                <a:ea typeface="Times New Roman"/>
                <a:cs typeface="Times New Roman"/>
                <a:sym typeface="Times New Roman"/>
              </a:rPr>
              <a:t>nabytą</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wiedzą</a:t>
            </a:r>
            <a:r>
              <a:rPr lang="en-US" sz="2199" b="0" i="0" u="none" strike="noStrike" cap="none" dirty="0">
                <a:solidFill>
                  <a:srgbClr val="000000"/>
                </a:solidFill>
                <a:latin typeface="Times New Roman"/>
                <a:ea typeface="Times New Roman"/>
                <a:cs typeface="Times New Roman"/>
                <a:sym typeface="Times New Roman"/>
              </a:rPr>
              <a:t> </a:t>
            </a:r>
            <a:r>
              <a:rPr lang="pl-PL" sz="2199" b="0" i="0" u="none" strike="noStrike" cap="none" dirty="0" smtClean="0">
                <a:solidFill>
                  <a:srgbClr val="000000"/>
                </a:solidFill>
                <a:latin typeface="Times New Roman"/>
                <a:ea typeface="Times New Roman"/>
                <a:cs typeface="Times New Roman"/>
                <a:sym typeface="Times New Roman"/>
              </a:rPr>
              <a:t/>
            </a:r>
            <a:br>
              <a:rPr lang="pl-PL" sz="2199" b="0" i="0" u="none" strike="noStrike" cap="none" dirty="0" smtClean="0">
                <a:solidFill>
                  <a:srgbClr val="000000"/>
                </a:solidFill>
                <a:latin typeface="Times New Roman"/>
                <a:ea typeface="Times New Roman"/>
                <a:cs typeface="Times New Roman"/>
                <a:sym typeface="Times New Roman"/>
              </a:rPr>
            </a:br>
            <a:r>
              <a:rPr lang="en-US" sz="2199" b="0" i="0" u="none" strike="noStrike" cap="none" dirty="0" smtClean="0">
                <a:solidFill>
                  <a:srgbClr val="000000"/>
                </a:solidFill>
                <a:latin typeface="Times New Roman"/>
                <a:ea typeface="Times New Roman"/>
                <a:cs typeface="Times New Roman"/>
                <a:sym typeface="Times New Roman"/>
              </a:rPr>
              <a:t>w </a:t>
            </a:r>
            <a:r>
              <a:rPr lang="en-US" sz="2199" b="0" i="0" u="none" strike="noStrike" cap="none" dirty="0" err="1">
                <a:solidFill>
                  <a:srgbClr val="000000"/>
                </a:solidFill>
                <a:latin typeface="Times New Roman"/>
                <a:ea typeface="Times New Roman"/>
                <a:cs typeface="Times New Roman"/>
                <a:sym typeface="Times New Roman"/>
              </a:rPr>
              <a:t>szkole</a:t>
            </a:r>
            <a:r>
              <a:rPr lang="en-US" sz="2199" b="0" i="0" u="none" strike="noStrike" cap="none" dirty="0">
                <a:solidFill>
                  <a:srgbClr val="000000"/>
                </a:solidFill>
                <a:latin typeface="Times New Roman"/>
                <a:ea typeface="Times New Roman"/>
                <a:cs typeface="Times New Roman"/>
                <a:sym typeface="Times New Roman"/>
              </a:rPr>
              <a:t> z </a:t>
            </a:r>
            <a:r>
              <a:rPr lang="en-US" sz="2199" b="0" i="0" u="none" strike="noStrike" cap="none" dirty="0" err="1">
                <a:solidFill>
                  <a:srgbClr val="000000"/>
                </a:solidFill>
                <a:latin typeface="Times New Roman"/>
                <a:ea typeface="Times New Roman"/>
                <a:cs typeface="Times New Roman"/>
                <a:sym typeface="Times New Roman"/>
              </a:rPr>
              <a:t>geografii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Bytomia</a:t>
            </a:r>
            <a:r>
              <a:rPr lang="en-US" sz="2199" b="0" i="0" u="none" strike="noStrike" cap="none" dirty="0">
                <a:solidFill>
                  <a:srgbClr val="000000"/>
                </a:solidFill>
                <a:latin typeface="Times New Roman"/>
                <a:ea typeface="Times New Roman"/>
                <a:cs typeface="Times New Roman"/>
                <a:sym typeface="Times New Roman"/>
              </a:rPr>
              <a:t>. </a:t>
            </a:r>
            <a:endParaRPr dirty="0"/>
          </a:p>
        </p:txBody>
      </p:sp>
      <p:sp>
        <p:nvSpPr>
          <p:cNvPr id="295" name="Google Shape;295;p19"/>
          <p:cNvSpPr/>
          <p:nvPr/>
        </p:nvSpPr>
        <p:spPr>
          <a:xfrm>
            <a:off x="16012359" y="9159142"/>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5">
              <a:alphaModFix/>
            </a:blip>
            <a:stretch>
              <a:fillRect/>
            </a:stretch>
          </a:blipFill>
          <a:ln>
            <a:noFill/>
          </a:ln>
        </p:spPr>
      </p:sp>
      <p:sp>
        <p:nvSpPr>
          <p:cNvPr id="296" name="Google Shape;296;p19"/>
          <p:cNvSpPr txBox="1"/>
          <p:nvPr/>
        </p:nvSpPr>
        <p:spPr>
          <a:xfrm>
            <a:off x="1713223" y="7913722"/>
            <a:ext cx="4417613" cy="1421351"/>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0" i="0" u="none" strike="noStrike" cap="none" dirty="0" err="1">
                <a:solidFill>
                  <a:srgbClr val="000000"/>
                </a:solidFill>
                <a:latin typeface="Times New Roman"/>
                <a:ea typeface="Times New Roman"/>
                <a:cs typeface="Times New Roman"/>
                <a:sym typeface="Times New Roman"/>
              </a:rPr>
              <a:t>Odbył</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się</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również</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bieg</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łączący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obchody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naszego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miasta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smtClean="0">
                <a:solidFill>
                  <a:srgbClr val="000000"/>
                </a:solidFill>
                <a:latin typeface="Times New Roman"/>
                <a:ea typeface="Times New Roman"/>
                <a:cs typeface="Times New Roman"/>
                <a:sym typeface="Times New Roman"/>
              </a:rPr>
              <a:t>z</a:t>
            </a:r>
            <a:r>
              <a:rPr lang="pl-PL" sz="2199" dirty="0" smtClean="0">
                <a:latin typeface="Times New Roman"/>
                <a:ea typeface="Times New Roman"/>
                <a:cs typeface="Times New Roman"/>
                <a:sym typeface="Times New Roman"/>
              </a:rPr>
              <a:t> Narodowym Ś</a:t>
            </a:r>
            <a:r>
              <a:rPr lang="en-US" sz="2199" b="0" i="0" u="none" strike="noStrike" cap="none" dirty="0" err="1" smtClean="0">
                <a:solidFill>
                  <a:srgbClr val="000000"/>
                </a:solidFill>
                <a:latin typeface="Times New Roman"/>
                <a:ea typeface="Times New Roman"/>
                <a:cs typeface="Times New Roman"/>
                <a:sym typeface="Times New Roman"/>
              </a:rPr>
              <a:t>więtem</a:t>
            </a:r>
            <a:r>
              <a:rPr lang="en-US" sz="2199" b="0" i="0" u="none" strike="noStrike" cap="none" dirty="0" smtClean="0">
                <a:solidFill>
                  <a:srgbClr val="000000"/>
                </a:solidFill>
                <a:latin typeface="Times New Roman"/>
                <a:ea typeface="Times New Roman"/>
                <a:cs typeface="Times New Roman"/>
                <a:sym typeface="Times New Roman"/>
              </a:rPr>
              <a:t> </a:t>
            </a:r>
            <a:r>
              <a:rPr lang="pl-PL" sz="2199" dirty="0" smtClean="0">
                <a:latin typeface="Times New Roman"/>
                <a:ea typeface="Times New Roman"/>
                <a:cs typeface="Times New Roman"/>
                <a:sym typeface="Times New Roman"/>
              </a:rPr>
              <a:t>Niepodległości</a:t>
            </a:r>
            <a:r>
              <a:rPr lang="en-US" sz="2199" b="0" i="0" u="none" strike="noStrike" cap="none" dirty="0" smtClean="0">
                <a:solidFill>
                  <a:srgbClr val="000000"/>
                </a:solidFill>
                <a:latin typeface="Times New Roman"/>
                <a:ea typeface="Times New Roman"/>
                <a:cs typeface="Times New Roman"/>
                <a:sym typeface="Times New Roman"/>
              </a:rPr>
              <a:t>. </a:t>
            </a:r>
            <a:endParaRPr dirty="0"/>
          </a:p>
        </p:txBody>
      </p:sp>
      <p:sp>
        <p:nvSpPr>
          <p:cNvPr id="297" name="Google Shape;297;p19"/>
          <p:cNvSpPr/>
          <p:nvPr/>
        </p:nvSpPr>
        <p:spPr>
          <a:xfrm>
            <a:off x="0" y="8203086"/>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
        <p:nvSpPr>
          <p:cNvPr id="298" name="Google Shape;298;p19"/>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0"/>
          <p:cNvSpPr/>
          <p:nvPr/>
        </p:nvSpPr>
        <p:spPr>
          <a:xfrm>
            <a:off x="7777046" y="2301169"/>
            <a:ext cx="8737600" cy="6553200"/>
          </a:xfrm>
          <a:custGeom>
            <a:avLst/>
            <a:gdLst/>
            <a:ahLst/>
            <a:cxnLst/>
            <a:rect l="l" t="t" r="r" b="b"/>
            <a:pathLst>
              <a:path w="8737600" h="6553200" extrusionOk="0">
                <a:moveTo>
                  <a:pt x="0" y="0"/>
                </a:moveTo>
                <a:lnTo>
                  <a:pt x="8737600" y="0"/>
                </a:lnTo>
                <a:lnTo>
                  <a:pt x="8737600" y="6553200"/>
                </a:lnTo>
                <a:lnTo>
                  <a:pt x="0" y="6553200"/>
                </a:lnTo>
                <a:lnTo>
                  <a:pt x="0" y="0"/>
                </a:lnTo>
                <a:close/>
              </a:path>
            </a:pathLst>
          </a:custGeom>
          <a:blipFill rotWithShape="1">
            <a:blip r:embed="rId3">
              <a:alphaModFix/>
            </a:blip>
            <a:stretch>
              <a:fillRect/>
            </a:stretch>
          </a:blipFill>
          <a:ln w="38100" cap="sq" cmpd="sng">
            <a:solidFill>
              <a:srgbClr val="000000"/>
            </a:solidFill>
            <a:prstDash val="solid"/>
            <a:miter lim="8000"/>
            <a:headEnd type="none" w="sm" len="sm"/>
            <a:tailEnd type="none" w="sm" len="sm"/>
          </a:ln>
        </p:spPr>
      </p:sp>
      <p:sp>
        <p:nvSpPr>
          <p:cNvPr id="304" name="Google Shape;304;p20"/>
          <p:cNvSpPr/>
          <p:nvPr/>
        </p:nvSpPr>
        <p:spPr>
          <a:xfrm>
            <a:off x="15679851" y="8909760"/>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4">
              <a:alphaModFix/>
            </a:blip>
            <a:stretch>
              <a:fillRect/>
            </a:stretch>
          </a:blipFill>
          <a:ln>
            <a:noFill/>
          </a:ln>
        </p:spPr>
      </p:sp>
      <p:sp>
        <p:nvSpPr>
          <p:cNvPr id="305" name="Google Shape;305;p20"/>
          <p:cNvSpPr/>
          <p:nvPr/>
        </p:nvSpPr>
        <p:spPr>
          <a:xfrm>
            <a:off x="2317104" y="3085787"/>
            <a:ext cx="4767719" cy="6356958"/>
          </a:xfrm>
          <a:custGeom>
            <a:avLst/>
            <a:gdLst/>
            <a:ahLst/>
            <a:cxnLst/>
            <a:rect l="l" t="t" r="r" b="b"/>
            <a:pathLst>
              <a:path w="4767719" h="6356958" extrusionOk="0">
                <a:moveTo>
                  <a:pt x="0" y="0"/>
                </a:moveTo>
                <a:lnTo>
                  <a:pt x="4767719" y="0"/>
                </a:lnTo>
                <a:lnTo>
                  <a:pt x="4767719" y="6356958"/>
                </a:lnTo>
                <a:lnTo>
                  <a:pt x="0" y="6356958"/>
                </a:lnTo>
                <a:lnTo>
                  <a:pt x="0" y="0"/>
                </a:lnTo>
                <a:close/>
              </a:path>
            </a:pathLst>
          </a:custGeom>
          <a:blipFill rotWithShape="1">
            <a:blip r:embed="rId5">
              <a:alphaModFix/>
            </a:blip>
            <a:stretch>
              <a:fillRect/>
            </a:stretch>
          </a:blipFill>
          <a:ln w="38100" cap="sq" cmpd="sng">
            <a:solidFill>
              <a:srgbClr val="000000"/>
            </a:solidFill>
            <a:prstDash val="solid"/>
            <a:miter lim="8000"/>
            <a:headEnd type="none" w="sm" len="sm"/>
            <a:tailEnd type="none" w="sm" len="sm"/>
          </a:ln>
        </p:spPr>
      </p:sp>
      <p:sp>
        <p:nvSpPr>
          <p:cNvPr id="306" name="Google Shape;306;p20"/>
          <p:cNvSpPr txBox="1"/>
          <p:nvPr/>
        </p:nvSpPr>
        <p:spPr>
          <a:xfrm>
            <a:off x="1366086" y="1267072"/>
            <a:ext cx="14104635" cy="1895134"/>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0" i="0" u="none" strike="noStrike" cap="none" dirty="0">
                <a:solidFill>
                  <a:srgbClr val="000000"/>
                </a:solidFill>
                <a:latin typeface="Times New Roman"/>
                <a:ea typeface="Times New Roman"/>
                <a:cs typeface="Times New Roman"/>
                <a:sym typeface="Times New Roman"/>
              </a:rPr>
              <a:t>Na </a:t>
            </a:r>
            <a:r>
              <a:rPr lang="en-US" sz="2199" b="0" i="0" u="none" strike="noStrike" cap="none" dirty="0" err="1" smtClean="0">
                <a:solidFill>
                  <a:srgbClr val="000000"/>
                </a:solidFill>
                <a:latin typeface="Times New Roman"/>
                <a:ea typeface="Times New Roman"/>
                <a:cs typeface="Times New Roman"/>
                <a:sym typeface="Times New Roman"/>
              </a:rPr>
              <a:t>terenie</a:t>
            </a:r>
            <a:r>
              <a:rPr lang="pl-PL" sz="2199" b="0" i="0" u="none" strike="noStrike" cap="none" dirty="0" smtClean="0">
                <a:solidFill>
                  <a:srgbClr val="000000"/>
                </a:solidFill>
                <a:latin typeface="Times New Roman"/>
                <a:ea typeface="Times New Roman"/>
                <a:cs typeface="Times New Roman"/>
                <a:sym typeface="Times New Roman"/>
              </a:rPr>
              <a:t> szkół</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naszego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miasta</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odbyło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się</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również</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wiele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pikników</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które</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prócz</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rocznicy</a:t>
            </a:r>
            <a:r>
              <a:rPr lang="pl-PL" sz="2199" dirty="0" smtClean="0">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integracji</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środowiska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szkolnego</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miały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smtClean="0">
                <a:solidFill>
                  <a:srgbClr val="000000"/>
                </a:solidFill>
                <a:latin typeface="Times New Roman"/>
                <a:ea typeface="Times New Roman"/>
                <a:cs typeface="Times New Roman"/>
                <a:sym typeface="Times New Roman"/>
              </a:rPr>
              <a:t>celu</a:t>
            </a:r>
            <a:r>
              <a:rPr lang="pl-PL" sz="2199" b="0" i="0" u="none" strike="noStrike" cap="none" dirty="0" smtClean="0">
                <a:solidFill>
                  <a:srgbClr val="000000"/>
                </a:solidFill>
                <a:latin typeface="Times New Roman"/>
                <a:ea typeface="Times New Roman"/>
                <a:cs typeface="Times New Roman"/>
                <a:sym typeface="Times New Roman"/>
              </a:rPr>
              <a:t> również </a:t>
            </a:r>
            <a:r>
              <a:rPr lang="en-US" sz="2199" b="0" i="0" u="none" strike="noStrike" cap="none" dirty="0" err="1" smtClean="0">
                <a:solidFill>
                  <a:srgbClr val="000000"/>
                </a:solidFill>
                <a:latin typeface="Times New Roman"/>
                <a:ea typeface="Times New Roman"/>
                <a:cs typeface="Times New Roman"/>
                <a:sym typeface="Times New Roman"/>
              </a:rPr>
              <a:t>uczczenie</a:t>
            </a:r>
            <a:r>
              <a:rPr lang="en-US" sz="2199" b="0" i="0" u="none" strike="noStrike" cap="none" dirty="0" smtClean="0">
                <a:solidFill>
                  <a:srgbClr val="000000"/>
                </a:solidFill>
                <a:latin typeface="Times New Roman"/>
                <a:ea typeface="Times New Roman"/>
                <a:cs typeface="Times New Roman"/>
                <a:sym typeface="Times New Roman"/>
              </a:rPr>
              <a:t> </a:t>
            </a:r>
            <a:r>
              <a:rPr lang="en-US" sz="2199" b="0" i="0" u="none" strike="noStrike" cap="none" dirty="0">
                <a:solidFill>
                  <a:srgbClr val="000000"/>
                </a:solidFill>
                <a:latin typeface="Times New Roman"/>
                <a:ea typeface="Times New Roman"/>
                <a:cs typeface="Times New Roman"/>
                <a:sym typeface="Times New Roman"/>
              </a:rPr>
              <a:t>770 </a:t>
            </a:r>
            <a:r>
              <a:rPr lang="en-US" sz="2199" b="0" i="0" u="none" strike="noStrike" cap="none" dirty="0" err="1">
                <a:solidFill>
                  <a:srgbClr val="000000"/>
                </a:solidFill>
                <a:latin typeface="Times New Roman"/>
                <a:ea typeface="Times New Roman"/>
                <a:cs typeface="Times New Roman"/>
                <a:sym typeface="Times New Roman"/>
              </a:rPr>
              <a:t>rocznicy</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nadania</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Bytomiowi</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praw</a:t>
            </a:r>
            <a:r>
              <a:rPr lang="en-US" sz="2199" b="0" i="0" u="none" strike="noStrike" cap="none" dirty="0">
                <a:solidFill>
                  <a:srgbClr val="000000"/>
                </a:solidFill>
                <a:latin typeface="Times New Roman"/>
                <a:ea typeface="Times New Roman"/>
                <a:cs typeface="Times New Roman"/>
                <a:sym typeface="Times New Roman"/>
              </a:rPr>
              <a:t> </a:t>
            </a:r>
            <a:r>
              <a:rPr lang="en-US" sz="2199" b="0" i="0" u="none" strike="noStrike" cap="none" dirty="0" err="1">
                <a:solidFill>
                  <a:srgbClr val="000000"/>
                </a:solidFill>
                <a:latin typeface="Times New Roman"/>
                <a:ea typeface="Times New Roman"/>
                <a:cs typeface="Times New Roman"/>
                <a:sym typeface="Times New Roman"/>
              </a:rPr>
              <a:t>miejskich</a:t>
            </a:r>
            <a:r>
              <a:rPr lang="en-US" sz="2199" b="0" i="0" u="none" strike="noStrike" cap="none" dirty="0">
                <a:solidFill>
                  <a:srgbClr val="000000"/>
                </a:solidFill>
                <a:latin typeface="Times New Roman"/>
                <a:ea typeface="Times New Roman"/>
                <a:cs typeface="Times New Roman"/>
                <a:sym typeface="Times New Roman"/>
              </a:rPr>
              <a:t>. </a:t>
            </a:r>
            <a:endParaRPr dirty="0"/>
          </a:p>
          <a:p>
            <a:pPr marL="0" marR="0" lvl="0" indent="0" algn="ctr" rtl="0">
              <a:lnSpc>
                <a:spcPct val="140018"/>
              </a:lnSpc>
              <a:spcBef>
                <a:spcPts val="0"/>
              </a:spcBef>
              <a:spcAft>
                <a:spcPts val="0"/>
              </a:spcAft>
              <a:buNone/>
            </a:pPr>
            <a:endParaRPr sz="2199" b="0" i="0" u="none" strike="noStrike" cap="none" dirty="0">
              <a:solidFill>
                <a:srgbClr val="000000"/>
              </a:solidFill>
              <a:latin typeface="Times New Roman"/>
              <a:ea typeface="Times New Roman"/>
              <a:cs typeface="Times New Roman"/>
              <a:sym typeface="Times New Roman"/>
            </a:endParaRPr>
          </a:p>
          <a:p>
            <a:pPr marL="0" marR="0" lvl="0" indent="0" algn="ctr" rtl="0">
              <a:lnSpc>
                <a:spcPct val="140018"/>
              </a:lnSpc>
              <a:spcBef>
                <a:spcPts val="0"/>
              </a:spcBef>
              <a:spcAft>
                <a:spcPts val="0"/>
              </a:spcAft>
              <a:buNone/>
            </a:pPr>
            <a:endParaRPr sz="2199" b="0" i="0" u="none" strike="noStrike" cap="none" dirty="0">
              <a:solidFill>
                <a:srgbClr val="000000"/>
              </a:solidFill>
              <a:latin typeface="Times New Roman"/>
              <a:ea typeface="Times New Roman"/>
              <a:cs typeface="Times New Roman"/>
              <a:sym typeface="Times New Roman"/>
            </a:endParaRPr>
          </a:p>
        </p:txBody>
      </p:sp>
      <p:sp>
        <p:nvSpPr>
          <p:cNvPr id="307" name="Google Shape;307;p20"/>
          <p:cNvSpPr txBox="1"/>
          <p:nvPr/>
        </p:nvSpPr>
        <p:spPr>
          <a:xfrm>
            <a:off x="5971309" y="443345"/>
            <a:ext cx="5527963" cy="667683"/>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b="1" i="0" u="none" strike="noStrike" cap="none" dirty="0" err="1">
                <a:solidFill>
                  <a:srgbClr val="000000"/>
                </a:solidFill>
                <a:latin typeface="Arimo"/>
                <a:ea typeface="Arimo"/>
                <a:cs typeface="Arimo"/>
                <a:sym typeface="Arimo"/>
              </a:rPr>
              <a:t>Pikniki</a:t>
            </a:r>
            <a:r>
              <a:rPr lang="en-US" sz="3099" b="1" i="0" u="none" strike="noStrike" cap="none" dirty="0">
                <a:solidFill>
                  <a:srgbClr val="000000"/>
                </a:solidFill>
                <a:latin typeface="Arimo"/>
                <a:ea typeface="Arimo"/>
                <a:cs typeface="Arimo"/>
                <a:sym typeface="Arimo"/>
              </a:rPr>
              <a:t> </a:t>
            </a:r>
            <a:r>
              <a:rPr lang="pl-PL" sz="3099" b="1" i="0" u="none" strike="noStrike" cap="none" dirty="0" smtClean="0">
                <a:solidFill>
                  <a:srgbClr val="000000"/>
                </a:solidFill>
                <a:latin typeface="Arimo"/>
                <a:ea typeface="Arimo"/>
                <a:cs typeface="Arimo"/>
                <a:sym typeface="Arimo"/>
              </a:rPr>
              <a:t>szkolne i </a:t>
            </a:r>
            <a:r>
              <a:rPr lang="en-US" sz="3099" b="1" i="0" u="none" strike="noStrike" cap="none" dirty="0" err="1" smtClean="0">
                <a:solidFill>
                  <a:srgbClr val="000000"/>
                </a:solidFill>
                <a:latin typeface="Arimo"/>
                <a:ea typeface="Arimo"/>
                <a:cs typeface="Arimo"/>
                <a:sym typeface="Arimo"/>
              </a:rPr>
              <a:t>miejskie</a:t>
            </a:r>
            <a:r>
              <a:rPr lang="en-US" sz="3099" b="1" i="0" u="none" strike="noStrike" cap="none" dirty="0" smtClean="0">
                <a:solidFill>
                  <a:srgbClr val="000000"/>
                </a:solidFill>
                <a:latin typeface="Arimo"/>
                <a:ea typeface="Arimo"/>
                <a:cs typeface="Arimo"/>
                <a:sym typeface="Arimo"/>
              </a:rPr>
              <a:t>  </a:t>
            </a:r>
            <a:endParaRPr dirty="0"/>
          </a:p>
        </p:txBody>
      </p:sp>
      <p:sp>
        <p:nvSpPr>
          <p:cNvPr id="308" name="Google Shape;308;p2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
        <p:nvSpPr>
          <p:cNvPr id="309" name="Google Shape;309;p20"/>
          <p:cNvSpPr/>
          <p:nvPr/>
        </p:nvSpPr>
        <p:spPr>
          <a:xfrm rot="10800000">
            <a:off x="14696721" y="-3230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6">
              <a:alphaModFix/>
            </a:blip>
            <a:stretch>
              <a:fillRect/>
            </a:stretch>
          </a:blipFill>
          <a:ln>
            <a:noFill/>
          </a:ln>
        </p:spPr>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1"/>
          <p:cNvSpPr txBox="1"/>
          <p:nvPr/>
        </p:nvSpPr>
        <p:spPr>
          <a:xfrm>
            <a:off x="475918" y="8291613"/>
            <a:ext cx="5332606" cy="114681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0" i="0" u="none" strike="noStrike" cap="none" dirty="0" err="1">
                <a:solidFill>
                  <a:srgbClr val="000000"/>
                </a:solidFill>
                <a:latin typeface="Times New Roman"/>
                <a:ea typeface="Times New Roman"/>
                <a:cs typeface="Times New Roman"/>
                <a:sym typeface="Times New Roman"/>
              </a:rPr>
              <a:t>Wiele</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szkół</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przygotowało</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gazetki</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szkolne</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oraz</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kąciki</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czytelnicze</a:t>
            </a:r>
            <a:r>
              <a:rPr lang="en-US" sz="2100" b="0" i="0" u="none" strike="noStrike" cap="none" dirty="0">
                <a:solidFill>
                  <a:srgbClr val="000000"/>
                </a:solidFill>
                <a:latin typeface="Times New Roman"/>
                <a:ea typeface="Times New Roman"/>
                <a:cs typeface="Times New Roman"/>
                <a:sym typeface="Times New Roman"/>
              </a:rPr>
              <a:t>. </a:t>
            </a:r>
            <a:endParaRPr dirty="0"/>
          </a:p>
          <a:p>
            <a:pPr marL="0" marR="0" lvl="0" indent="0" algn="ctr" rtl="0">
              <a:lnSpc>
                <a:spcPct val="140000"/>
              </a:lnSpc>
              <a:spcBef>
                <a:spcPts val="0"/>
              </a:spcBef>
              <a:spcAft>
                <a:spcPts val="0"/>
              </a:spcAft>
              <a:buNone/>
            </a:pPr>
            <a:endParaRPr sz="2100" b="0" i="0" u="none" strike="noStrike" cap="none" dirty="0">
              <a:solidFill>
                <a:srgbClr val="000000"/>
              </a:solidFill>
              <a:latin typeface="Times New Roman"/>
              <a:ea typeface="Times New Roman"/>
              <a:cs typeface="Times New Roman"/>
              <a:sym typeface="Times New Roman"/>
            </a:endParaRPr>
          </a:p>
        </p:txBody>
      </p:sp>
      <p:sp>
        <p:nvSpPr>
          <p:cNvPr id="316" name="Google Shape;316;p21"/>
          <p:cNvSpPr/>
          <p:nvPr/>
        </p:nvSpPr>
        <p:spPr>
          <a:xfrm>
            <a:off x="859074" y="1553770"/>
            <a:ext cx="4779824" cy="6373098"/>
          </a:xfrm>
          <a:custGeom>
            <a:avLst/>
            <a:gdLst/>
            <a:ahLst/>
            <a:cxnLst/>
            <a:rect l="l" t="t" r="r" b="b"/>
            <a:pathLst>
              <a:path w="4779824" h="6373098" extrusionOk="0">
                <a:moveTo>
                  <a:pt x="0" y="0"/>
                </a:moveTo>
                <a:lnTo>
                  <a:pt x="4779824" y="0"/>
                </a:lnTo>
                <a:lnTo>
                  <a:pt x="4779824" y="6373098"/>
                </a:lnTo>
                <a:lnTo>
                  <a:pt x="0" y="6373098"/>
                </a:lnTo>
                <a:lnTo>
                  <a:pt x="0" y="0"/>
                </a:lnTo>
                <a:close/>
              </a:path>
            </a:pathLst>
          </a:custGeom>
          <a:blipFill rotWithShape="1">
            <a:blip r:embed="rId3">
              <a:alphaModFix/>
            </a:blip>
            <a:stretch>
              <a:fillRect r="-25"/>
            </a:stretch>
          </a:blipFill>
          <a:ln w="38100" cap="sq" cmpd="sng">
            <a:solidFill>
              <a:srgbClr val="000000"/>
            </a:solidFill>
            <a:prstDash val="solid"/>
            <a:miter lim="8000"/>
            <a:headEnd type="none" w="sm" len="sm"/>
            <a:tailEnd type="none" w="sm" len="sm"/>
          </a:ln>
        </p:spPr>
      </p:sp>
      <p:sp>
        <p:nvSpPr>
          <p:cNvPr id="317"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4">
              <a:alphaModFix/>
            </a:blip>
            <a:stretch>
              <a:fillRect/>
            </a:stretch>
          </a:blipFill>
          <a:ln>
            <a:noFill/>
          </a:ln>
        </p:spPr>
      </p:sp>
      <p:sp>
        <p:nvSpPr>
          <p:cNvPr id="318" name="Google Shape;318;p21"/>
          <p:cNvSpPr txBox="1"/>
          <p:nvPr/>
        </p:nvSpPr>
        <p:spPr>
          <a:xfrm>
            <a:off x="5808524" y="240098"/>
            <a:ext cx="6670953" cy="540348"/>
          </a:xfrm>
          <a:prstGeom prst="rect">
            <a:avLst/>
          </a:prstGeom>
          <a:noFill/>
          <a:ln>
            <a:noFill/>
          </a:ln>
        </p:spPr>
        <p:txBody>
          <a:bodyPr spcFirstLastPara="1" wrap="square" lIns="0" tIns="0" rIns="0" bIns="0" anchor="t" anchorCtr="0">
            <a:spAutoFit/>
          </a:bodyPr>
          <a:lstStyle/>
          <a:p>
            <a:pPr marL="0" marR="0" lvl="0" indent="0" algn="ctr" rtl="0">
              <a:lnSpc>
                <a:spcPct val="140058"/>
              </a:lnSpc>
              <a:spcBef>
                <a:spcPts val="0"/>
              </a:spcBef>
              <a:spcAft>
                <a:spcPts val="0"/>
              </a:spcAft>
              <a:buNone/>
            </a:pPr>
            <a:r>
              <a:rPr lang="en-US" sz="3098" b="1" i="0" u="none" strike="noStrike" cap="none">
                <a:solidFill>
                  <a:srgbClr val="000000"/>
                </a:solidFill>
                <a:latin typeface="Arimo"/>
                <a:ea typeface="Arimo"/>
                <a:cs typeface="Arimo"/>
                <a:sym typeface="Arimo"/>
              </a:rPr>
              <a:t>Gazetki szkolne i kąciki czytelnicze </a:t>
            </a:r>
            <a:endParaRPr/>
          </a:p>
        </p:txBody>
      </p:sp>
      <p:sp>
        <p:nvSpPr>
          <p:cNvPr id="319" name="Google Shape;319;p21"/>
          <p:cNvSpPr/>
          <p:nvPr/>
        </p:nvSpPr>
        <p:spPr>
          <a:xfrm>
            <a:off x="0" y="8164986"/>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5">
              <a:alphaModFix/>
            </a:blip>
            <a:stretch>
              <a:fillRect/>
            </a:stretch>
          </a:blipFill>
          <a:ln>
            <a:noFill/>
          </a:ln>
        </p:spPr>
      </p:sp>
      <p:sp>
        <p:nvSpPr>
          <p:cNvPr id="320" name="Google Shape;320;p21"/>
          <p:cNvSpPr/>
          <p:nvPr/>
        </p:nvSpPr>
        <p:spPr>
          <a:xfrm rot="10800000">
            <a:off x="14652150" y="0"/>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5">
              <a:alphaModFix/>
            </a:blip>
            <a:stretch>
              <a:fillRect/>
            </a:stretch>
          </a:blipFill>
          <a:ln>
            <a:noFill/>
          </a:ln>
        </p:spPr>
      </p:sp>
      <p:sp>
        <p:nvSpPr>
          <p:cNvPr id="321" name="Google Shape;321;p21"/>
          <p:cNvSpPr txBox="1"/>
          <p:nvPr/>
        </p:nvSpPr>
        <p:spPr>
          <a:xfrm>
            <a:off x="11486393" y="706583"/>
            <a:ext cx="5984189" cy="1356397"/>
          </a:xfrm>
          <a:prstGeom prst="rect">
            <a:avLst/>
          </a:prstGeom>
          <a:noFill/>
          <a:ln>
            <a:noFill/>
          </a:ln>
        </p:spPr>
        <p:txBody>
          <a:bodyPr spcFirstLastPara="1" wrap="square" lIns="0" tIns="0" rIns="0" bIns="0" anchor="t" anchorCtr="0">
            <a:spAutoFit/>
          </a:bodyPr>
          <a:lstStyle/>
          <a:p>
            <a:pPr marL="0" marR="0" lvl="0" indent="0" algn="ctr" rtl="0">
              <a:lnSpc>
                <a:spcPct val="163333"/>
              </a:lnSpc>
              <a:spcBef>
                <a:spcPts val="0"/>
              </a:spcBef>
              <a:spcAft>
                <a:spcPts val="0"/>
              </a:spcAft>
              <a:buNone/>
            </a:pPr>
            <a:endParaRPr sz="1800" b="0" i="0" u="none" strike="noStrike" cap="none" dirty="0">
              <a:solidFill>
                <a:schemeClr val="dk1"/>
              </a:solidFill>
              <a:latin typeface="Calibri"/>
              <a:ea typeface="Calibri"/>
              <a:cs typeface="Calibri"/>
              <a:sym typeface="Calibri"/>
            </a:endParaRPr>
          </a:p>
          <a:p>
            <a:pPr marL="0" marR="0" lvl="0" indent="0" algn="ctr" rtl="0">
              <a:lnSpc>
                <a:spcPct val="140000"/>
              </a:lnSpc>
              <a:spcBef>
                <a:spcPts val="0"/>
              </a:spcBef>
              <a:spcAft>
                <a:spcPts val="0"/>
              </a:spcAft>
              <a:buNone/>
            </a:pPr>
            <a:r>
              <a:rPr lang="en-US" sz="2100" b="0" i="0" u="none" strike="noStrike" cap="none" dirty="0" err="1">
                <a:solidFill>
                  <a:srgbClr val="000000"/>
                </a:solidFill>
                <a:latin typeface="Times New Roman"/>
                <a:ea typeface="Times New Roman"/>
                <a:cs typeface="Times New Roman"/>
                <a:sym typeface="Times New Roman"/>
              </a:rPr>
              <a:t>Dzięki</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temu</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inni</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uczniowie</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mieli</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okazję</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dowiedzieć</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się</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jak</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najwięcej</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na</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temat</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naszego</a:t>
            </a:r>
            <a:r>
              <a:rPr lang="en-US" sz="2100" b="0" i="0" u="none" strike="noStrike" cap="none" dirty="0">
                <a:solidFill>
                  <a:srgbClr val="000000"/>
                </a:solidFill>
                <a:latin typeface="Times New Roman"/>
                <a:ea typeface="Times New Roman"/>
                <a:cs typeface="Times New Roman"/>
                <a:sym typeface="Times New Roman"/>
              </a:rPr>
              <a:t> </a:t>
            </a:r>
            <a:r>
              <a:rPr lang="en-US" sz="2100" b="0" i="0" u="none" strike="noStrike" cap="none" dirty="0" err="1">
                <a:solidFill>
                  <a:srgbClr val="000000"/>
                </a:solidFill>
                <a:latin typeface="Times New Roman"/>
                <a:ea typeface="Times New Roman"/>
                <a:cs typeface="Times New Roman"/>
                <a:sym typeface="Times New Roman"/>
              </a:rPr>
              <a:t>miasta</a:t>
            </a:r>
            <a:r>
              <a:rPr lang="en-US" sz="2100" b="0" i="0" u="none" strike="noStrike" cap="none" dirty="0">
                <a:solidFill>
                  <a:srgbClr val="000000"/>
                </a:solidFill>
                <a:latin typeface="Times New Roman"/>
                <a:ea typeface="Times New Roman"/>
                <a:cs typeface="Times New Roman"/>
                <a:sym typeface="Times New Roman"/>
              </a:rPr>
              <a:t>.  </a:t>
            </a:r>
            <a:endParaRPr dirty="0"/>
          </a:p>
        </p:txBody>
      </p:sp>
      <p:sp>
        <p:nvSpPr>
          <p:cNvPr id="10" name="Google Shape;315;p21"/>
          <p:cNvSpPr/>
          <p:nvPr/>
        </p:nvSpPr>
        <p:spPr>
          <a:xfrm>
            <a:off x="12109503" y="2388700"/>
            <a:ext cx="4911422" cy="6548563"/>
          </a:xfrm>
          <a:custGeom>
            <a:avLst/>
            <a:gdLst/>
            <a:ahLst/>
            <a:cxnLst/>
            <a:rect l="l" t="t" r="r" b="b"/>
            <a:pathLst>
              <a:path w="4911422" h="6548563" extrusionOk="0">
                <a:moveTo>
                  <a:pt x="0" y="0"/>
                </a:moveTo>
                <a:lnTo>
                  <a:pt x="4911423" y="0"/>
                </a:lnTo>
                <a:lnTo>
                  <a:pt x="4911423" y="6548563"/>
                </a:lnTo>
                <a:lnTo>
                  <a:pt x="0" y="6548563"/>
                </a:lnTo>
                <a:lnTo>
                  <a:pt x="0" y="0"/>
                </a:lnTo>
                <a:close/>
              </a:path>
            </a:pathLst>
          </a:custGeom>
          <a:blipFill rotWithShape="1">
            <a:blip r:embed="rId6">
              <a:alphaModFix/>
            </a:blip>
            <a:stretch>
              <a:fillRect b="-15"/>
            </a:stretch>
          </a:blipFill>
          <a:ln w="38100" cap="sq" cmpd="sng">
            <a:solidFill>
              <a:srgbClr val="000000"/>
            </a:solidFill>
            <a:prstDash val="solid"/>
            <a:miter lim="8000"/>
            <a:headEnd type="none" w="sm" len="sm"/>
            <a:tailEnd type="none" w="sm" len="sm"/>
          </a:ln>
        </p:spPr>
      </p:sp>
      <p:sp>
        <p:nvSpPr>
          <p:cNvPr id="11" name="pole tekstowe 10"/>
          <p:cNvSpPr txBox="1"/>
          <p:nvPr/>
        </p:nvSpPr>
        <p:spPr>
          <a:xfrm>
            <a:off x="6262255" y="8229600"/>
            <a:ext cx="5347854" cy="1477328"/>
          </a:xfrm>
          <a:prstGeom prst="rect">
            <a:avLst/>
          </a:prstGeom>
          <a:noFill/>
        </p:spPr>
        <p:txBody>
          <a:bodyPr wrap="square" rtlCol="0">
            <a:spAutoFit/>
          </a:bodyPr>
          <a:lstStyle/>
          <a:p>
            <a:pPr algn="ctr"/>
            <a:r>
              <a:rPr lang="pl-PL" sz="1800" dirty="0" smtClean="0">
                <a:latin typeface="Times New Roman" pitchFamily="18" charset="0"/>
                <a:cs typeface="Times New Roman" pitchFamily="18" charset="0"/>
              </a:rPr>
              <a:t>Szkoła Podstawowa nr 5 przygotowała 24-stronicowe wydanie specjalne gazety „Młody Bytom”, </a:t>
            </a:r>
            <a:br>
              <a:rPr lang="pl-PL" sz="1800" dirty="0" smtClean="0">
                <a:latin typeface="Times New Roman" pitchFamily="18" charset="0"/>
                <a:cs typeface="Times New Roman" pitchFamily="18" charset="0"/>
              </a:rPr>
            </a:br>
            <a:r>
              <a:rPr lang="pl-PL" sz="1800" dirty="0" smtClean="0">
                <a:latin typeface="Times New Roman" pitchFamily="18" charset="0"/>
                <a:cs typeface="Times New Roman" pitchFamily="18" charset="0"/>
              </a:rPr>
              <a:t>w której m.in. zrelacjonowała wizytę potomków rodzin Georga </a:t>
            </a:r>
            <a:r>
              <a:rPr lang="pl-PL" sz="1800" dirty="0" err="1" smtClean="0">
                <a:latin typeface="Times New Roman" pitchFamily="18" charset="0"/>
                <a:cs typeface="Times New Roman" pitchFamily="18" charset="0"/>
              </a:rPr>
              <a:t>Br</a:t>
            </a:r>
            <a:r>
              <a:rPr lang="hu-HU" sz="1800" dirty="0" smtClean="0">
                <a:latin typeface="Times New Roman" pitchFamily="18" charset="0"/>
                <a:cs typeface="Times New Roman" pitchFamily="18" charset="0"/>
              </a:rPr>
              <a:t>űninga i Franza Landsbergera </a:t>
            </a:r>
            <a:br>
              <a:rPr lang="hu-HU" sz="1800" dirty="0" smtClean="0">
                <a:latin typeface="Times New Roman" pitchFamily="18" charset="0"/>
                <a:cs typeface="Times New Roman" pitchFamily="18" charset="0"/>
              </a:rPr>
            </a:br>
            <a:endParaRPr lang="pl-PL" sz="1800" dirty="0">
              <a:latin typeface="Times New Roman" pitchFamily="18" charset="0"/>
              <a:cs typeface="Times New Roman" pitchFamily="18" charset="0"/>
            </a:endParaRPr>
          </a:p>
        </p:txBody>
      </p:sp>
      <p:pic>
        <p:nvPicPr>
          <p:cNvPr id="12" name="Obraz 11" descr="gazetka_1 str.jpeg"/>
          <p:cNvPicPr>
            <a:picLocks noChangeAspect="1"/>
          </p:cNvPicPr>
          <p:nvPr/>
        </p:nvPicPr>
        <p:blipFill>
          <a:blip r:embed="rId7"/>
          <a:stretch>
            <a:fillRect/>
          </a:stretch>
        </p:blipFill>
        <p:spPr>
          <a:xfrm>
            <a:off x="6455390" y="1044794"/>
            <a:ext cx="4872251" cy="6924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692727" y="734291"/>
            <a:ext cx="15697199" cy="523220"/>
          </a:xfrm>
          <a:prstGeom prst="rect">
            <a:avLst/>
          </a:prstGeom>
        </p:spPr>
        <p:txBody>
          <a:bodyPr wrap="square">
            <a:spAutoFit/>
          </a:bodyPr>
          <a:lstStyle/>
          <a:p>
            <a:r>
              <a:rPr lang="pl-PL" sz="2800" b="1" dirty="0" smtClean="0">
                <a:effectLst>
                  <a:outerShdw blurRad="38100" dist="38100" dir="2700000" algn="tl">
                    <a:srgbClr val="000000">
                      <a:alpha val="43137"/>
                    </a:srgbClr>
                  </a:outerShdw>
                </a:effectLst>
                <a:latin typeface="Calibri" pitchFamily="34" charset="0"/>
                <a:cs typeface="Calibri" pitchFamily="34" charset="0"/>
              </a:rPr>
              <a:t>„RAZEM JAK W RODZINIE CZYLI BYTOMSKIE SACRUM ET PROFANUM DLA PAMIĘCI POKOLEŃ”</a:t>
            </a:r>
          </a:p>
        </p:txBody>
      </p:sp>
      <p:sp>
        <p:nvSpPr>
          <p:cNvPr id="6" name="Prostokąt 5"/>
          <p:cNvSpPr/>
          <p:nvPr/>
        </p:nvSpPr>
        <p:spPr>
          <a:xfrm>
            <a:off x="1080656" y="1454727"/>
            <a:ext cx="7564580" cy="2862322"/>
          </a:xfrm>
          <a:prstGeom prst="rect">
            <a:avLst/>
          </a:prstGeom>
        </p:spPr>
        <p:txBody>
          <a:bodyPr wrap="square">
            <a:spAutoFit/>
          </a:bodyPr>
          <a:lstStyle/>
          <a:p>
            <a:r>
              <a:rPr lang="pl-PL" sz="1800" dirty="0" smtClean="0">
                <a:latin typeface="Calibri" pitchFamily="34" charset="0"/>
                <a:cs typeface="Calibri" pitchFamily="34" charset="0"/>
              </a:rPr>
              <a:t>Towarzystwo Miłośników Lwowa i Kresów Południowo-Wschodnich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Bytomiu 18 maja 2024 r. w ramach upamiętnienia m.in. Orląt Lwowskich walczących o wolną i niepodległą Polskę w 1918 roku oraz Polaków – ofiary ludobójstwa dokonanego przez OUN UPA na Wołyniu i w Małopolsce Wschodniej na cmentarzu </a:t>
            </a:r>
            <a:r>
              <a:rPr lang="pl-PL" sz="1800" dirty="0" err="1" smtClean="0">
                <a:latin typeface="Calibri" pitchFamily="34" charset="0"/>
                <a:cs typeface="Calibri" pitchFamily="34" charset="0"/>
              </a:rPr>
              <a:t>Mater</a:t>
            </a:r>
            <a:r>
              <a:rPr lang="pl-PL" sz="1800" dirty="0" smtClean="0">
                <a:latin typeface="Calibri" pitchFamily="34" charset="0"/>
                <a:cs typeface="Calibri" pitchFamily="34" charset="0"/>
              </a:rPr>
              <a:t> </a:t>
            </a:r>
            <a:r>
              <a:rPr lang="pl-PL" sz="1800" dirty="0" err="1" smtClean="0">
                <a:latin typeface="Calibri" pitchFamily="34" charset="0"/>
                <a:cs typeface="Calibri" pitchFamily="34" charset="0"/>
              </a:rPr>
              <a:t>Dolorosa</a:t>
            </a:r>
            <a:r>
              <a:rPr lang="pl-PL" sz="1800" dirty="0" smtClean="0">
                <a:latin typeface="Calibri" pitchFamily="34" charset="0"/>
                <a:cs typeface="Calibri" pitchFamily="34" charset="0"/>
              </a:rPr>
              <a:t> , zorganizowało odsłonięcie Memoriału Kresowej Pamięci. W ramach tego wydarzenia odbyły się: apel pamięci w asyście Wojska Polskiego oraz harcerzy, wystawa historyczna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 koncert połączony z filmową prezentacją  w kościele św. Trójcy, a także lwowsko-bytomskie spotkanie jubileuszowe  „Miasto Bytom z Miastem Lwów rozumieją się bez słów” .</a:t>
            </a:r>
            <a:endParaRPr lang="pl-PL" sz="1800" b="1" dirty="0" smtClean="0">
              <a:latin typeface="Calibri" pitchFamily="34" charset="0"/>
              <a:cs typeface="Calibri" pitchFamily="34" charset="0"/>
            </a:endParaRPr>
          </a:p>
        </p:txBody>
      </p:sp>
      <p:pic>
        <p:nvPicPr>
          <p:cNvPr id="7" name="Picture 3" descr="\\max\kultura\ANIA\2024\Prezentacja 770\WYDARZENIA TOWARZYSZĄCE\organizacje pozarządowe\Sacrum et profanum\D4N_0768_kopia1.jpg"/>
          <p:cNvPicPr>
            <a:picLocks noChangeAspect="1" noChangeArrowheads="1"/>
          </p:cNvPicPr>
          <p:nvPr/>
        </p:nvPicPr>
        <p:blipFill>
          <a:blip r:embed="rId4" cstate="print"/>
          <a:srcRect/>
          <a:stretch>
            <a:fillRect/>
          </a:stretch>
        </p:blipFill>
        <p:spPr bwMode="auto">
          <a:xfrm>
            <a:off x="1624084" y="4354556"/>
            <a:ext cx="6768668" cy="52122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Prostokąt 7"/>
          <p:cNvSpPr/>
          <p:nvPr/>
        </p:nvSpPr>
        <p:spPr>
          <a:xfrm>
            <a:off x="13341927" y="1454727"/>
            <a:ext cx="4184073" cy="1384995"/>
          </a:xfrm>
          <a:prstGeom prst="rect">
            <a:avLst/>
          </a:prstGeom>
        </p:spPr>
        <p:txBody>
          <a:bodyPr wrap="square">
            <a:spAutoFit/>
          </a:bodyPr>
          <a:lstStyle/>
          <a:p>
            <a:r>
              <a:rPr lang="pl-PL" sz="2800" b="1" dirty="0" smtClean="0">
                <a:effectLst>
                  <a:outerShdw blurRad="38100" dist="38100" dir="2700000" algn="tl">
                    <a:srgbClr val="000000">
                      <a:alpha val="43137"/>
                    </a:srgbClr>
                  </a:outerShdw>
                </a:effectLst>
                <a:latin typeface="Calibri" pitchFamily="34" charset="0"/>
                <a:cs typeface="Calibri" pitchFamily="34" charset="0"/>
              </a:rPr>
              <a:t>„MÓJ ROZBARK” – KONKURS PLASTYCZNY DLA DZIECI</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pic>
        <p:nvPicPr>
          <p:cNvPr id="9" name="Picture 3" descr="\\max\kultura\ANIA\2024\Prezentacja 770\WYDARZENIA TOWARZYSZĄCE\organizacje pozarządowe\img_20241113_113318'.jpg"/>
          <p:cNvPicPr>
            <a:picLocks noChangeAspect="1" noChangeArrowheads="1"/>
          </p:cNvPicPr>
          <p:nvPr/>
        </p:nvPicPr>
        <p:blipFill>
          <a:blip r:embed="rId5" cstate="print"/>
          <a:srcRect/>
          <a:stretch>
            <a:fillRect/>
          </a:stretch>
        </p:blipFill>
        <p:spPr bwMode="auto">
          <a:xfrm>
            <a:off x="9626235" y="5112328"/>
            <a:ext cx="7292209" cy="34774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Prostokąt 9"/>
          <p:cNvSpPr/>
          <p:nvPr/>
        </p:nvSpPr>
        <p:spPr>
          <a:xfrm>
            <a:off x="9213273" y="2867891"/>
            <a:ext cx="8528817" cy="2031325"/>
          </a:xfrm>
          <a:prstGeom prst="rect">
            <a:avLst/>
          </a:prstGeom>
        </p:spPr>
        <p:txBody>
          <a:bodyPr wrap="square">
            <a:spAutoFit/>
          </a:bodyPr>
          <a:lstStyle/>
          <a:p>
            <a:r>
              <a:rPr lang="pl-PL" sz="1800" dirty="0" smtClean="0">
                <a:latin typeface="Calibri" pitchFamily="34" charset="0"/>
                <a:cs typeface="Calibri" pitchFamily="34" charset="0"/>
              </a:rPr>
              <a:t>Od 1 marca do 1 czerwca tego roku, z inicjatywy Stowarzyszenia Miłośników Rozbarku, odbył się konkurs plastyczny dla dzieci, którego tematem była dzielnica Rozbark i dawna kopalnia KWK Rozbark. W wydarzeniu udział wzięło 120 osób z bytomskich placówek oświatowych. Wyłoniono 3 laureatów z przedszkoli, 3 laureatów z szkół podstawowych oraz wręczono 20 wyróżnień. Nadesłane prace były wystawione na pl. Św. Barbary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Bytomiu podczas rodzinnego festynu.  Organizator: Stowarzyszenie Miłośników Rozbarku  zrealizowało projekt w kontekście  jubileuszu 770-lecia miasta. </a:t>
            </a:r>
            <a:endParaRPr lang="pl-PL" sz="1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8648511" y="498764"/>
            <a:ext cx="3210980"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„70 z 770” </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sp>
        <p:nvSpPr>
          <p:cNvPr id="7" name="Prostokąt 6"/>
          <p:cNvSpPr/>
          <p:nvPr/>
        </p:nvSpPr>
        <p:spPr>
          <a:xfrm>
            <a:off x="10764982" y="3311236"/>
            <a:ext cx="6996545"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„ŚWIATOWY  ZJAZD BYTOMIAN”</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pic>
        <p:nvPicPr>
          <p:cNvPr id="8" name="Picture 4" descr="K:\ANIA\2024\Prezentacja 770\WYDARZENIA TOWARZYSZĄCE\organizacje pozarządowe\Światowy Zjazd Bytomian\1 kopia.png"/>
          <p:cNvPicPr>
            <a:picLocks noChangeAspect="1" noChangeArrowheads="1"/>
          </p:cNvPicPr>
          <p:nvPr/>
        </p:nvPicPr>
        <p:blipFill>
          <a:blip r:embed="rId4" cstate="print"/>
          <a:srcRect/>
          <a:stretch>
            <a:fillRect/>
          </a:stretch>
        </p:blipFill>
        <p:spPr bwMode="auto">
          <a:xfrm>
            <a:off x="9462656" y="4003964"/>
            <a:ext cx="7336085" cy="49374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Prostokąt 8"/>
          <p:cNvSpPr/>
          <p:nvPr/>
        </p:nvSpPr>
        <p:spPr>
          <a:xfrm>
            <a:off x="9143999" y="1233055"/>
            <a:ext cx="6262255" cy="1754326"/>
          </a:xfrm>
          <a:prstGeom prst="rect">
            <a:avLst/>
          </a:prstGeom>
        </p:spPr>
        <p:txBody>
          <a:bodyPr wrap="square">
            <a:spAutoFit/>
          </a:bodyPr>
          <a:lstStyle/>
          <a:p>
            <a:r>
              <a:rPr lang="pl-PL" sz="1800" dirty="0" smtClean="0">
                <a:latin typeface="Calibri" pitchFamily="34" charset="0"/>
                <a:cs typeface="Calibri" pitchFamily="34" charset="0"/>
              </a:rPr>
              <a:t>25 kwietnia 2024 r. w Bytomskim Centrum Kultury odbył się koncert z okazji 70-lecia utworzenia Młodzieżowego Domu Kultury nr 1 w Bytomiu, podczas którego zaprezentowały się uczestniczki i uczestnicy pracowni artystycznych , a także słuchacze Bytomskiego Uniwersytetu Trzeciego Wieku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widowisku pt. „Wspomnień czar”</a:t>
            </a:r>
            <a:r>
              <a:rPr lang="pl-PL" sz="1800" dirty="0" smtClean="0"/>
              <a:t>. </a:t>
            </a:r>
            <a:endParaRPr lang="pl-PL" sz="1800" dirty="0"/>
          </a:p>
        </p:txBody>
      </p:sp>
      <p:sp>
        <p:nvSpPr>
          <p:cNvPr id="10" name="Prostokąt 9"/>
          <p:cNvSpPr/>
          <p:nvPr/>
        </p:nvSpPr>
        <p:spPr>
          <a:xfrm>
            <a:off x="651164" y="5902036"/>
            <a:ext cx="7966363" cy="3416320"/>
          </a:xfrm>
          <a:prstGeom prst="rect">
            <a:avLst/>
          </a:prstGeom>
        </p:spPr>
        <p:txBody>
          <a:bodyPr wrap="square">
            <a:spAutoFit/>
          </a:bodyPr>
          <a:lstStyle/>
          <a:p>
            <a:r>
              <a:rPr lang="pl-PL" sz="1800" dirty="0" smtClean="0">
                <a:latin typeface="Calibri" pitchFamily="34" charset="0"/>
                <a:cs typeface="Calibri" pitchFamily="34" charset="0"/>
              </a:rPr>
              <a:t>W dniach 7-9 czerwca odbył się po raz szósty Światowy Zjazd Bytomian,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podczas którego na bytomskim Rynku spotkało się</a:t>
            </a:r>
            <a:r>
              <a:rPr lang="pl-PL" sz="1800" dirty="0" smtClean="0"/>
              <a:t> </a:t>
            </a:r>
            <a:r>
              <a:rPr lang="pl-PL" sz="1800" dirty="0" smtClean="0">
                <a:latin typeface="Calibri" pitchFamily="34" charset="0"/>
                <a:cs typeface="Calibri" pitchFamily="34" charset="0"/>
              </a:rPr>
              <a:t>ponad 600 muzykantów, aby  zaśpiewać miastu TYSIĄC LAT, odbył się koncert dedykowany uczestnikom zjazdu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 wszystkim bytomianom rozproszonym po kraju i innych zakątkach Europy i świata. Uczestnicy zjazdu odbyli spacer „W poszukiwaniu bytomskiego herbu”, zwiedzali wystawę  w Muzeum Górnośląskim „Rytm Miasta”, odbyli przejażdżkę zabytkowym tramwajem linii 38 oraz Górnośląską Koleją Wąskotorową , uczestniczyli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wernisażu pokonkursowym „Bytom – jak to było za </a:t>
            </a:r>
            <a:r>
              <a:rPr lang="pl-PL" sz="1800" dirty="0" err="1" smtClean="0">
                <a:latin typeface="Calibri" pitchFamily="34" charset="0"/>
                <a:cs typeface="Calibri" pitchFamily="34" charset="0"/>
              </a:rPr>
              <a:t>bajtla</a:t>
            </a:r>
            <a:r>
              <a:rPr lang="pl-PL" sz="1800" dirty="0" smtClean="0">
                <a:latin typeface="Calibri" pitchFamily="34" charset="0"/>
                <a:cs typeface="Calibri" pitchFamily="34" charset="0"/>
              </a:rPr>
              <a:t>”,</a:t>
            </a:r>
            <a:r>
              <a:rPr lang="pl-PL" sz="1800" dirty="0" smtClean="0"/>
              <a:t> </a:t>
            </a:r>
            <a:r>
              <a:rPr lang="pl-PL" sz="1800" dirty="0" smtClean="0">
                <a:latin typeface="Calibri" pitchFamily="34" charset="0"/>
                <a:cs typeface="Calibri" pitchFamily="34" charset="0"/>
              </a:rPr>
              <a:t>spotkali się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z uczestnikami Śląskich Manewrów, Zlotu Pojazdów Militarnych, wzięli udział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premierze „Don Giovanni” w Operze Śląskiej, a także w grze miejskiej „Szlakiem bytomskich kobiet”,  uczestniczyli w mszy  Świętej oraz koncercie kończącym Festiwal „Kwiaty na kamieniach”.</a:t>
            </a:r>
            <a:endParaRPr lang="pl-PL" sz="1800" dirty="0">
              <a:latin typeface="Calibri" pitchFamily="34" charset="0"/>
              <a:cs typeface="Calibri" pitchFamily="34" charset="0"/>
            </a:endParaRPr>
          </a:p>
        </p:txBody>
      </p:sp>
      <p:pic>
        <p:nvPicPr>
          <p:cNvPr id="11" name="Obraz 10" descr="mdk170.jpg"/>
          <p:cNvPicPr>
            <a:picLocks noChangeAspect="1"/>
          </p:cNvPicPr>
          <p:nvPr/>
        </p:nvPicPr>
        <p:blipFill>
          <a:blip r:embed="rId5"/>
          <a:stretch>
            <a:fillRect/>
          </a:stretch>
        </p:blipFill>
        <p:spPr>
          <a:xfrm>
            <a:off x="1023583" y="515204"/>
            <a:ext cx="6823880" cy="51179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859960" y="8909759"/>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4142509" y="609600"/>
            <a:ext cx="9795163"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XIX ZLOT POJAZDÓW MILITARNYCH. ŚLĄSKIE MANEWRY</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pic>
        <p:nvPicPr>
          <p:cNvPr id="6" name="Picture 4" descr="K:\ANIA\2024\Prezentacja 770\WYDARZENIA TOWARZYSZĄCE\organizacje pozarządowe\Sląskie Manewry\D4N_3453_kopia_1.jpg"/>
          <p:cNvPicPr>
            <a:picLocks noChangeAspect="1" noChangeArrowheads="1"/>
          </p:cNvPicPr>
          <p:nvPr/>
        </p:nvPicPr>
        <p:blipFill>
          <a:blip r:embed="rId4" cstate="print"/>
          <a:srcRect/>
          <a:stretch>
            <a:fillRect/>
          </a:stretch>
        </p:blipFill>
        <p:spPr bwMode="auto">
          <a:xfrm>
            <a:off x="5700809" y="5597235"/>
            <a:ext cx="5865234" cy="3901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5" descr="K:\ANIA\2024\Prezentacja 770\WYDARZENIA TOWARZYSZĄCE\organizacje pozarządowe\Sląskie Manewry\DSC_1657_kopia_1.jpg"/>
          <p:cNvPicPr>
            <a:picLocks noChangeAspect="1" noChangeArrowheads="1"/>
          </p:cNvPicPr>
          <p:nvPr/>
        </p:nvPicPr>
        <p:blipFill>
          <a:blip r:embed="rId5" cstate="print"/>
          <a:srcRect/>
          <a:stretch>
            <a:fillRect/>
          </a:stretch>
        </p:blipFill>
        <p:spPr bwMode="auto">
          <a:xfrm>
            <a:off x="11231454" y="4198281"/>
            <a:ext cx="6696325" cy="4423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Prostokąt 7"/>
          <p:cNvSpPr/>
          <p:nvPr/>
        </p:nvSpPr>
        <p:spPr>
          <a:xfrm>
            <a:off x="5694218" y="1995054"/>
            <a:ext cx="10501746" cy="1631216"/>
          </a:xfrm>
          <a:prstGeom prst="rect">
            <a:avLst/>
          </a:prstGeom>
        </p:spPr>
        <p:txBody>
          <a:bodyPr wrap="square">
            <a:spAutoFit/>
          </a:bodyPr>
          <a:lstStyle/>
          <a:p>
            <a:r>
              <a:rPr lang="pl-PL" sz="2000" dirty="0" smtClean="0">
                <a:latin typeface="Calibri" pitchFamily="34" charset="0"/>
                <a:cs typeface="Calibri" pitchFamily="34" charset="0"/>
              </a:rPr>
              <a:t>W dniach 7-9 czerwca odbył się w Bytomiu po raz 19-ty zlot pojazdów militarnych.</a:t>
            </a:r>
            <a:r>
              <a:rPr lang="pl-PL" sz="2000" dirty="0" smtClean="0"/>
              <a:t> </a:t>
            </a:r>
            <a:r>
              <a:rPr lang="pl-PL" sz="2000" dirty="0" smtClean="0">
                <a:latin typeface="Calibri" pitchFamily="34" charset="0"/>
                <a:cs typeface="Calibri" pitchFamily="34" charset="0"/>
              </a:rPr>
              <a:t>Organizatorem Śląskich Manewrów jest Stowarzyszenie Pasjonatów Wojskowości "Kompania Bytom</a:t>
            </a:r>
            <a:r>
              <a:rPr lang="pl-PL" sz="2000" dirty="0" smtClean="0"/>
              <a:t>.</a:t>
            </a:r>
            <a:r>
              <a:rPr lang="pl-PL" sz="2000" dirty="0" smtClean="0">
                <a:latin typeface="Calibri" pitchFamily="34" charset="0"/>
                <a:cs typeface="Calibri" pitchFamily="34" charset="0"/>
              </a:rPr>
              <a:t>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Wydarzenie od lat przyciąga tłumy miłośników służb mundurowych i militariów. Głównym miejscem imprezy były okolice Szybu Krystyna. W sobotę 8 czerwca odbyła się uroczysta parady pojazdów militarnych, które przejechały przez centrum miasta i zatrzymały się na placu Sobieskiego. </a:t>
            </a:r>
            <a:endParaRPr lang="pl-PL" sz="2000" dirty="0">
              <a:latin typeface="Calibri" pitchFamily="34" charset="0"/>
              <a:cs typeface="Calibri" pitchFamily="34" charset="0"/>
            </a:endParaRPr>
          </a:p>
        </p:txBody>
      </p:sp>
      <p:pic>
        <p:nvPicPr>
          <p:cNvPr id="1026" name="Picture 2" descr="W weekend (7 - 9 czerwca 2024 r.) „Śląskie Manewry”, czyli Zlot ..."/>
          <p:cNvPicPr>
            <a:picLocks noChangeAspect="1" noChangeArrowheads="1"/>
          </p:cNvPicPr>
          <p:nvPr/>
        </p:nvPicPr>
        <p:blipFill>
          <a:blip r:embed="rId6"/>
          <a:srcRect/>
          <a:stretch>
            <a:fillRect/>
          </a:stretch>
        </p:blipFill>
        <p:spPr bwMode="auto">
          <a:xfrm>
            <a:off x="526474" y="2074936"/>
            <a:ext cx="4862944" cy="7160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pic>
        <p:nvPicPr>
          <p:cNvPr id="5" name="Picture 2" descr="\\max\kultura\ANIA\2024\Prezentacja 770\WYDARZENIA TOWARZYSZĄCE\organizacje pozarządowe\Festiwal Sztuki Wysokiej\ADSC_3071_kopia_1.jpg"/>
          <p:cNvPicPr>
            <a:picLocks noChangeAspect="1" noChangeArrowheads="1"/>
          </p:cNvPicPr>
          <p:nvPr/>
        </p:nvPicPr>
        <p:blipFill>
          <a:blip r:embed="rId4" cstate="print"/>
          <a:srcRect/>
          <a:stretch>
            <a:fillRect/>
          </a:stretch>
        </p:blipFill>
        <p:spPr bwMode="auto">
          <a:xfrm>
            <a:off x="582836" y="805646"/>
            <a:ext cx="7088654" cy="47257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Prostokąt 5"/>
          <p:cNvSpPr/>
          <p:nvPr/>
        </p:nvSpPr>
        <p:spPr>
          <a:xfrm>
            <a:off x="7952508" y="623455"/>
            <a:ext cx="7329055"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XXV FESTIWAL SZTUKI WYSOKIEJ</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sp>
        <p:nvSpPr>
          <p:cNvPr id="7" name="Prostokąt 6"/>
          <p:cNvSpPr/>
          <p:nvPr/>
        </p:nvSpPr>
        <p:spPr>
          <a:xfrm>
            <a:off x="7827818" y="1246909"/>
            <a:ext cx="9088581" cy="3416320"/>
          </a:xfrm>
          <a:prstGeom prst="rect">
            <a:avLst/>
          </a:prstGeom>
        </p:spPr>
        <p:txBody>
          <a:bodyPr wrap="square">
            <a:spAutoFit/>
          </a:bodyPr>
          <a:lstStyle/>
          <a:p>
            <a:r>
              <a:rPr lang="pl-PL" sz="1800" dirty="0" smtClean="0">
                <a:latin typeface="Calibri" pitchFamily="34" charset="0"/>
                <a:cs typeface="Calibri" pitchFamily="34" charset="0"/>
              </a:rPr>
              <a:t>29 czerwca 2024 r. w bytomskiej Pracowni - Galerii Stalowe Anioły odbył się  </a:t>
            </a:r>
            <a:r>
              <a:rPr lang="pl-PL" sz="1800" b="1" dirty="0" smtClean="0">
                <a:latin typeface="Calibri" pitchFamily="34" charset="0"/>
                <a:cs typeface="Calibri" pitchFamily="34" charset="0"/>
              </a:rPr>
              <a:t>XXV Festiwal Sztuki Wysokiej – jubileuszowe </a:t>
            </a:r>
            <a:r>
              <a:rPr lang="pl-PL" sz="1800" b="1" dirty="0" err="1" smtClean="0">
                <a:latin typeface="Calibri" pitchFamily="34" charset="0"/>
                <a:cs typeface="Calibri" pitchFamily="34" charset="0"/>
              </a:rPr>
              <a:t>świetowanie</a:t>
            </a:r>
            <a:r>
              <a:rPr lang="pl-PL" sz="1800" b="1" dirty="0" smtClean="0">
                <a:latin typeface="Calibri" pitchFamily="34" charset="0"/>
                <a:cs typeface="Calibri" pitchFamily="34" charset="0"/>
              </a:rPr>
              <a:t>.</a:t>
            </a:r>
            <a:r>
              <a:rPr lang="pl-PL" sz="1800" dirty="0" smtClean="0">
                <a:latin typeface="Calibri" pitchFamily="34" charset="0"/>
                <a:cs typeface="Calibri" pitchFamily="34" charset="0"/>
              </a:rPr>
              <a:t> Impreza, która organizowana jest przez Pracownię Stalowe Anioły, we współpracy z Fundacją Śląskie Obrazy, na stałe wpisała się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kalendarz kulturalny miasta.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ramach tego wydarzenia przesłano 195 prac, które oglądać można było w przestrzeni galerii, na podwórku i korytarzu kamienicy  przy ul. </a:t>
            </a:r>
            <a:r>
              <a:rPr lang="pl-PL" sz="1800" dirty="0" err="1" smtClean="0">
                <a:latin typeface="Calibri" pitchFamily="34" charset="0"/>
                <a:cs typeface="Calibri" pitchFamily="34" charset="0"/>
              </a:rPr>
              <a:t>Jainty</a:t>
            </a:r>
            <a:r>
              <a:rPr lang="pl-PL" sz="1800" dirty="0" smtClean="0">
                <a:latin typeface="Calibri" pitchFamily="34" charset="0"/>
                <a:cs typeface="Calibri" pitchFamily="34" charset="0"/>
              </a:rPr>
              <a:t> 17.  W programie imprezy odbyły się koncerty, a studenci Wydziału Teatru Tańca AST zaprezentowali spektakl taneczny.  Główną nagrodę  festiwalu zdobyli  Sergiusz Korweta z Gliwic i Daniel Łukasz </a:t>
            </a:r>
            <a:r>
              <a:rPr lang="pl-PL" sz="1800" dirty="0" err="1" smtClean="0">
                <a:latin typeface="Calibri" pitchFamily="34" charset="0"/>
                <a:cs typeface="Calibri" pitchFamily="34" charset="0"/>
              </a:rPr>
              <a:t>Kałuś</a:t>
            </a:r>
            <a:r>
              <a:rPr lang="pl-PL" sz="1800" dirty="0" smtClean="0">
                <a:latin typeface="Calibri" pitchFamily="34" charset="0"/>
                <a:cs typeface="Calibri" pitchFamily="34" charset="0"/>
              </a:rPr>
              <a:t> z Bytomia. Jak co roku równolegle do Festiwalu Sztuki Wysokiej odbył się Mały Festiwal, impreza skierowana do dzieci. Na konkurs trafiło w tym roku aż 200 prac. Nagrodzone prace zaprezentowano w dniu festiwalu w Poradni Psychologiczno-Pedagogicznej. </a:t>
            </a:r>
            <a:r>
              <a:rPr lang="pl-PL" sz="1800" b="1" dirty="0" smtClean="0">
                <a:latin typeface="Calibri" pitchFamily="34" charset="0"/>
                <a:cs typeface="Calibri" pitchFamily="34" charset="0"/>
              </a:rPr>
              <a:t>Hasło festiwalu inspirowane było jubileuszem 770-lecia miasta i brzmiało:  Z czasem…</a:t>
            </a:r>
            <a:endParaRPr lang="pl-PL" sz="1800" b="1" dirty="0">
              <a:latin typeface="Calibri" pitchFamily="34" charset="0"/>
              <a:cs typeface="Calibri" pitchFamily="34" charset="0"/>
            </a:endParaRPr>
          </a:p>
        </p:txBody>
      </p:sp>
      <p:sp>
        <p:nvSpPr>
          <p:cNvPr id="8" name="Prostokąt 7"/>
          <p:cNvSpPr/>
          <p:nvPr/>
        </p:nvSpPr>
        <p:spPr>
          <a:xfrm>
            <a:off x="7683503" y="4904508"/>
            <a:ext cx="8041405"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LOT GOŁĘBI Z MIEJSCOWOŚCI ZEVEN</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sp>
        <p:nvSpPr>
          <p:cNvPr id="9" name="Prostokąt 8"/>
          <p:cNvSpPr/>
          <p:nvPr/>
        </p:nvSpPr>
        <p:spPr>
          <a:xfrm>
            <a:off x="4926841" y="5868538"/>
            <a:ext cx="3930555" cy="3693319"/>
          </a:xfrm>
          <a:prstGeom prst="rect">
            <a:avLst/>
          </a:prstGeom>
        </p:spPr>
        <p:txBody>
          <a:bodyPr wrap="square">
            <a:spAutoFit/>
          </a:bodyPr>
          <a:lstStyle/>
          <a:p>
            <a:pPr algn="r"/>
            <a:r>
              <a:rPr lang="pl-PL" sz="1800" dirty="0" smtClean="0">
                <a:latin typeface="Calibri" pitchFamily="34" charset="0"/>
                <a:cs typeface="Calibri" pitchFamily="34" charset="0"/>
              </a:rPr>
              <a:t>Dnia 29 czerwca 2024 roku, dla uczczenia 770-lecia nadania praw miejskich miastu Bytom, Polski Związek Hodowców Gołębi Pocztowych  zorganizował lot gołębi dorosłych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z miejscowości </a:t>
            </a:r>
            <a:r>
              <a:rPr lang="pl-PL" sz="1800" dirty="0" err="1" smtClean="0">
                <a:latin typeface="Calibri" pitchFamily="34" charset="0"/>
                <a:cs typeface="Calibri" pitchFamily="34" charset="0"/>
              </a:rPr>
              <a:t>Zeven</a:t>
            </a:r>
            <a:r>
              <a:rPr lang="pl-PL" sz="1800" dirty="0" smtClean="0">
                <a:latin typeface="Calibri" pitchFamily="34" charset="0"/>
                <a:cs typeface="Calibri" pitchFamily="34" charset="0"/>
              </a:rPr>
              <a:t> /Dolna Saksonia – Niemcy/oddalonego od Bytomia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o ponad 770 km/dokładnie 860 km/.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tym wydarzeniu wzięło udział 216 hodowców, zostały </a:t>
            </a:r>
            <a:r>
              <a:rPr lang="pl-PL" sz="1800" dirty="0" err="1" smtClean="0">
                <a:latin typeface="Calibri" pitchFamily="34" charset="0"/>
                <a:cs typeface="Calibri" pitchFamily="34" charset="0"/>
              </a:rPr>
              <a:t>zakoszowane</a:t>
            </a:r>
            <a:r>
              <a:rPr lang="pl-PL" sz="1800" dirty="0" smtClean="0">
                <a:latin typeface="Calibri" pitchFamily="34" charset="0"/>
                <a:cs typeface="Calibri" pitchFamily="34" charset="0"/>
              </a:rPr>
              <a:t> 4234 gołębie. Uroczyste wręczenie pucharów odbyło się 11 listopada 2024 r. na zebraniu polotowym.</a:t>
            </a:r>
            <a:endParaRPr lang="pl-PL" sz="1800" dirty="0"/>
          </a:p>
        </p:txBody>
      </p:sp>
      <p:pic>
        <p:nvPicPr>
          <p:cNvPr id="10" name="Picture 4" descr="K:\ANIA\2024\Prezentacja 770\WYDARZENIA TOWARZYSZĄCE\organizacje pozarządowe\Lot gołębi z miejscowości Zeven\1730061312332_clfsii_2_0_edit_1.jpg"/>
          <p:cNvPicPr>
            <a:picLocks noChangeAspect="1" noChangeArrowheads="1"/>
          </p:cNvPicPr>
          <p:nvPr/>
        </p:nvPicPr>
        <p:blipFill>
          <a:blip r:embed="rId5" cstate="print"/>
          <a:srcRect/>
          <a:stretch>
            <a:fillRect/>
          </a:stretch>
        </p:blipFill>
        <p:spPr bwMode="auto">
          <a:xfrm>
            <a:off x="9275250" y="5763906"/>
            <a:ext cx="6249845" cy="3500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602" name="Picture 2" descr="C:\Users\chris\OneDrive\Pulpit\UM\6681386405aba_o_original.jpg"/>
          <p:cNvPicPr>
            <a:picLocks noChangeAspect="1" noChangeArrowheads="1"/>
          </p:cNvPicPr>
          <p:nvPr/>
        </p:nvPicPr>
        <p:blipFill>
          <a:blip r:embed="rId6"/>
          <a:srcRect/>
          <a:stretch>
            <a:fillRect/>
          </a:stretch>
        </p:blipFill>
        <p:spPr bwMode="auto">
          <a:xfrm>
            <a:off x="436729" y="5895832"/>
            <a:ext cx="4197580" cy="31397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4572000" y="568036"/>
            <a:ext cx="9144000" cy="1384995"/>
          </a:xfrm>
          <a:prstGeom prst="rect">
            <a:avLst/>
          </a:prstGeom>
        </p:spPr>
        <p:txBody>
          <a:bodyPr wrap="square">
            <a:spAutoFit/>
          </a:bodyPr>
          <a:lstStyle/>
          <a:p>
            <a:pPr algn="ctr"/>
            <a:r>
              <a:rPr lang="pl-PL" sz="2800" b="1" dirty="0" smtClean="0">
                <a:latin typeface="Calibri" pitchFamily="34" charset="0"/>
                <a:cs typeface="Calibri" pitchFamily="34" charset="0"/>
              </a:rPr>
              <a:t>KONCERT BYTOMIANEK W AULI OSM  </a:t>
            </a:r>
            <a:br>
              <a:rPr lang="pl-PL" sz="2800" b="1" dirty="0" smtClean="0">
                <a:latin typeface="Calibri" pitchFamily="34" charset="0"/>
                <a:cs typeface="Calibri" pitchFamily="34" charset="0"/>
              </a:rPr>
            </a:br>
            <a:r>
              <a:rPr lang="pl-PL" sz="2800" dirty="0" smtClean="0">
                <a:latin typeface="Calibri" pitchFamily="34" charset="0"/>
                <a:cs typeface="Calibri" pitchFamily="34" charset="0"/>
              </a:rPr>
              <a:t>organizator: Stowarzyszenie </a:t>
            </a:r>
            <a:r>
              <a:rPr lang="pl-PL" sz="2800" dirty="0" err="1" smtClean="0">
                <a:latin typeface="Calibri" pitchFamily="34" charset="0"/>
                <a:cs typeface="Calibri" pitchFamily="34" charset="0"/>
              </a:rPr>
              <a:t>Mybytomianie</a:t>
            </a:r>
            <a:r>
              <a:rPr lang="pl-PL" sz="2800" dirty="0" smtClean="0">
                <a:latin typeface="Calibri" pitchFamily="34" charset="0"/>
                <a:cs typeface="Calibri" pitchFamily="34" charset="0"/>
              </a:rPr>
              <a:t> </a:t>
            </a:r>
            <a:br>
              <a:rPr lang="pl-PL" sz="2800" dirty="0" smtClean="0">
                <a:latin typeface="Calibri" pitchFamily="34" charset="0"/>
                <a:cs typeface="Calibri" pitchFamily="34" charset="0"/>
              </a:rPr>
            </a:br>
            <a:r>
              <a:rPr lang="pl-PL" sz="2800" dirty="0" smtClean="0">
                <a:latin typeface="Calibri" pitchFamily="34" charset="0"/>
                <a:cs typeface="Calibri" pitchFamily="34" charset="0"/>
              </a:rPr>
              <a:t>w ramach projektu </a:t>
            </a:r>
            <a:r>
              <a:rPr lang="pl-PL" sz="2800" b="1" i="1" dirty="0" smtClean="0">
                <a:latin typeface="Calibri" pitchFamily="34" charset="0"/>
                <a:cs typeface="Calibri" pitchFamily="34" charset="0"/>
              </a:rPr>
              <a:t>Światowy Zjazd Bytomian</a:t>
            </a:r>
            <a:endParaRPr lang="pl-PL" sz="2800" b="1" i="1" dirty="0">
              <a:latin typeface="Calibri" pitchFamily="34" charset="0"/>
              <a:cs typeface="Calibri" pitchFamily="34" charset="0"/>
            </a:endParaRPr>
          </a:p>
        </p:txBody>
      </p:sp>
      <p:pic>
        <p:nvPicPr>
          <p:cNvPr id="6" name="Picture 3" descr="\\max\kultura\ANIA\2024\Prezentacja 770\WYDARZENIA TOWARZYSZĄCE\organizacje pozarządowe\koncert Aula OSM\1460x616_1.jpg"/>
          <p:cNvPicPr>
            <a:picLocks noChangeAspect="1" noChangeArrowheads="1"/>
          </p:cNvPicPr>
          <p:nvPr/>
        </p:nvPicPr>
        <p:blipFill>
          <a:blip r:embed="rId4" cstate="print"/>
          <a:srcRect/>
          <a:stretch>
            <a:fillRect/>
          </a:stretch>
        </p:blipFill>
        <p:spPr bwMode="auto">
          <a:xfrm>
            <a:off x="5283729" y="2450185"/>
            <a:ext cx="12499347" cy="52865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Prostokąt 6"/>
          <p:cNvSpPr/>
          <p:nvPr/>
        </p:nvSpPr>
        <p:spPr>
          <a:xfrm>
            <a:off x="332510" y="2396835"/>
            <a:ext cx="4987636" cy="5355312"/>
          </a:xfrm>
          <a:prstGeom prst="rect">
            <a:avLst/>
          </a:prstGeom>
        </p:spPr>
        <p:txBody>
          <a:bodyPr wrap="square">
            <a:spAutoFit/>
          </a:bodyPr>
          <a:lstStyle/>
          <a:p>
            <a:r>
              <a:rPr lang="pl-PL" sz="1800" dirty="0" smtClean="0">
                <a:latin typeface="Calibri" pitchFamily="34" charset="0"/>
                <a:cs typeface="Calibri" pitchFamily="34" charset="0"/>
              </a:rPr>
              <a:t>VI edycję Światowego Zjazdu Bytomia otworzył tradycyjny </a:t>
            </a:r>
            <a:r>
              <a:rPr lang="pl-PL" sz="1800" b="1" dirty="0" smtClean="0">
                <a:latin typeface="Calibri" pitchFamily="34" charset="0"/>
                <a:cs typeface="Calibri" pitchFamily="34" charset="0"/>
              </a:rPr>
              <a:t>koncert „Bytom dla bytomian”</a:t>
            </a:r>
            <a:r>
              <a:rPr lang="pl-PL" sz="1800" dirty="0" smtClean="0">
                <a:latin typeface="Calibri" pitchFamily="34" charset="0"/>
                <a:cs typeface="Calibri" pitchFamily="34" charset="0"/>
              </a:rPr>
              <a:t>, w sali koncertowej Ogólnokształcącej Szkoły Muzycznej. Koncert dedykowany był uczestnikom Zjazdu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 wszystkim bytomianom rozproszonym po kraju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 innych zakątkach Europy i świata.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Na scenie wystąpili: Marta Król – wokalistka jazzowa, absolwentka Ogólnokształcącej Szkoły Muzycznej w Bytomiu, Oliwia Skrzypczyk – </a:t>
            </a:r>
            <a:r>
              <a:rPr lang="pl-PL" sz="1800" dirty="0" err="1" smtClean="0">
                <a:latin typeface="Calibri" pitchFamily="34" charset="0"/>
                <a:cs typeface="Calibri" pitchFamily="34" charset="0"/>
              </a:rPr>
              <a:t>multiinstrumentalistka</a:t>
            </a:r>
            <a:r>
              <a:rPr lang="pl-PL" sz="1800" dirty="0" smtClean="0">
                <a:latin typeface="Calibri" pitchFamily="34" charset="0"/>
                <a:cs typeface="Calibri" pitchFamily="34" charset="0"/>
              </a:rPr>
              <a:t>, wokalistka, tancerka, aranżerka, absolwentka Ogólnokształcącej Szkoły Muzycznej w Bytomiu, Ewa Uryga - wokalistka jazzowa, popowa, soulowa i </a:t>
            </a:r>
            <a:r>
              <a:rPr lang="pl-PL" sz="1800" dirty="0" err="1" smtClean="0">
                <a:latin typeface="Calibri" pitchFamily="34" charset="0"/>
                <a:cs typeface="Calibri" pitchFamily="34" charset="0"/>
              </a:rPr>
              <a:t>gospelowa</a:t>
            </a:r>
            <a:r>
              <a:rPr lang="pl-PL" sz="1800" dirty="0" smtClean="0">
                <a:latin typeface="Calibri" pitchFamily="34" charset="0"/>
                <a:cs typeface="Calibri" pitchFamily="34" charset="0"/>
              </a:rPr>
              <a:t>, absolwentka Technikum Elektronicznego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Bytomiu. </a:t>
            </a:r>
          </a:p>
          <a:p>
            <a:r>
              <a:rPr lang="pl-PL" sz="1800" dirty="0" smtClean="0">
                <a:latin typeface="Calibri" pitchFamily="34" charset="0"/>
                <a:cs typeface="Calibri" pitchFamily="34" charset="0"/>
              </a:rPr>
              <a:t>Artystkom towarzyszyła Polska Młodzieżowa Orkiestra Symfoniczna pod dyrekcją Filipa </a:t>
            </a:r>
            <a:r>
              <a:rPr lang="pl-PL" sz="1800" dirty="0" err="1" smtClean="0">
                <a:latin typeface="Calibri" pitchFamily="34" charset="0"/>
                <a:cs typeface="Calibri" pitchFamily="34" charset="0"/>
              </a:rPr>
              <a:t>Hugeta</a:t>
            </a:r>
            <a:r>
              <a:rPr lang="pl-PL" sz="1800" dirty="0" smtClean="0">
                <a:latin typeface="Calibri" pitchFamily="34" charset="0"/>
                <a:cs typeface="Calibri" pitchFamily="34" charset="0"/>
              </a:rPr>
              <a:t>.</a:t>
            </a:r>
          </a:p>
          <a:p>
            <a:r>
              <a:rPr lang="pl-PL" sz="1800" dirty="0" smtClean="0">
                <a:latin typeface="Calibri" pitchFamily="34" charset="0"/>
                <a:cs typeface="Calibri" pitchFamily="34" charset="0"/>
              </a:rPr>
              <a:t>Koncert poprowadził Marcin Gad. W koncercie uczestniczyło 245 osób.</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7564582" y="706582"/>
            <a:ext cx="7924800"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BYTOMSKI KWIETNIK. ENERGIA MIASTA</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pic>
        <p:nvPicPr>
          <p:cNvPr id="6" name="Picture 2" descr="\\max\kultura\ANIA\2024\Prezentacja 770\WYDARZENIA TOWARZYSZĄCE\organizacje pozarządowe\Bytomski Kwietnik\DSC_3227_kopia_1.jpg"/>
          <p:cNvPicPr>
            <a:picLocks noChangeAspect="1" noChangeArrowheads="1"/>
          </p:cNvPicPr>
          <p:nvPr/>
        </p:nvPicPr>
        <p:blipFill>
          <a:blip r:embed="rId4" cstate="print"/>
          <a:srcRect/>
          <a:stretch>
            <a:fillRect/>
          </a:stretch>
        </p:blipFill>
        <p:spPr bwMode="auto">
          <a:xfrm>
            <a:off x="844530" y="1260732"/>
            <a:ext cx="6553797" cy="42415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Prostokąt 6"/>
          <p:cNvSpPr/>
          <p:nvPr/>
        </p:nvSpPr>
        <p:spPr>
          <a:xfrm>
            <a:off x="8534400" y="1759527"/>
            <a:ext cx="7578436" cy="2246769"/>
          </a:xfrm>
          <a:prstGeom prst="rect">
            <a:avLst/>
          </a:prstGeom>
        </p:spPr>
        <p:txBody>
          <a:bodyPr wrap="square">
            <a:spAutoFit/>
          </a:bodyPr>
          <a:lstStyle/>
          <a:p>
            <a:r>
              <a:rPr lang="pl-PL" sz="2000" dirty="0" smtClean="0">
                <a:latin typeface="Calibri" pitchFamily="34" charset="0"/>
                <a:cs typeface="Calibri" pitchFamily="34" charset="0"/>
              </a:rPr>
              <a:t>Już po raz szósty 15 czerwca b.r. bytomianie wzięli udział w Bytomskim Kwietniku. Jak co roku Polana Piknikowa w Parku im. hm. Kachla wypełniła się gwarem i muzyką oraz różnorodnymi </a:t>
            </a:r>
            <a:r>
              <a:rPr lang="pl-PL" sz="2000" dirty="0" err="1" smtClean="0">
                <a:latin typeface="Calibri" pitchFamily="34" charset="0"/>
                <a:cs typeface="Calibri" pitchFamily="34" charset="0"/>
              </a:rPr>
              <a:t>aktywnościami</a:t>
            </a:r>
            <a:r>
              <a:rPr lang="pl-PL" sz="2000" dirty="0" smtClean="0">
                <a:latin typeface="Calibri" pitchFamily="34" charset="0"/>
                <a:cs typeface="Calibri" pitchFamily="34" charset="0"/>
              </a:rPr>
              <a:t>.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Nie zabrakło muzyki na żywo, warsztatów artystycznych dla dzieci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i dorosłych. W ramach pikniku goście zadbali też o swoje emocje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i dobrostan psychofizyczny, relaksując się podczas masażu, ćwicząc jogę,  </a:t>
            </a:r>
            <a:r>
              <a:rPr lang="pl-PL" sz="2000" dirty="0" err="1" smtClean="0">
                <a:latin typeface="Calibri" pitchFamily="34" charset="0"/>
                <a:cs typeface="Calibri" pitchFamily="34" charset="0"/>
              </a:rPr>
              <a:t>pilates</a:t>
            </a:r>
            <a:r>
              <a:rPr lang="pl-PL" sz="2000" dirty="0" smtClean="0">
                <a:latin typeface="Calibri" pitchFamily="34" charset="0"/>
                <a:cs typeface="Calibri" pitchFamily="34" charset="0"/>
              </a:rPr>
              <a:t>, wyplatali wianki i kwiatowe bransoletki.</a:t>
            </a:r>
            <a:endParaRPr lang="pl-PL" sz="2000" dirty="0">
              <a:latin typeface="Calibri" pitchFamily="34" charset="0"/>
              <a:cs typeface="Calibri" pitchFamily="34" charset="0"/>
            </a:endParaRPr>
          </a:p>
        </p:txBody>
      </p:sp>
      <p:sp>
        <p:nvSpPr>
          <p:cNvPr id="8" name="Prostokąt 7"/>
          <p:cNvSpPr/>
          <p:nvPr/>
        </p:nvSpPr>
        <p:spPr>
          <a:xfrm>
            <a:off x="7716982" y="4849091"/>
            <a:ext cx="10127673" cy="954107"/>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PCK - JUBILEUSZ 55-LECIA DZIAŁALNOŚCI </a:t>
            </a:r>
            <a:br>
              <a:rPr lang="pl-PL" sz="2800" b="1" dirty="0" smtClean="0">
                <a:effectLst>
                  <a:outerShdw blurRad="38100" dist="38100" dir="2700000" algn="tl">
                    <a:srgbClr val="000000">
                      <a:alpha val="43137"/>
                    </a:srgbClr>
                  </a:outerShdw>
                </a:effectLst>
                <a:latin typeface="Calibri" pitchFamily="34" charset="0"/>
                <a:cs typeface="Calibri" pitchFamily="34" charset="0"/>
              </a:rPr>
            </a:br>
            <a:r>
              <a:rPr lang="pl-PL" sz="2800" b="1" dirty="0" smtClean="0">
                <a:effectLst>
                  <a:outerShdw blurRad="38100" dist="38100" dir="2700000" algn="tl">
                    <a:srgbClr val="000000">
                      <a:alpha val="43137"/>
                    </a:srgbClr>
                  </a:outerShdw>
                </a:effectLst>
                <a:latin typeface="Calibri" pitchFamily="34" charset="0"/>
                <a:cs typeface="Calibri" pitchFamily="34" charset="0"/>
              </a:rPr>
              <a:t>KLUBU HONOROWYCH DAWCÓW KRWI „GÓRNIK” </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pic>
        <p:nvPicPr>
          <p:cNvPr id="9" name="Picture 4" descr="\\max\kultura\ANIA\2024\Prezentacja 770\WYDARZENIA TOWARZYSZĄCE\organizacje pozarządowe\Jubileusz 55-lecia działalności klubu HDKPCK Górnik\20240907_154207_1.jpg"/>
          <p:cNvPicPr>
            <a:picLocks noChangeAspect="1" noChangeArrowheads="1"/>
          </p:cNvPicPr>
          <p:nvPr/>
        </p:nvPicPr>
        <p:blipFill>
          <a:blip r:embed="rId5" cstate="print"/>
          <a:srcRect/>
          <a:stretch>
            <a:fillRect/>
          </a:stretch>
        </p:blipFill>
        <p:spPr bwMode="auto">
          <a:xfrm>
            <a:off x="8007928" y="6220690"/>
            <a:ext cx="7191888" cy="33362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Prostokąt 9"/>
          <p:cNvSpPr/>
          <p:nvPr/>
        </p:nvSpPr>
        <p:spPr>
          <a:xfrm>
            <a:off x="706582" y="6386945"/>
            <a:ext cx="6040582" cy="2246769"/>
          </a:xfrm>
          <a:prstGeom prst="rect">
            <a:avLst/>
          </a:prstGeom>
        </p:spPr>
        <p:txBody>
          <a:bodyPr wrap="square">
            <a:spAutoFit/>
          </a:bodyPr>
          <a:lstStyle/>
          <a:p>
            <a:r>
              <a:rPr lang="pl-PL" sz="2000" dirty="0" smtClean="0">
                <a:latin typeface="Calibri" pitchFamily="34" charset="0"/>
                <a:cs typeface="Calibri" pitchFamily="34" charset="0"/>
              </a:rPr>
              <a:t>7 września 2024 r. obyła się 55 rocznica działalności Klubu Honorowych Dawców Krwi „Górnik” Polskiego Czerwonego Krzyża. Jubileusz był świętowany razem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z 770 rocznicą lokacji miasta Bytomia. Po ceremonii wręczeni odznaczeń i upominków odbył się recital tenora Bytomskiej i Krakowskiej Opery Adama Sobierajskiego. </a:t>
            </a:r>
            <a:endParaRPr lang="pl-PL" sz="20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4641273" y="387928"/>
            <a:ext cx="7980218"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MISTRZOSTWA POLSKI MAŻORETEK </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pic>
        <p:nvPicPr>
          <p:cNvPr id="6" name="Picture 2" descr="\\max\kultura\ANIA\2024\Prezentacja 770\WYDARZENIA TOWARZYSZĄCE\organizacje pozarządowe\mistrzostwa polski mażoretek\FB_IMG_1729675257582_1.jpg"/>
          <p:cNvPicPr>
            <a:picLocks noChangeAspect="1" noChangeArrowheads="1"/>
          </p:cNvPicPr>
          <p:nvPr/>
        </p:nvPicPr>
        <p:blipFill>
          <a:blip r:embed="rId4" cstate="print"/>
          <a:srcRect/>
          <a:stretch>
            <a:fillRect/>
          </a:stretch>
        </p:blipFill>
        <p:spPr bwMode="auto">
          <a:xfrm>
            <a:off x="605196" y="1841854"/>
            <a:ext cx="5958138" cy="39720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Prostokąt 6"/>
          <p:cNvSpPr/>
          <p:nvPr/>
        </p:nvSpPr>
        <p:spPr>
          <a:xfrm>
            <a:off x="7356144" y="1364777"/>
            <a:ext cx="5186149" cy="1938992"/>
          </a:xfrm>
          <a:prstGeom prst="rect">
            <a:avLst/>
          </a:prstGeom>
        </p:spPr>
        <p:txBody>
          <a:bodyPr wrap="square">
            <a:spAutoFit/>
          </a:bodyPr>
          <a:lstStyle/>
          <a:p>
            <a:r>
              <a:rPr lang="pl-PL" sz="2000" dirty="0" smtClean="0">
                <a:latin typeface="Calibri" pitchFamily="34" charset="0"/>
                <a:cs typeface="Calibri" pitchFamily="34" charset="0"/>
              </a:rPr>
              <a:t>W dniach 23-26 maja na Lodowisku im. Braci </a:t>
            </a:r>
            <a:r>
              <a:rPr lang="pl-PL" sz="2000" dirty="0" err="1" smtClean="0">
                <a:latin typeface="Calibri" pitchFamily="34" charset="0"/>
                <a:cs typeface="Calibri" pitchFamily="34" charset="0"/>
              </a:rPr>
              <a:t>Nikodemowiczów</a:t>
            </a:r>
            <a:r>
              <a:rPr lang="pl-PL" sz="2000" dirty="0" smtClean="0">
                <a:latin typeface="Calibri" pitchFamily="34" charset="0"/>
                <a:cs typeface="Calibri" pitchFamily="34" charset="0"/>
              </a:rPr>
              <a:t> odbyły się Mistrzostwa Polski </a:t>
            </a:r>
            <a:r>
              <a:rPr lang="pl-PL" sz="2000" dirty="0" err="1" smtClean="0">
                <a:latin typeface="Calibri" pitchFamily="34" charset="0"/>
                <a:cs typeface="Calibri" pitchFamily="34" charset="0"/>
              </a:rPr>
              <a:t>Mażoretek</a:t>
            </a:r>
            <a:r>
              <a:rPr lang="pl-PL" sz="2000" dirty="0" smtClean="0">
                <a:latin typeface="Calibri" pitchFamily="34" charset="0"/>
                <a:cs typeface="Calibri" pitchFamily="34" charset="0"/>
              </a:rPr>
              <a:t>. Swoje umiejętności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w poszczególnych  </a:t>
            </a:r>
            <a:r>
              <a:rPr lang="pl-PL" sz="2000" dirty="0" err="1" smtClean="0">
                <a:latin typeface="Calibri" pitchFamily="34" charset="0"/>
                <a:cs typeface="Calibri" pitchFamily="34" charset="0"/>
              </a:rPr>
              <a:t>mażoretkowych</a:t>
            </a:r>
            <a:r>
              <a:rPr lang="pl-PL" sz="2000" dirty="0" smtClean="0">
                <a:latin typeface="Calibri" pitchFamily="34" charset="0"/>
                <a:cs typeface="Calibri" pitchFamily="34" charset="0"/>
              </a:rPr>
              <a:t> dyscyplinach zaprezentowało 2,5 tys. zawodniczek z prawie 70 drużyn.</a:t>
            </a:r>
            <a:endParaRPr lang="pl-PL" sz="2000" dirty="0">
              <a:latin typeface="Calibri" pitchFamily="34" charset="0"/>
              <a:cs typeface="Calibri" pitchFamily="34" charset="0"/>
            </a:endParaRPr>
          </a:p>
        </p:txBody>
      </p:sp>
      <p:sp>
        <p:nvSpPr>
          <p:cNvPr id="8" name="Prostokąt 7"/>
          <p:cNvSpPr/>
          <p:nvPr/>
        </p:nvSpPr>
        <p:spPr>
          <a:xfrm>
            <a:off x="1064526" y="6733309"/>
            <a:ext cx="5254387" cy="1015663"/>
          </a:xfrm>
          <a:prstGeom prst="rect">
            <a:avLst/>
          </a:prstGeom>
        </p:spPr>
        <p:txBody>
          <a:bodyPr wrap="square">
            <a:spAutoFit/>
          </a:bodyPr>
          <a:lstStyle/>
          <a:p>
            <a:r>
              <a:rPr lang="pl-PL" sz="2000" dirty="0" smtClean="0">
                <a:latin typeface="Calibri" pitchFamily="34" charset="0"/>
                <a:cs typeface="Calibri" pitchFamily="34" charset="0"/>
              </a:rPr>
              <a:t>Reprezentujące nasze miasto zawodniczki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z UKS </a:t>
            </a:r>
            <a:r>
              <a:rPr lang="pl-PL" sz="2000" dirty="0" err="1" smtClean="0">
                <a:latin typeface="Calibri" pitchFamily="34" charset="0"/>
                <a:cs typeface="Calibri" pitchFamily="34" charset="0"/>
              </a:rPr>
              <a:t>Charms</a:t>
            </a:r>
            <a:r>
              <a:rPr lang="pl-PL" sz="2000" dirty="0" smtClean="0">
                <a:latin typeface="Calibri" pitchFamily="34" charset="0"/>
                <a:cs typeface="Calibri" pitchFamily="34" charset="0"/>
              </a:rPr>
              <a:t>, zaprezentowały 23 choreografie, a na macie wystąpiło aż 57 zawodniczek.</a:t>
            </a:r>
            <a:endParaRPr lang="pl-PL" sz="2000" dirty="0">
              <a:latin typeface="Calibri" pitchFamily="34" charset="0"/>
              <a:cs typeface="Calibri" pitchFamily="34" charset="0"/>
            </a:endParaRPr>
          </a:p>
        </p:txBody>
      </p:sp>
      <p:pic>
        <p:nvPicPr>
          <p:cNvPr id="10" name="Obraz 9" descr="mażoretki1.jpg"/>
          <p:cNvPicPr>
            <a:picLocks noChangeAspect="1"/>
          </p:cNvPicPr>
          <p:nvPr/>
        </p:nvPicPr>
        <p:blipFill>
          <a:blip r:embed="rId5"/>
          <a:stretch>
            <a:fillRect/>
          </a:stretch>
        </p:blipFill>
        <p:spPr>
          <a:xfrm>
            <a:off x="7108208" y="4367282"/>
            <a:ext cx="6280245" cy="47101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Obraz 10" descr="mażoretki.jpg"/>
          <p:cNvPicPr>
            <a:picLocks noChangeAspect="1"/>
          </p:cNvPicPr>
          <p:nvPr/>
        </p:nvPicPr>
        <p:blipFill>
          <a:blip r:embed="rId6"/>
          <a:stretch>
            <a:fillRect/>
          </a:stretch>
        </p:blipFill>
        <p:spPr>
          <a:xfrm>
            <a:off x="13115499" y="1203845"/>
            <a:ext cx="4135271" cy="55136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479964" y="2396836"/>
            <a:ext cx="5978236" cy="1203614"/>
          </a:xfrm>
        </p:spPr>
        <p:txBody>
          <a:bodyPr/>
          <a:lstStyle/>
          <a:p>
            <a:endParaRPr lang="pl-PL" dirty="0"/>
          </a:p>
        </p:txBody>
      </p:sp>
      <p:sp>
        <p:nvSpPr>
          <p:cNvPr id="4"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5"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6"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7" name="Prostokąt 6"/>
          <p:cNvSpPr/>
          <p:nvPr/>
        </p:nvSpPr>
        <p:spPr>
          <a:xfrm>
            <a:off x="2050473" y="1039092"/>
            <a:ext cx="10058399" cy="523220"/>
          </a:xfrm>
          <a:prstGeom prst="rect">
            <a:avLst/>
          </a:prstGeom>
        </p:spPr>
        <p:txBody>
          <a:bodyPr wrap="square">
            <a:spAutoFit/>
          </a:bodyPr>
          <a:lstStyle/>
          <a:p>
            <a:pPr marL="457200" indent="-457200" algn="ctr"/>
            <a:r>
              <a:rPr lang="pl-PL" sz="2800" b="1" dirty="0" smtClean="0">
                <a:effectLst>
                  <a:outerShdw blurRad="38100" dist="38100" dir="2700000" algn="tl">
                    <a:srgbClr val="000000">
                      <a:alpha val="43137"/>
                    </a:srgbClr>
                  </a:outerShdw>
                </a:effectLst>
                <a:latin typeface="Calibri" pitchFamily="34" charset="0"/>
                <a:cs typeface="Calibri" pitchFamily="34" charset="0"/>
              </a:rPr>
              <a:t>MIECHOWICKA GRUPA BIEGOWA -  BIEG CHARYTATYWNY</a:t>
            </a:r>
          </a:p>
        </p:txBody>
      </p:sp>
      <p:pic>
        <p:nvPicPr>
          <p:cNvPr id="8" name="Picture 3" descr="\\max\kultura\ANIA\2024\Prezentacja 770\WYDARZENIA TOWARZYSZĄCE\organizacje pozarządowe\MGB Bieg Charytatywny\Plakat_sztafeta-724x1024_1.jpg"/>
          <p:cNvPicPr>
            <a:picLocks noChangeAspect="1" noChangeArrowheads="1"/>
          </p:cNvPicPr>
          <p:nvPr/>
        </p:nvPicPr>
        <p:blipFill>
          <a:blip r:embed="rId4" cstate="print"/>
          <a:srcRect/>
          <a:stretch>
            <a:fillRect/>
          </a:stretch>
        </p:blipFill>
        <p:spPr bwMode="auto">
          <a:xfrm>
            <a:off x="11667906" y="1163782"/>
            <a:ext cx="5401220" cy="7639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descr="\\max\kultura\ANIA\2024\Prezentacja 770\WYDARZENIA TOWARZYSZĄCE\organizacje pozarządowe\MGB Bieg Charytatywny\fb_img_1729677024277_1.jpg"/>
          <p:cNvPicPr>
            <a:picLocks noChangeAspect="1" noChangeArrowheads="1"/>
          </p:cNvPicPr>
          <p:nvPr/>
        </p:nvPicPr>
        <p:blipFill>
          <a:blip r:embed="rId5" cstate="print"/>
          <a:srcRect/>
          <a:stretch>
            <a:fillRect/>
          </a:stretch>
        </p:blipFill>
        <p:spPr bwMode="auto">
          <a:xfrm>
            <a:off x="2493043" y="1714075"/>
            <a:ext cx="7939430" cy="5292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Prostokąt 9"/>
          <p:cNvSpPr/>
          <p:nvPr/>
        </p:nvSpPr>
        <p:spPr>
          <a:xfrm>
            <a:off x="1884217" y="7370618"/>
            <a:ext cx="8714510" cy="1477328"/>
          </a:xfrm>
          <a:prstGeom prst="rect">
            <a:avLst/>
          </a:prstGeom>
        </p:spPr>
        <p:txBody>
          <a:bodyPr wrap="square">
            <a:spAutoFit/>
          </a:bodyPr>
          <a:lstStyle/>
          <a:p>
            <a:r>
              <a:rPr lang="pl-PL" sz="1800" b="1" dirty="0" smtClean="0">
                <a:latin typeface="Calibri" pitchFamily="34" charset="0"/>
                <a:cs typeface="Calibri" pitchFamily="34" charset="0"/>
              </a:rPr>
              <a:t>16 czerwca</a:t>
            </a:r>
            <a:r>
              <a:rPr lang="pl-PL" sz="1800" dirty="0" smtClean="0">
                <a:latin typeface="Calibri" pitchFamily="34" charset="0"/>
                <a:cs typeface="Calibri" pitchFamily="34" charset="0"/>
              </a:rPr>
              <a:t> odbył się organizowany przez  Miechowicką Grupą Biegową </a:t>
            </a:r>
            <a:br>
              <a:rPr lang="pl-PL" sz="1800" dirty="0" smtClean="0">
                <a:latin typeface="Calibri" pitchFamily="34" charset="0"/>
                <a:cs typeface="Calibri" pitchFamily="34" charset="0"/>
              </a:rPr>
            </a:br>
            <a:r>
              <a:rPr lang="pl-PL" sz="1800" b="1" dirty="0" smtClean="0">
                <a:latin typeface="Calibri" pitchFamily="34" charset="0"/>
                <a:cs typeface="Calibri" pitchFamily="34" charset="0"/>
              </a:rPr>
              <a:t>12 godzinny bieg</a:t>
            </a:r>
            <a:r>
              <a:rPr lang="pl-PL" sz="1800" dirty="0" smtClean="0">
                <a:latin typeface="Calibri" pitchFamily="34" charset="0"/>
                <a:cs typeface="Calibri" pitchFamily="34" charset="0"/>
              </a:rPr>
              <a:t>, którego celem było zebranie środków finansowych dla Schroniska dla Bezdomnych Zwierząt w Bytomiu. Trasa biegła parkowymi ścieżkami </a:t>
            </a:r>
            <a:r>
              <a:rPr lang="pl-PL" sz="1800" b="1" dirty="0" smtClean="0">
                <a:latin typeface="Calibri" pitchFamily="34" charset="0"/>
                <a:cs typeface="Calibri" pitchFamily="34" charset="0"/>
              </a:rPr>
              <a:t>na pętli 1 </a:t>
            </a:r>
            <a:r>
              <a:rPr lang="pl-PL" sz="1800" b="1" dirty="0" err="1" smtClean="0">
                <a:latin typeface="Calibri" pitchFamily="34" charset="0"/>
                <a:cs typeface="Calibri" pitchFamily="34" charset="0"/>
              </a:rPr>
              <a:t>km</a:t>
            </a:r>
            <a:r>
              <a:rPr lang="pl-PL" sz="1800" dirty="0" smtClean="0">
                <a:latin typeface="Calibri" pitchFamily="34" charset="0"/>
                <a:cs typeface="Calibri" pitchFamily="34" charset="0"/>
              </a:rPr>
              <a:t>.</a:t>
            </a:r>
            <a:r>
              <a:rPr lang="pl-PL" sz="1800" dirty="0" smtClean="0"/>
              <a:t> </a:t>
            </a:r>
            <a:br>
              <a:rPr lang="pl-PL" sz="1800" dirty="0" smtClean="0"/>
            </a:br>
            <a:r>
              <a:rPr lang="pl-PL" sz="1800" dirty="0" smtClean="0">
                <a:latin typeface="Calibri" pitchFamily="34" charset="0"/>
                <a:cs typeface="Calibri" pitchFamily="34" charset="0"/>
              </a:rPr>
              <a:t>Podczas sztafety odbył  się  również festyn dla tych, którzy chcieli spędzić miłą i ciekawą niedzielę w Parku </a:t>
            </a:r>
            <a:r>
              <a:rPr lang="pl-PL" sz="1800" dirty="0" err="1" smtClean="0">
                <a:latin typeface="Calibri" pitchFamily="34" charset="0"/>
                <a:cs typeface="Calibri" pitchFamily="34" charset="0"/>
              </a:rPr>
              <a:t>Tiele-Wincklerów</a:t>
            </a:r>
            <a:r>
              <a:rPr lang="pl-PL" sz="1800" dirty="0" smtClean="0">
                <a:latin typeface="Calibri" pitchFamily="34" charset="0"/>
                <a:cs typeface="Calibri" pitchFamily="34" charset="0"/>
              </a:rPr>
              <a:t> i na terenie Pałacu w Miechowicach.</a:t>
            </a:r>
            <a:endParaRPr lang="pl-PL" sz="1800" dirty="0">
              <a:latin typeface="Calibri" pitchFamily="34" charset="0"/>
              <a:cs typeface="Calibri"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799" y="955965"/>
            <a:ext cx="11561619" cy="2299854"/>
          </a:xfrm>
        </p:spPr>
        <p:txBody>
          <a:bodyPr>
            <a:normAutofit/>
          </a:bodyPr>
          <a:lstStyle/>
          <a:p>
            <a:r>
              <a:rPr lang="pl-PL" b="1" dirty="0" smtClean="0">
                <a:solidFill>
                  <a:srgbClr val="000000"/>
                </a:solidFill>
                <a:effectLst>
                  <a:outerShdw blurRad="38100" dist="38100" dir="2700000" algn="tl">
                    <a:srgbClr val="000000">
                      <a:alpha val="43137"/>
                    </a:srgbClr>
                  </a:outerShdw>
                </a:effectLst>
                <a:latin typeface="Calibri" pitchFamily="34" charset="0"/>
                <a:cs typeface="Calibri" pitchFamily="34" charset="0"/>
              </a:rPr>
              <a:t>WYDARZENIA TOWARZYSZĄCE ORGANIZOWANE PRZEZ BYTOMSKIE CENTRUM KULTURY </a:t>
            </a:r>
            <a:br>
              <a:rPr lang="pl-PL" b="1" dirty="0" smtClean="0">
                <a:solidFill>
                  <a:srgbClr val="000000"/>
                </a:solidFill>
                <a:effectLst>
                  <a:outerShdw blurRad="38100" dist="38100" dir="2700000" algn="tl">
                    <a:srgbClr val="000000">
                      <a:alpha val="43137"/>
                    </a:srgbClr>
                  </a:outerShdw>
                </a:effectLst>
                <a:latin typeface="Calibri" pitchFamily="34" charset="0"/>
                <a:cs typeface="Calibri" pitchFamily="34" charset="0"/>
              </a:rPr>
            </a:br>
            <a:endParaRPr lang="pl-PL" dirty="0"/>
          </a:p>
        </p:txBody>
      </p:sp>
      <p:sp>
        <p:nvSpPr>
          <p:cNvPr id="4"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5"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6"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pic>
        <p:nvPicPr>
          <p:cNvPr id="7" name="Picture 2" descr="\\max\kultura\ANIA\2024\Prezentacja 770\WYDARZENIA TOWARZYSZĄCE\Instytucje Kultury\BCK\_4554_1.jpg"/>
          <p:cNvPicPr>
            <a:picLocks noChangeAspect="1" noChangeArrowheads="1"/>
          </p:cNvPicPr>
          <p:nvPr/>
        </p:nvPicPr>
        <p:blipFill>
          <a:blip r:embed="rId4" cstate="print"/>
          <a:srcRect/>
          <a:stretch>
            <a:fillRect/>
          </a:stretch>
        </p:blipFill>
        <p:spPr bwMode="auto">
          <a:xfrm>
            <a:off x="13158548" y="5957455"/>
            <a:ext cx="4657088" cy="30271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Prostokąt 7"/>
          <p:cNvSpPr/>
          <p:nvPr/>
        </p:nvSpPr>
        <p:spPr>
          <a:xfrm>
            <a:off x="12940144" y="761999"/>
            <a:ext cx="4835237" cy="5078313"/>
          </a:xfrm>
          <a:prstGeom prst="rect">
            <a:avLst/>
          </a:prstGeom>
        </p:spPr>
        <p:txBody>
          <a:bodyPr wrap="square">
            <a:spAutoFit/>
          </a:bodyPr>
          <a:lstStyle/>
          <a:p>
            <a:r>
              <a:rPr lang="pl-PL" sz="2000" b="1" dirty="0" smtClean="0">
                <a:latin typeface="Calibri" pitchFamily="34" charset="0"/>
                <a:cs typeface="Calibri" pitchFamily="34" charset="0"/>
              </a:rPr>
              <a:t>PARKOBAJTLE </a:t>
            </a:r>
            <a:r>
              <a:rPr lang="pl-PL" sz="1800" b="1" dirty="0" smtClean="0">
                <a:latin typeface="Calibri" pitchFamily="34" charset="0"/>
                <a:cs typeface="Calibri" pitchFamily="34" charset="0"/>
              </a:rPr>
              <a:t>- </a:t>
            </a:r>
            <a:r>
              <a:rPr lang="pl-PL" sz="1800" dirty="0" smtClean="0">
                <a:latin typeface="Calibri" pitchFamily="34" charset="0"/>
                <a:cs typeface="Calibri" pitchFamily="34" charset="0"/>
              </a:rPr>
              <a:t>uwielbiane przez dzieci  plenerowe spotkania z muzyką i teatrem.</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 W ramach projektu odbyły się 4 koncerty oraz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4 spektakle teatralne, stanowiąc propozycję na wakacje w mieście. Wydarzenia odbywały się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letnie, niedzielne popołudnia od 7 lipca do 25 sierpnia, w Parku Miejskim im. hm. F. Kachla.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Na plenerowej scenie dzieci oklaskiwały grupę </a:t>
            </a:r>
            <a:r>
              <a:rPr lang="pl-PL" sz="1800" dirty="0" err="1" smtClean="0">
                <a:latin typeface="Calibri" pitchFamily="34" charset="0"/>
                <a:cs typeface="Calibri" pitchFamily="34" charset="0"/>
              </a:rPr>
              <a:t>O!Teatr</a:t>
            </a:r>
            <a:r>
              <a:rPr lang="pl-PL" sz="1800" dirty="0" smtClean="0">
                <a:latin typeface="Calibri" pitchFamily="34" charset="0"/>
                <a:cs typeface="Calibri" pitchFamily="34" charset="0"/>
              </a:rPr>
              <a:t> w spektaklach: „Bajka o królewnie Marysi i lodowej górze", „</a:t>
            </a:r>
            <a:r>
              <a:rPr lang="pl-PL" sz="1800" dirty="0" err="1" smtClean="0">
                <a:latin typeface="Calibri" pitchFamily="34" charset="0"/>
                <a:cs typeface="Calibri" pitchFamily="34" charset="0"/>
              </a:rPr>
              <a:t>Tararysiapaty</a:t>
            </a:r>
            <a:r>
              <a:rPr lang="pl-PL" sz="1800" dirty="0" smtClean="0">
                <a:latin typeface="Calibri" pitchFamily="34" charset="0"/>
                <a:cs typeface="Calibri" pitchFamily="34" charset="0"/>
              </a:rPr>
              <a:t> czyli jak ryś </a:t>
            </a:r>
            <a:r>
              <a:rPr lang="pl-PL" sz="1800" dirty="0" err="1" smtClean="0">
                <a:latin typeface="Calibri" pitchFamily="34" charset="0"/>
                <a:cs typeface="Calibri" pitchFamily="34" charset="0"/>
              </a:rPr>
              <a:t>Ryś</a:t>
            </a:r>
            <a:r>
              <a:rPr lang="pl-PL" sz="1800" dirty="0" smtClean="0">
                <a:latin typeface="Calibri" pitchFamily="34" charset="0"/>
                <a:cs typeface="Calibri" pitchFamily="34" charset="0"/>
              </a:rPr>
              <a:t> wpadł w tarapaty", „Jak wróbelek nie mógł zdążyć na wesele". Nie zabrakło  również cyklu koncertów Pani Dorotki  „Maluchy w krainie dźwięku”. Żywa muzyka, ruchowe zabawy oraz kontakty z innymi dziećmi pozwalały poznać najmłodszym świat dźwięków i muzyki, rozwijając tym samym umiejętności emocjonalnie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 społecznie.</a:t>
            </a:r>
          </a:p>
        </p:txBody>
      </p:sp>
      <p:sp>
        <p:nvSpPr>
          <p:cNvPr id="10" name="Prostokąt 9"/>
          <p:cNvSpPr/>
          <p:nvPr/>
        </p:nvSpPr>
        <p:spPr>
          <a:xfrm>
            <a:off x="1136073" y="7148944"/>
            <a:ext cx="10418618" cy="2000548"/>
          </a:xfrm>
          <a:prstGeom prst="rect">
            <a:avLst/>
          </a:prstGeom>
        </p:spPr>
        <p:txBody>
          <a:bodyPr wrap="square">
            <a:spAutoFit/>
          </a:bodyPr>
          <a:lstStyle/>
          <a:p>
            <a:r>
              <a:rPr lang="pl-PL" sz="2000" b="1" dirty="0" smtClean="0">
                <a:latin typeface="Calibri" pitchFamily="34" charset="0"/>
                <a:cs typeface="Calibri" pitchFamily="34" charset="0"/>
              </a:rPr>
              <a:t>PARKOGRANIE </a:t>
            </a:r>
            <a:r>
              <a:rPr lang="pl-PL" sz="1800" b="1" dirty="0" smtClean="0">
                <a:latin typeface="Calibri" pitchFamily="34" charset="0"/>
                <a:cs typeface="Calibri" pitchFamily="34" charset="0"/>
              </a:rPr>
              <a:t>– </a:t>
            </a:r>
            <a:r>
              <a:rPr lang="pl-PL" sz="1800" dirty="0" smtClean="0">
                <a:latin typeface="Calibri" pitchFamily="34" charset="0"/>
                <a:cs typeface="Calibri" pitchFamily="34" charset="0"/>
              </a:rPr>
              <a:t>wakacyjna seria spotkań plenerowych z różnorodną muzyką. Koncerty odbywały się</a:t>
            </a:r>
            <a:r>
              <a:rPr lang="pl-PL" sz="1800" b="1" dirty="0" smtClean="0">
                <a:latin typeface="Calibri" pitchFamily="34" charset="0"/>
                <a:cs typeface="Calibri" pitchFamily="34" charset="0"/>
              </a:rPr>
              <a:t> </a:t>
            </a:r>
            <a:r>
              <a:rPr lang="pl-PL" sz="1800" dirty="0" smtClean="0">
                <a:latin typeface="Calibri" pitchFamily="34" charset="0"/>
                <a:cs typeface="Calibri" pitchFamily="34" charset="0"/>
              </a:rPr>
              <a:t>od 7 lipca do 15 sierpnia 2024 (w każdą niedzielę) o godzinie 18.30 w Amfiteatrze, w Parku Miejskim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im. hm. F. Kachla w Bytomiu. Publiczność mogła aktywnie uczestniczyć słuchając opery i operetki, zaznajamiając się z muzyką  polską, hiszpańską, francuską, chińską. Nie zabrakło  poważanej muzyki jazzowej, jak i bawarskiej, austriackiej czy słowiańskiej. Muzyka regionalna również przyciągnęła publiczność.  Zorganizowano także potańcówkę pod chmurką. W ramach wydarzenia odbyło się 8 spotkań z muzyką. </a:t>
            </a:r>
            <a:br>
              <a:rPr lang="pl-PL" sz="1800" dirty="0" smtClean="0">
                <a:latin typeface="Calibri" pitchFamily="34" charset="0"/>
                <a:cs typeface="Calibri" pitchFamily="34" charset="0"/>
              </a:rPr>
            </a:br>
            <a:endParaRPr lang="pl-PL" dirty="0" smtClean="0">
              <a:latin typeface="Calibri" pitchFamily="34" charset="0"/>
              <a:cs typeface="Calibri" pitchFamily="34" charset="0"/>
            </a:endParaRPr>
          </a:p>
        </p:txBody>
      </p:sp>
      <p:pic>
        <p:nvPicPr>
          <p:cNvPr id="5122" name="Picture 2" descr="Obraz znaleziony dla: Parkogranie Bytom 2024 Becek"/>
          <p:cNvPicPr>
            <a:picLocks noChangeAspect="1" noChangeArrowheads="1"/>
          </p:cNvPicPr>
          <p:nvPr/>
        </p:nvPicPr>
        <p:blipFill>
          <a:blip r:embed="rId5"/>
          <a:srcRect/>
          <a:stretch>
            <a:fillRect/>
          </a:stretch>
        </p:blipFill>
        <p:spPr bwMode="auto">
          <a:xfrm>
            <a:off x="10075429" y="3058390"/>
            <a:ext cx="2543175" cy="3743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124" name="AutoShape 4" descr="Obraz znaleziony dla: Parkogranie Bytom 2024 Bece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l-PL"/>
          </a:p>
        </p:txBody>
      </p:sp>
      <p:sp>
        <p:nvSpPr>
          <p:cNvPr id="5126" name="AutoShape 6" descr="Obraz znaleziony dla: Parkogranie Bytom 2024 Bece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l-PL"/>
          </a:p>
        </p:txBody>
      </p:sp>
      <p:pic>
        <p:nvPicPr>
          <p:cNvPr id="5128" name="Picture 8" descr="System Sprzedaży biletów - BECEK Bytom - system biletowy"/>
          <p:cNvPicPr>
            <a:picLocks noChangeAspect="1" noChangeArrowheads="1"/>
          </p:cNvPicPr>
          <p:nvPr/>
        </p:nvPicPr>
        <p:blipFill>
          <a:blip r:embed="rId6"/>
          <a:srcRect/>
          <a:stretch>
            <a:fillRect/>
          </a:stretch>
        </p:blipFill>
        <p:spPr bwMode="auto">
          <a:xfrm>
            <a:off x="7024252" y="2793046"/>
            <a:ext cx="2576947" cy="38009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30" name="Picture 10" descr="Wydarzenia - Made in Bytom"/>
          <p:cNvPicPr>
            <a:picLocks noChangeAspect="1" noChangeArrowheads="1"/>
          </p:cNvPicPr>
          <p:nvPr/>
        </p:nvPicPr>
        <p:blipFill>
          <a:blip r:embed="rId7"/>
          <a:srcRect/>
          <a:stretch>
            <a:fillRect/>
          </a:stretch>
        </p:blipFill>
        <p:spPr bwMode="auto">
          <a:xfrm>
            <a:off x="570932" y="3076239"/>
            <a:ext cx="5996122" cy="36432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1"/>
          </p:nvPr>
        </p:nvSpPr>
        <p:spPr>
          <a:xfrm>
            <a:off x="3739486" y="789709"/>
            <a:ext cx="5281683" cy="5024237"/>
          </a:xfrm>
        </p:spPr>
        <p:txBody>
          <a:bodyPr>
            <a:normAutofit fontScale="92500" lnSpcReduction="20000"/>
          </a:bodyPr>
          <a:lstStyle/>
          <a:p>
            <a:r>
              <a:rPr lang="pl-PL" sz="4000" b="1" dirty="0" smtClean="0">
                <a:solidFill>
                  <a:srgbClr val="000000"/>
                </a:solidFill>
                <a:latin typeface="Calibri" pitchFamily="34" charset="0"/>
                <a:cs typeface="Calibri" pitchFamily="34" charset="0"/>
              </a:rPr>
              <a:t>   </a:t>
            </a:r>
            <a:r>
              <a:rPr lang="pl-PL" sz="4000" b="1" dirty="0" err="1" smtClean="0">
                <a:solidFill>
                  <a:srgbClr val="000000"/>
                </a:solidFill>
                <a:latin typeface="Calibri" pitchFamily="34" charset="0"/>
                <a:cs typeface="Calibri" pitchFamily="34" charset="0"/>
              </a:rPr>
              <a:t>BCKino</a:t>
            </a:r>
            <a:r>
              <a:rPr lang="pl-PL" sz="4000" b="1" dirty="0" smtClean="0">
                <a:solidFill>
                  <a:srgbClr val="000000"/>
                </a:solidFill>
                <a:latin typeface="Calibri" pitchFamily="34" charset="0"/>
                <a:cs typeface="Calibri" pitchFamily="34" charset="0"/>
              </a:rPr>
              <a:t> PLENEROWE </a:t>
            </a:r>
            <a:r>
              <a:rPr lang="pl-PL" dirty="0" smtClean="0">
                <a:latin typeface="Calibri" pitchFamily="34" charset="0"/>
                <a:cs typeface="Calibri" pitchFamily="34" charset="0"/>
              </a:rPr>
              <a:t/>
            </a:r>
            <a:br>
              <a:rPr lang="pl-PL" dirty="0" smtClean="0">
                <a:latin typeface="Calibri" pitchFamily="34" charset="0"/>
                <a:cs typeface="Calibri" pitchFamily="34" charset="0"/>
              </a:rPr>
            </a:br>
            <a:r>
              <a:rPr lang="pl-PL" sz="2000" dirty="0" smtClean="0">
                <a:solidFill>
                  <a:srgbClr val="000000"/>
                </a:solidFill>
                <a:latin typeface="Calibri" pitchFamily="34" charset="0"/>
                <a:cs typeface="Calibri" pitchFamily="34" charset="0"/>
              </a:rPr>
              <a:t>12 lipca 2024  - inauguracja wakacyjnego cyklu seansów. Spotkanie rozpoczął koncert muzyki filmowej w wykonaniu Kwintetu Śląskich Kameralistów z udziałem Macieja Zakościelnego. Zagrano najpiękniejsze melodie filmowe.  Po koncercie rozpoczęła się  projekcja francuskiej komedii „Winny czy niewinny”. Filmy wyświetlane były w każdy wakacyjny piątek o godz. 21:30. </a:t>
            </a:r>
          </a:p>
          <a:p>
            <a:r>
              <a:rPr lang="pl-PL" sz="2000" dirty="0" err="1" smtClean="0">
                <a:solidFill>
                  <a:srgbClr val="000000"/>
                </a:solidFill>
                <a:latin typeface="Calibri" pitchFamily="34" charset="0"/>
                <a:cs typeface="Calibri" pitchFamily="34" charset="0"/>
              </a:rPr>
              <a:t>BCKino</a:t>
            </a:r>
            <a:r>
              <a:rPr lang="pl-PL" sz="2000" dirty="0" smtClean="0">
                <a:solidFill>
                  <a:srgbClr val="000000"/>
                </a:solidFill>
                <a:latin typeface="Calibri" pitchFamily="34" charset="0"/>
                <a:cs typeface="Calibri" pitchFamily="34" charset="0"/>
              </a:rPr>
              <a:t> w wakacje zawitało pod Pałac </a:t>
            </a:r>
            <a:br>
              <a:rPr lang="pl-PL" sz="2000" dirty="0" smtClean="0">
                <a:solidFill>
                  <a:srgbClr val="000000"/>
                </a:solidFill>
                <a:latin typeface="Calibri" pitchFamily="34" charset="0"/>
                <a:cs typeface="Calibri" pitchFamily="34" charset="0"/>
              </a:rPr>
            </a:br>
            <a:r>
              <a:rPr lang="pl-PL" sz="2000" dirty="0" smtClean="0">
                <a:solidFill>
                  <a:srgbClr val="000000"/>
                </a:solidFill>
                <a:latin typeface="Calibri" pitchFamily="34" charset="0"/>
                <a:cs typeface="Calibri" pitchFamily="34" charset="0"/>
              </a:rPr>
              <a:t>w Miechowicach, do OSP  w Suchej Górze,  </a:t>
            </a:r>
            <a:br>
              <a:rPr lang="pl-PL" sz="2000" dirty="0" smtClean="0">
                <a:solidFill>
                  <a:srgbClr val="000000"/>
                </a:solidFill>
                <a:latin typeface="Calibri" pitchFamily="34" charset="0"/>
                <a:cs typeface="Calibri" pitchFamily="34" charset="0"/>
              </a:rPr>
            </a:br>
            <a:r>
              <a:rPr lang="pl-PL" sz="2000" dirty="0" smtClean="0">
                <a:solidFill>
                  <a:srgbClr val="000000"/>
                </a:solidFill>
                <a:latin typeface="Calibri" pitchFamily="34" charset="0"/>
                <a:cs typeface="Calibri" pitchFamily="34" charset="0"/>
              </a:rPr>
              <a:t>pod halę Na Skarpie, do Amfiteatru Parku Miejskiego, na skwer pod Bytomskim Centrum Kultury. Korzystne warunki atmosferyczne pozwoliły, aby większość projekcji  odbyła się </a:t>
            </a:r>
            <a:br>
              <a:rPr lang="pl-PL" sz="2000" dirty="0" smtClean="0">
                <a:solidFill>
                  <a:srgbClr val="000000"/>
                </a:solidFill>
                <a:latin typeface="Calibri" pitchFamily="34" charset="0"/>
                <a:cs typeface="Calibri" pitchFamily="34" charset="0"/>
              </a:rPr>
            </a:br>
            <a:r>
              <a:rPr lang="pl-PL" sz="2000" dirty="0" smtClean="0">
                <a:solidFill>
                  <a:srgbClr val="000000"/>
                </a:solidFill>
                <a:latin typeface="Calibri" pitchFamily="34" charset="0"/>
                <a:cs typeface="Calibri" pitchFamily="34" charset="0"/>
              </a:rPr>
              <a:t>w plenerze. Bytomianie w ilości ponad 1200 osób łącznie obejrzeli 8 seansów. </a:t>
            </a:r>
          </a:p>
          <a:p>
            <a:endParaRPr lang="pl-PL" dirty="0"/>
          </a:p>
        </p:txBody>
      </p:sp>
      <p:sp>
        <p:nvSpPr>
          <p:cNvPr id="4"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5"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6"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pic>
        <p:nvPicPr>
          <p:cNvPr id="7" name="Picture 6" descr="\\max\kultura\ANIA\2024\Prezentacja 770\WYDARZENIA TOWARZYSZĄCE\Instytucje Kultury\BCK\img_20240830_214017594_2.jpg"/>
          <p:cNvPicPr>
            <a:picLocks noChangeAspect="1" noChangeArrowheads="1"/>
          </p:cNvPicPr>
          <p:nvPr/>
        </p:nvPicPr>
        <p:blipFill>
          <a:blip r:embed="rId4" cstate="print"/>
          <a:srcRect/>
          <a:stretch>
            <a:fillRect/>
          </a:stretch>
        </p:blipFill>
        <p:spPr bwMode="auto">
          <a:xfrm>
            <a:off x="9376012" y="1028117"/>
            <a:ext cx="7180169" cy="47076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Prostokąt 8"/>
          <p:cNvSpPr/>
          <p:nvPr/>
        </p:nvSpPr>
        <p:spPr>
          <a:xfrm>
            <a:off x="11970326" y="5902035"/>
            <a:ext cx="4336473" cy="3631763"/>
          </a:xfrm>
          <a:prstGeom prst="rect">
            <a:avLst/>
          </a:prstGeom>
        </p:spPr>
        <p:txBody>
          <a:bodyPr wrap="square">
            <a:spAutoFit/>
          </a:bodyPr>
          <a:lstStyle/>
          <a:p>
            <a:r>
              <a:rPr lang="pl-PL" sz="3200" b="1" dirty="0" smtClean="0">
                <a:latin typeface="Calibri" pitchFamily="34" charset="0"/>
                <a:cs typeface="Calibri" pitchFamily="34" charset="0"/>
              </a:rPr>
              <a:t>MUZY I WENY </a:t>
            </a:r>
            <a:r>
              <a:rPr lang="pl-PL" sz="1800" b="1" dirty="0" smtClean="0">
                <a:latin typeface="Calibri" pitchFamily="34" charset="0"/>
                <a:cs typeface="Calibri" pitchFamily="34" charset="0"/>
              </a:rPr>
              <a:t>- </a:t>
            </a:r>
            <a:r>
              <a:rPr lang="pl-PL" sz="1800" dirty="0" smtClean="0">
                <a:latin typeface="Calibri" pitchFamily="34" charset="0"/>
                <a:cs typeface="Calibri" pitchFamily="34" charset="0"/>
              </a:rPr>
              <a:t>19 października,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Bytomskim Centrum Kultury odbyło się jedno z najważniejszych corocznych wydarzeń kulturalnych Bytomia. Wręczone zostały Nagrody Prezydenta w dziedzinie kultury – MUZA 2024 oraz Młodzieżowe Nagrody Prezydenta Bytomia w dziedzinie kultury – WENA 2024. W tym roku przyznano łącznie 8 statuetek. Wydarzenie uświetnił koncert wokalisty Piotra Polka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z Zespołem. Uroczystość podkreślała jubileuszowy rok 770-lecia Miasta.</a:t>
            </a:r>
            <a:endParaRPr lang="pl-PL" sz="1800" dirty="0"/>
          </a:p>
        </p:txBody>
      </p:sp>
      <p:pic>
        <p:nvPicPr>
          <p:cNvPr id="11" name="Obraz 10" descr="koncert muzyki filmowe zakościelny.jpg"/>
          <p:cNvPicPr>
            <a:picLocks noChangeAspect="1"/>
          </p:cNvPicPr>
          <p:nvPr/>
        </p:nvPicPr>
        <p:blipFill>
          <a:blip r:embed="rId5"/>
          <a:stretch>
            <a:fillRect/>
          </a:stretch>
        </p:blipFill>
        <p:spPr>
          <a:xfrm>
            <a:off x="385440" y="1274531"/>
            <a:ext cx="3409433" cy="48226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Obraz 11" descr="polk.jpg"/>
          <p:cNvPicPr>
            <a:picLocks noChangeAspect="1"/>
          </p:cNvPicPr>
          <p:nvPr/>
        </p:nvPicPr>
        <p:blipFill>
          <a:blip r:embed="rId6"/>
          <a:stretch>
            <a:fillRect/>
          </a:stretch>
        </p:blipFill>
        <p:spPr>
          <a:xfrm>
            <a:off x="1078172" y="6677788"/>
            <a:ext cx="3611539" cy="27040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Obraz 12" descr="muzy2024.jpg"/>
          <p:cNvPicPr>
            <a:picLocks noChangeAspect="1"/>
          </p:cNvPicPr>
          <p:nvPr/>
        </p:nvPicPr>
        <p:blipFill>
          <a:blip r:embed="rId7"/>
          <a:stretch>
            <a:fillRect/>
          </a:stretch>
        </p:blipFill>
        <p:spPr>
          <a:xfrm>
            <a:off x="5895832" y="5966372"/>
            <a:ext cx="5254389" cy="3934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706583"/>
            <a:ext cx="10287000" cy="1814944"/>
          </a:xfrm>
        </p:spPr>
        <p:txBody>
          <a:bodyPr>
            <a:normAutofit fontScale="90000"/>
          </a:bodyPr>
          <a:lstStyle/>
          <a:p>
            <a:r>
              <a:rPr lang="pl-PL" b="1" dirty="0" smtClean="0">
                <a:solidFill>
                  <a:srgbClr val="000000"/>
                </a:solidFill>
                <a:effectLst>
                  <a:outerShdw blurRad="38100" dist="38100" dir="2700000" algn="tl">
                    <a:srgbClr val="000000">
                      <a:alpha val="43137"/>
                    </a:srgbClr>
                  </a:outerShdw>
                </a:effectLst>
                <a:latin typeface="Calibri" pitchFamily="34" charset="0"/>
                <a:cs typeface="Calibri" pitchFamily="34" charset="0"/>
              </a:rPr>
              <a:t>„BYTOM PEJZAŻ POSTINDUSTRUALNY ŚLĄSKA”</a:t>
            </a:r>
            <a:br>
              <a:rPr lang="pl-PL" b="1" dirty="0" smtClean="0">
                <a:solidFill>
                  <a:srgbClr val="000000"/>
                </a:solidFill>
                <a:effectLst>
                  <a:outerShdw blurRad="38100" dist="38100" dir="2700000" algn="tl">
                    <a:srgbClr val="000000">
                      <a:alpha val="43137"/>
                    </a:srgbClr>
                  </a:outerShdw>
                </a:effectLst>
                <a:latin typeface="Calibri" pitchFamily="34" charset="0"/>
                <a:cs typeface="Calibri" pitchFamily="34" charset="0"/>
              </a:rPr>
            </a:br>
            <a:endParaRPr lang="pl-PL" dirty="0"/>
          </a:p>
        </p:txBody>
      </p:sp>
      <p:sp>
        <p:nvSpPr>
          <p:cNvPr id="3" name="Podtytuł 2"/>
          <p:cNvSpPr>
            <a:spLocks noGrp="1"/>
          </p:cNvSpPr>
          <p:nvPr>
            <p:ph type="subTitle" idx="1"/>
          </p:nvPr>
        </p:nvSpPr>
        <p:spPr/>
        <p:txBody>
          <a:bodyPr/>
          <a:lstStyle/>
          <a:p>
            <a:endParaRPr lang="pl-PL"/>
          </a:p>
        </p:txBody>
      </p:sp>
      <p:sp>
        <p:nvSpPr>
          <p:cNvPr id="4"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5"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6"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pic>
        <p:nvPicPr>
          <p:cNvPr id="7" name="Picture 2" descr="\\max\kultura\ANIA\2024\Prezentacja 770\WYDARZENIA TOWARZYSZĄCE\Instytucje Kultury\MBP\wernisaż_1.jpg"/>
          <p:cNvPicPr>
            <a:picLocks noChangeAspect="1" noChangeArrowheads="1"/>
          </p:cNvPicPr>
          <p:nvPr/>
        </p:nvPicPr>
        <p:blipFill>
          <a:blip r:embed="rId4" cstate="print"/>
          <a:srcRect/>
          <a:stretch>
            <a:fillRect/>
          </a:stretch>
        </p:blipFill>
        <p:spPr bwMode="auto">
          <a:xfrm>
            <a:off x="1135298" y="1978302"/>
            <a:ext cx="6720229" cy="44698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Prostokąt 7"/>
          <p:cNvSpPr/>
          <p:nvPr/>
        </p:nvSpPr>
        <p:spPr>
          <a:xfrm>
            <a:off x="8229600" y="1898073"/>
            <a:ext cx="8936182" cy="2308324"/>
          </a:xfrm>
          <a:prstGeom prst="rect">
            <a:avLst/>
          </a:prstGeom>
        </p:spPr>
        <p:txBody>
          <a:bodyPr wrap="square">
            <a:spAutoFit/>
          </a:bodyPr>
          <a:lstStyle/>
          <a:p>
            <a:r>
              <a:rPr lang="pl-PL" sz="1800" dirty="0" smtClean="0">
                <a:latin typeface="Calibri" pitchFamily="34" charset="0"/>
                <a:cs typeface="Calibri" pitchFamily="34" charset="0"/>
              </a:rPr>
              <a:t>Wystawę zaprezentowano w Galerii Rotunda w Miejskiej Bibliotece Publicznej w Bytomiu od 5 do 30 kwietnia</a:t>
            </a:r>
            <a:r>
              <a:rPr lang="pl-PL" sz="1800" dirty="0" smtClean="0"/>
              <a:t>. </a:t>
            </a:r>
            <a:r>
              <a:rPr lang="pl-PL" sz="1800" dirty="0" smtClean="0">
                <a:latin typeface="Calibri" pitchFamily="34" charset="0"/>
                <a:cs typeface="Calibri" pitchFamily="34" charset="0"/>
              </a:rPr>
              <a:t>Autorem obrazów jak i całości projektu była Magdalena Wesołowska. Wystawa jest kontynuacją zmagań artystki ze śląskim pejzażem. Przygodę z tym tematem rozpoczęła podczas projektu „Magia Bytomia – abstrakcyjne pejzaże Śląska”. Warsztaty artystyczne zaplanowane w zadaniu objęły cykl czterech spotkań. Trzech praktycznych ze szkicownikiem /starą książką a jedno przy organizacji wernisażu. Wystawa prac uczestników warsztatów odbyła się podczas </a:t>
            </a:r>
            <a:r>
              <a:rPr lang="pl-PL" sz="1800" dirty="0" err="1" smtClean="0">
                <a:latin typeface="Calibri" pitchFamily="34" charset="0"/>
                <a:cs typeface="Calibri" pitchFamily="34" charset="0"/>
              </a:rPr>
              <a:t>finisażu</a:t>
            </a:r>
            <a:r>
              <a:rPr lang="pl-PL" sz="1800" dirty="0" smtClean="0">
                <a:latin typeface="Calibri" pitchFamily="34" charset="0"/>
                <a:cs typeface="Calibri" pitchFamily="34" charset="0"/>
              </a:rPr>
              <a:t> wystawy Magdaleny Wesołowskiej. Tematem prac warsztatowych były przestrzenie Bytomia.</a:t>
            </a:r>
            <a:endParaRPr lang="pl-PL" sz="1800" dirty="0">
              <a:latin typeface="Calibri" pitchFamily="34" charset="0"/>
              <a:cs typeface="Calibri" pitchFamily="34" charset="0"/>
            </a:endParaRPr>
          </a:p>
        </p:txBody>
      </p:sp>
      <p:sp>
        <p:nvSpPr>
          <p:cNvPr id="9" name="Prostokąt 8"/>
          <p:cNvSpPr/>
          <p:nvPr/>
        </p:nvSpPr>
        <p:spPr>
          <a:xfrm>
            <a:off x="8562108" y="4281057"/>
            <a:ext cx="8562109" cy="1200329"/>
          </a:xfrm>
          <a:prstGeom prst="rect">
            <a:avLst/>
          </a:prstGeom>
        </p:spPr>
        <p:txBody>
          <a:bodyPr wrap="square">
            <a:spAutoFit/>
          </a:bodyPr>
          <a:lstStyle/>
          <a:p>
            <a:pPr algn="ctr"/>
            <a:r>
              <a:rPr lang="pl-PL" sz="3600" b="1" dirty="0" smtClean="0">
                <a:effectLst>
                  <a:outerShdw blurRad="38100" dist="38100" dir="2700000" algn="tl">
                    <a:srgbClr val="000000">
                      <a:alpha val="43137"/>
                    </a:srgbClr>
                  </a:outerShdw>
                </a:effectLst>
                <a:latin typeface="Calibri" pitchFamily="34" charset="0"/>
                <a:cs typeface="Calibri" pitchFamily="34" charset="0"/>
              </a:rPr>
              <a:t>BYTOM JAKO OŚRODEK MIEJSKI – </a:t>
            </a:r>
          </a:p>
          <a:p>
            <a:pPr algn="ctr"/>
            <a:r>
              <a:rPr lang="pl-PL" sz="3600" b="1" dirty="0" smtClean="0">
                <a:effectLst>
                  <a:outerShdw blurRad="38100" dist="38100" dir="2700000" algn="tl">
                    <a:srgbClr val="000000">
                      <a:alpha val="43137"/>
                    </a:srgbClr>
                  </a:outerShdw>
                </a:effectLst>
                <a:latin typeface="Calibri" pitchFamily="34" charset="0"/>
                <a:cs typeface="Calibri" pitchFamily="34" charset="0"/>
              </a:rPr>
              <a:t>TO JUŻ 770 LAT- ŚWIĘTUJEMY </a:t>
            </a:r>
            <a:endParaRPr lang="pl-PL" sz="3600" b="1" dirty="0">
              <a:effectLst>
                <a:outerShdw blurRad="38100" dist="38100" dir="2700000" algn="tl">
                  <a:srgbClr val="000000">
                    <a:alpha val="43137"/>
                  </a:srgbClr>
                </a:outerShdw>
              </a:effectLst>
              <a:latin typeface="Calibri" pitchFamily="34" charset="0"/>
              <a:cs typeface="Calibri" pitchFamily="34" charset="0"/>
            </a:endParaRPr>
          </a:p>
        </p:txBody>
      </p:sp>
      <p:pic>
        <p:nvPicPr>
          <p:cNvPr id="10" name="Picture 5" descr="\\max\kultura\ANIA\2024\Prezentacja 770\WYDARZENIA TOWARZYSZĄCE\Instytucje Kultury\MBP\podcasty_1.jpg"/>
          <p:cNvPicPr>
            <a:picLocks noChangeAspect="1" noChangeArrowheads="1"/>
          </p:cNvPicPr>
          <p:nvPr/>
        </p:nvPicPr>
        <p:blipFill>
          <a:blip r:embed="rId5" cstate="print"/>
          <a:srcRect/>
          <a:stretch>
            <a:fillRect/>
          </a:stretch>
        </p:blipFill>
        <p:spPr bwMode="auto">
          <a:xfrm>
            <a:off x="9265778" y="5514435"/>
            <a:ext cx="5821822" cy="4125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Prostokąt 10"/>
          <p:cNvSpPr/>
          <p:nvPr/>
        </p:nvSpPr>
        <p:spPr>
          <a:xfrm>
            <a:off x="1911927" y="7024255"/>
            <a:ext cx="4807528" cy="2585323"/>
          </a:xfrm>
          <a:prstGeom prst="rect">
            <a:avLst/>
          </a:prstGeom>
        </p:spPr>
        <p:txBody>
          <a:bodyPr wrap="square">
            <a:spAutoFit/>
          </a:bodyPr>
          <a:lstStyle/>
          <a:p>
            <a:r>
              <a:rPr lang="pl-PL" sz="1800" dirty="0" smtClean="0">
                <a:latin typeface="Calibri" pitchFamily="34" charset="0"/>
                <a:cs typeface="Calibri" pitchFamily="34" charset="0"/>
              </a:rPr>
              <a:t>Cykl audycji „Bytom - mamy to 770 lat” to </a:t>
            </a:r>
            <a:r>
              <a:rPr lang="pl-PL" sz="1800" dirty="0" err="1" smtClean="0">
                <a:latin typeface="Calibri" pitchFamily="34" charset="0"/>
                <a:cs typeface="Calibri" pitchFamily="34" charset="0"/>
              </a:rPr>
              <a:t>podcast</a:t>
            </a:r>
            <a:r>
              <a:rPr lang="pl-PL" sz="1800" dirty="0" smtClean="0">
                <a:latin typeface="Calibri" pitchFamily="34" charset="0"/>
                <a:cs typeface="Calibri" pitchFamily="34" charset="0"/>
              </a:rPr>
              <a:t> poświęcony historii Bytomia, który był projektem Miejskiej Biblioteki Publicznej im. prof. Władysława Studenckiego w Bytomiu. Rozmawiano o symbolach, zjawiskach, postaciach i wydarzeniach, które bardzo wyraźnie odznaczyły się w dziejach naszego miasta. Gośćmi </a:t>
            </a:r>
            <a:r>
              <a:rPr lang="pl-PL" sz="1800" dirty="0" err="1" smtClean="0">
                <a:latin typeface="Calibri" pitchFamily="34" charset="0"/>
                <a:cs typeface="Calibri" pitchFamily="34" charset="0"/>
              </a:rPr>
              <a:t>podcastów</a:t>
            </a:r>
            <a:r>
              <a:rPr lang="pl-PL" sz="1800" dirty="0" smtClean="0">
                <a:latin typeface="Calibri" pitchFamily="34" charset="0"/>
                <a:cs typeface="Calibri" pitchFamily="34" charset="0"/>
              </a:rPr>
              <a:t> byli:  dr Małgorzata Kaganiec, Eliza </a:t>
            </a:r>
            <a:r>
              <a:rPr lang="pl-PL" sz="1800" dirty="0" err="1" smtClean="0">
                <a:latin typeface="Calibri" pitchFamily="34" charset="0"/>
                <a:cs typeface="Calibri" pitchFamily="34" charset="0"/>
              </a:rPr>
              <a:t>Flaszewska</a:t>
            </a:r>
            <a:r>
              <a:rPr lang="pl-PL" sz="1800" dirty="0" smtClean="0">
                <a:latin typeface="Calibri" pitchFamily="34" charset="0"/>
                <a:cs typeface="Calibri" pitchFamily="34" charset="0"/>
              </a:rPr>
              <a:t>.</a:t>
            </a:r>
            <a:endParaRPr lang="pl-PL" sz="1800" dirty="0">
              <a:latin typeface="Calibri" pitchFamily="34" charset="0"/>
              <a:cs typeface="Calibri"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327547"/>
            <a:ext cx="11159836" cy="3272904"/>
          </a:xfrm>
        </p:spPr>
        <p:txBody>
          <a:bodyPr>
            <a:normAutofit/>
          </a:bodyPr>
          <a:lstStyle/>
          <a:p>
            <a:r>
              <a:rPr lang="pl-PL" b="1" dirty="0" smtClean="0">
                <a:solidFill>
                  <a:srgbClr val="000000"/>
                </a:solidFill>
                <a:effectLst>
                  <a:outerShdw blurRad="38100" dist="38100" dir="2700000" algn="tl">
                    <a:srgbClr val="000000">
                      <a:alpha val="43137"/>
                    </a:srgbClr>
                  </a:outerShdw>
                </a:effectLst>
                <a:latin typeface="Calibri" pitchFamily="34" charset="0"/>
                <a:cs typeface="Calibri" pitchFamily="34" charset="0"/>
              </a:rPr>
              <a:t>BYTOM NA ZNACZKACH POCZTOWYCH</a:t>
            </a:r>
            <a:br>
              <a:rPr lang="pl-PL" b="1" dirty="0" smtClean="0">
                <a:solidFill>
                  <a:srgbClr val="000000"/>
                </a:solidFill>
                <a:effectLst>
                  <a:outerShdw blurRad="38100" dist="38100" dir="2700000" algn="tl">
                    <a:srgbClr val="000000">
                      <a:alpha val="43137"/>
                    </a:srgbClr>
                  </a:outerShdw>
                </a:effectLst>
                <a:latin typeface="Calibri" pitchFamily="34" charset="0"/>
                <a:cs typeface="Calibri" pitchFamily="34" charset="0"/>
              </a:rPr>
            </a:br>
            <a:endParaRPr lang="pl-PL" dirty="0"/>
          </a:p>
        </p:txBody>
      </p:sp>
      <p:sp>
        <p:nvSpPr>
          <p:cNvPr id="4"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5"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6"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pic>
        <p:nvPicPr>
          <p:cNvPr id="7" name="Picture 2" descr="\\max\kultura\ANIA\2024\Prezentacja 770\WYDARZENIA TOWARZYSZĄCE\Instytucje Kultury\Pałac\Bytom na znakach pocztowych_2.jpg"/>
          <p:cNvPicPr>
            <a:picLocks noChangeAspect="1" noChangeArrowheads="1"/>
          </p:cNvPicPr>
          <p:nvPr/>
        </p:nvPicPr>
        <p:blipFill>
          <a:blip r:embed="rId4" cstate="print"/>
          <a:srcRect/>
          <a:stretch>
            <a:fillRect/>
          </a:stretch>
        </p:blipFill>
        <p:spPr bwMode="auto">
          <a:xfrm>
            <a:off x="1856509" y="2673926"/>
            <a:ext cx="6649699" cy="44228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3" descr="\\max\kultura\ANIA\2024\Prezentacja 770\WYDARZENIA TOWARZYSZĄCE\Instytucje Kultury\Pałac\Bytom na znakach pocztowych_3.jpg"/>
          <p:cNvPicPr>
            <a:picLocks noChangeAspect="1" noChangeArrowheads="1"/>
          </p:cNvPicPr>
          <p:nvPr/>
        </p:nvPicPr>
        <p:blipFill>
          <a:blip r:embed="rId5" cstate="print"/>
          <a:srcRect/>
          <a:stretch>
            <a:fillRect/>
          </a:stretch>
        </p:blipFill>
        <p:spPr bwMode="auto">
          <a:xfrm>
            <a:off x="8851878" y="5088453"/>
            <a:ext cx="6718564" cy="44584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Prostokąt 8"/>
          <p:cNvSpPr/>
          <p:nvPr/>
        </p:nvSpPr>
        <p:spPr>
          <a:xfrm>
            <a:off x="9116290" y="2101755"/>
            <a:ext cx="7370206" cy="2708434"/>
          </a:xfrm>
          <a:prstGeom prst="rect">
            <a:avLst/>
          </a:prstGeom>
        </p:spPr>
        <p:txBody>
          <a:bodyPr wrap="square">
            <a:spAutoFit/>
          </a:bodyPr>
          <a:lstStyle/>
          <a:p>
            <a:r>
              <a:rPr lang="pl-PL" sz="1700" dirty="0" smtClean="0">
                <a:latin typeface="Calibri" pitchFamily="34" charset="0"/>
                <a:cs typeface="Calibri" pitchFamily="34" charset="0"/>
              </a:rPr>
              <a:t>Pałac w Miechowicach wraz z bytomskim odziałem Polskiego Związku Filatelistów przygotował wystawę „Bytom na znakach pocztowych”. Wernisaż odbył się </a:t>
            </a:r>
            <a:br>
              <a:rPr lang="pl-PL" sz="1700" dirty="0" smtClean="0">
                <a:latin typeface="Calibri" pitchFamily="34" charset="0"/>
                <a:cs typeface="Calibri" pitchFamily="34" charset="0"/>
              </a:rPr>
            </a:br>
            <a:r>
              <a:rPr lang="pl-PL" sz="1700" dirty="0" smtClean="0">
                <a:latin typeface="Calibri" pitchFamily="34" charset="0"/>
                <a:cs typeface="Calibri" pitchFamily="34" charset="0"/>
              </a:rPr>
              <a:t>5 kwietnia , otworzył  wystawę, która trwała do końca kwietnia 2024 r. </a:t>
            </a:r>
            <a:br>
              <a:rPr lang="pl-PL" sz="1700" dirty="0" smtClean="0">
                <a:latin typeface="Calibri" pitchFamily="34" charset="0"/>
                <a:cs typeface="Calibri" pitchFamily="34" charset="0"/>
              </a:rPr>
            </a:br>
            <a:r>
              <a:rPr lang="pl-PL" sz="1700" dirty="0" smtClean="0">
                <a:latin typeface="Calibri" pitchFamily="34" charset="0"/>
                <a:cs typeface="Calibri" pitchFamily="34" charset="0"/>
              </a:rPr>
              <a:t>Na wystawie zobaczyć można było zbiór wydawnictw, związanych z Bytomiem, wydawanych przez emitentów działających na terenie miasta, którymi poczta posługuje się lub posługiwała w obrocie. Zbiór ten stanowią wydawnictwa związane z pocztą pruską, niemiecką, prywatną pocztą FLORA oraz pocztami powiatu bytomskiego przed II wojną światową, a po wojnie z Pocztą Polską. Kolekcja przedstawiała również różne typy pieczęci pocztowych: od pierwszych stempli pocztowych Prus .</a:t>
            </a:r>
            <a:endParaRPr lang="pl-PL" sz="1700" dirty="0">
              <a:latin typeface="Calibri" pitchFamily="34" charset="0"/>
              <a:cs typeface="Calibri" pitchFamily="34" charset="0"/>
            </a:endParaRPr>
          </a:p>
        </p:txBody>
      </p:sp>
      <p:sp>
        <p:nvSpPr>
          <p:cNvPr id="10" name="pole tekstowe 9"/>
          <p:cNvSpPr txBox="1"/>
          <p:nvPr/>
        </p:nvSpPr>
        <p:spPr>
          <a:xfrm>
            <a:off x="1371600" y="7481456"/>
            <a:ext cx="7065818" cy="707886"/>
          </a:xfrm>
          <a:prstGeom prst="rect">
            <a:avLst/>
          </a:prstGeom>
          <a:noFill/>
        </p:spPr>
        <p:txBody>
          <a:bodyPr wrap="square" rtlCol="0">
            <a:spAutoFit/>
          </a:bodyPr>
          <a:lstStyle/>
          <a:p>
            <a:r>
              <a:rPr lang="pl-PL" sz="2000" dirty="0" smtClean="0"/>
              <a:t>Organizatorem wystawy był Pałac w Miechowicach </a:t>
            </a:r>
            <a:br>
              <a:rPr lang="pl-PL" sz="2000" dirty="0" smtClean="0"/>
            </a:br>
            <a:r>
              <a:rPr lang="pl-PL" sz="2000" dirty="0" smtClean="0"/>
              <a:t>oraz Polski Związek Filatelistów.</a:t>
            </a:r>
            <a:endParaRPr lang="pl-PL"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1187355" y="586854"/>
            <a:ext cx="10863618" cy="707886"/>
          </a:xfrm>
          <a:prstGeom prst="rect">
            <a:avLst/>
          </a:prstGeom>
        </p:spPr>
        <p:txBody>
          <a:bodyPr wrap="square">
            <a:spAutoFit/>
          </a:bodyPr>
          <a:lstStyle/>
          <a:p>
            <a:r>
              <a:rPr lang="pl-PL" sz="4000" b="1" dirty="0" smtClean="0">
                <a:solidFill>
                  <a:srgbClr val="002060"/>
                </a:solidFill>
                <a:effectLst>
                  <a:outerShdw blurRad="38100" dist="38100" dir="2700000" algn="tl">
                    <a:srgbClr val="000000">
                      <a:alpha val="43137"/>
                    </a:srgbClr>
                  </a:outerShdw>
                </a:effectLst>
                <a:latin typeface="Calibri" pitchFamily="34" charset="0"/>
                <a:cs typeface="Calibri" pitchFamily="34" charset="0"/>
              </a:rPr>
              <a:t>ŚLĄSKI PLAC  - </a:t>
            </a:r>
            <a:r>
              <a:rPr lang="pl-PL" sz="3600" b="1" dirty="0" smtClean="0">
                <a:solidFill>
                  <a:srgbClr val="002060"/>
                </a:solidFill>
                <a:effectLst>
                  <a:outerShdw blurRad="38100" dist="38100" dir="2700000" algn="tl">
                    <a:srgbClr val="000000">
                      <a:alpha val="43137"/>
                    </a:srgbClr>
                  </a:outerShdw>
                </a:effectLst>
                <a:latin typeface="Calibri" pitchFamily="34" charset="0"/>
                <a:cs typeface="Calibri" pitchFamily="34" charset="0"/>
              </a:rPr>
              <a:t>realizowany w Pałacu w Miechowicach</a:t>
            </a:r>
            <a:endParaRPr lang="pl-PL" sz="3600" b="1" dirty="0">
              <a:solidFill>
                <a:srgbClr val="002060"/>
              </a:solidFill>
              <a:effectLst>
                <a:outerShdw blurRad="38100" dist="38100" dir="2700000" algn="tl">
                  <a:srgbClr val="000000">
                    <a:alpha val="43137"/>
                  </a:srgbClr>
                </a:outerShdw>
              </a:effectLst>
              <a:latin typeface="Calibri" pitchFamily="34" charset="0"/>
              <a:cs typeface="Calibri" pitchFamily="34" charset="0"/>
            </a:endParaRPr>
          </a:p>
        </p:txBody>
      </p:sp>
      <p:pic>
        <p:nvPicPr>
          <p:cNvPr id="6" name="Picture 3" descr="K:\ANIA\2024\Prezentacja 770\WYDARZENIA GŁÓWNE\Śląski plac\Śląski plac kopia.jpg"/>
          <p:cNvPicPr>
            <a:picLocks noChangeAspect="1" noChangeArrowheads="1"/>
          </p:cNvPicPr>
          <p:nvPr/>
        </p:nvPicPr>
        <p:blipFill>
          <a:blip r:embed="rId4" cstate="print"/>
          <a:srcRect/>
          <a:stretch>
            <a:fillRect/>
          </a:stretch>
        </p:blipFill>
        <p:spPr bwMode="auto">
          <a:xfrm>
            <a:off x="11996381" y="1734739"/>
            <a:ext cx="5011003" cy="70215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Prostokąt 6"/>
          <p:cNvSpPr/>
          <p:nvPr/>
        </p:nvSpPr>
        <p:spPr>
          <a:xfrm>
            <a:off x="1177636" y="1967345"/>
            <a:ext cx="9904346" cy="8217634"/>
          </a:xfrm>
          <a:prstGeom prst="rect">
            <a:avLst/>
          </a:prstGeom>
        </p:spPr>
        <p:txBody>
          <a:bodyPr wrap="square">
            <a:spAutoFit/>
          </a:bodyPr>
          <a:lstStyle/>
          <a:p>
            <a:pPr algn="ctr"/>
            <a:r>
              <a:rPr lang="pl-PL" sz="2000" dirty="0" smtClean="0">
                <a:latin typeface="Calibri" pitchFamily="34" charset="0"/>
                <a:cs typeface="Calibri" pitchFamily="34" charset="0"/>
              </a:rPr>
              <a:t>Cykl comiesięcznych od maja do października 2024  r.</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spotkań i wydarzeń poświęconych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szeroko ujętej kulturze śląskiej, w kontekście Bytomia.</a:t>
            </a:r>
            <a:br>
              <a:rPr lang="pl-PL" sz="2000" dirty="0" smtClean="0">
                <a:latin typeface="Calibri" pitchFamily="34" charset="0"/>
                <a:cs typeface="Calibri" pitchFamily="34" charset="0"/>
              </a:rPr>
            </a:br>
            <a:endParaRPr lang="pl-PL" sz="2000" dirty="0" smtClean="0">
              <a:latin typeface="Calibri" pitchFamily="34" charset="0"/>
              <a:cs typeface="Calibri" pitchFamily="34" charset="0"/>
            </a:endParaRPr>
          </a:p>
          <a:p>
            <a:pPr algn="ctr"/>
            <a:r>
              <a:rPr lang="pl-PL" sz="2000" dirty="0" smtClean="0">
                <a:latin typeface="Calibri" pitchFamily="34" charset="0"/>
                <a:cs typeface="Calibri" pitchFamily="34" charset="0"/>
              </a:rPr>
              <a:t>Wydarzenia stały się okazją powrotu do górniczych tradycji Bytomia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i Miechowic, a także związanej z nią kultury. Stworzono przestrzeń dla mieszkańców Bytomia do wymiany zdań, opinii, dzielenia się wspomnieniami i doświadczeniami. </a:t>
            </a:r>
          </a:p>
          <a:p>
            <a:pPr algn="ctr"/>
            <a:r>
              <a:rPr lang="pl-PL" sz="2000" dirty="0" smtClean="0">
                <a:latin typeface="Calibri" pitchFamily="34" charset="0"/>
                <a:cs typeface="Calibri" pitchFamily="34" charset="0"/>
              </a:rPr>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W cyklu realizowanym we współpracy z Bytomskim Klubem Samorządowym,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miały miejsce wydarzenia: </a:t>
            </a:r>
          </a:p>
          <a:p>
            <a:pPr algn="ctr"/>
            <a:r>
              <a:rPr lang="pl-PL" sz="2000" b="1" dirty="0" smtClean="0">
                <a:latin typeface="Calibri" pitchFamily="34" charset="0"/>
                <a:cs typeface="Calibri" pitchFamily="34" charset="0"/>
              </a:rPr>
              <a:t>24 i 25 maja 2024</a:t>
            </a:r>
          </a:p>
          <a:p>
            <a:pPr algn="ctr">
              <a:buFontTx/>
              <a:buChar char="-"/>
            </a:pPr>
            <a:r>
              <a:rPr lang="pl-PL" sz="2000" dirty="0" smtClean="0">
                <a:latin typeface="Calibri" pitchFamily="34" charset="0"/>
                <a:cs typeface="Calibri" pitchFamily="34" charset="0"/>
              </a:rPr>
              <a:t> Majowy spacer do Domku Matki Ewy zakończony spotkaniem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z </a:t>
            </a:r>
            <a:r>
              <a:rPr lang="pl-PL" sz="2000" b="1" dirty="0" smtClean="0">
                <a:latin typeface="Calibri" pitchFamily="34" charset="0"/>
                <a:cs typeface="Calibri" pitchFamily="34" charset="0"/>
              </a:rPr>
              <a:t>Anną </a:t>
            </a:r>
            <a:r>
              <a:rPr lang="pl-PL" sz="2000" b="1" dirty="0" err="1" smtClean="0">
                <a:latin typeface="Calibri" pitchFamily="34" charset="0"/>
                <a:cs typeface="Calibri" pitchFamily="34" charset="0"/>
              </a:rPr>
              <a:t>Seeman</a:t>
            </a:r>
            <a:r>
              <a:rPr lang="pl-PL" sz="2000" b="1" dirty="0" smtClean="0">
                <a:latin typeface="Calibri" pitchFamily="34" charset="0"/>
                <a:cs typeface="Calibri" pitchFamily="34" charset="0"/>
              </a:rPr>
              <a:t> – Majorek- udział 18 osób.</a:t>
            </a:r>
          </a:p>
          <a:p>
            <a:pPr algn="ctr"/>
            <a:r>
              <a:rPr lang="pl-PL" sz="2000" dirty="0" smtClean="0">
                <a:latin typeface="Calibri" pitchFamily="34" charset="0"/>
                <a:cs typeface="Calibri" pitchFamily="34" charset="0"/>
              </a:rPr>
              <a:t>- Spektakl „</a:t>
            </a:r>
            <a:r>
              <a:rPr lang="pl-PL" sz="2000" dirty="0" err="1" smtClean="0">
                <a:latin typeface="Calibri" pitchFamily="34" charset="0"/>
                <a:cs typeface="Calibri" pitchFamily="34" charset="0"/>
              </a:rPr>
              <a:t>Mianujom</a:t>
            </a:r>
            <a:r>
              <a:rPr lang="pl-PL" sz="2000" dirty="0" smtClean="0">
                <a:latin typeface="Calibri" pitchFamily="34" charset="0"/>
                <a:cs typeface="Calibri" pitchFamily="34" charset="0"/>
              </a:rPr>
              <a:t> mnie Hanka” Teatru </a:t>
            </a:r>
            <a:r>
              <a:rPr lang="pl-PL" sz="2000" dirty="0" err="1" smtClean="0">
                <a:latin typeface="Calibri" pitchFamily="34" charset="0"/>
                <a:cs typeface="Calibri" pitchFamily="34" charset="0"/>
              </a:rPr>
              <a:t>Korez</a:t>
            </a:r>
            <a:r>
              <a:rPr lang="pl-PL" sz="2000" dirty="0" smtClean="0">
                <a:latin typeface="Calibri" pitchFamily="34" charset="0"/>
                <a:cs typeface="Calibri" pitchFamily="34" charset="0"/>
              </a:rPr>
              <a:t>, po którym odbyło się spotkanie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w temacie: „Patriarchat czy matriarchat?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Rola kobiety w śląskiej rodzinie”. Rozmowy z</a:t>
            </a:r>
            <a:r>
              <a:rPr lang="pl-PL" sz="2000" b="1" dirty="0" smtClean="0">
                <a:latin typeface="Calibri" pitchFamily="34" charset="0"/>
                <a:cs typeface="Calibri" pitchFamily="34" charset="0"/>
              </a:rPr>
              <a:t> Izoldą </a:t>
            </a:r>
            <a:r>
              <a:rPr lang="pl-PL" sz="2000" b="1" dirty="0" err="1" smtClean="0">
                <a:latin typeface="Calibri" pitchFamily="34" charset="0"/>
                <a:cs typeface="Calibri" pitchFamily="34" charset="0"/>
              </a:rPr>
              <a:t>Czmok</a:t>
            </a:r>
            <a:r>
              <a:rPr lang="pl-PL" sz="2000" dirty="0" smtClean="0">
                <a:latin typeface="Calibri" pitchFamily="34" charset="0"/>
                <a:cs typeface="Calibri" pitchFamily="34" charset="0"/>
              </a:rPr>
              <a:t> – </a:t>
            </a:r>
            <a:r>
              <a:rPr lang="pl-PL" sz="2000" b="1" dirty="0" smtClean="0">
                <a:latin typeface="Calibri" pitchFamily="34" charset="0"/>
                <a:cs typeface="Calibri" pitchFamily="34" charset="0"/>
              </a:rPr>
              <a:t>Nowak</a:t>
            </a:r>
            <a:r>
              <a:rPr lang="pl-PL" sz="2000" dirty="0" smtClean="0">
                <a:latin typeface="Calibri" pitchFamily="34" charset="0"/>
                <a:cs typeface="Calibri" pitchFamily="34" charset="0"/>
              </a:rPr>
              <a:t>, </a:t>
            </a:r>
            <a:r>
              <a:rPr lang="pl-PL" sz="2000" b="1" dirty="0" smtClean="0">
                <a:latin typeface="Calibri" pitchFamily="34" charset="0"/>
                <a:cs typeface="Calibri" pitchFamily="34" charset="0"/>
              </a:rPr>
              <a:t>Grażyną Bułką</a:t>
            </a:r>
            <a:r>
              <a:rPr lang="pl-PL" sz="2000" dirty="0" smtClean="0">
                <a:latin typeface="Calibri" pitchFamily="34" charset="0"/>
                <a:cs typeface="Calibri" pitchFamily="34" charset="0"/>
              </a:rPr>
              <a:t>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i </a:t>
            </a:r>
            <a:r>
              <a:rPr lang="pl-PL" sz="2000" b="1" dirty="0" smtClean="0">
                <a:latin typeface="Calibri" pitchFamily="34" charset="0"/>
                <a:cs typeface="Calibri" pitchFamily="34" charset="0"/>
              </a:rPr>
              <a:t>Katarzyną Michalską </a:t>
            </a:r>
            <a:r>
              <a:rPr lang="pl-PL" sz="2000" dirty="0" smtClean="0">
                <a:latin typeface="Calibri" pitchFamily="34" charset="0"/>
                <a:cs typeface="Calibri" pitchFamily="34" charset="0"/>
              </a:rPr>
              <a:t>poprowadziła dr</a:t>
            </a:r>
            <a:r>
              <a:rPr lang="pl-PL" sz="2000" b="1" dirty="0" smtClean="0">
                <a:latin typeface="Calibri" pitchFamily="34" charset="0"/>
                <a:cs typeface="Calibri" pitchFamily="34" charset="0"/>
              </a:rPr>
              <a:t> Małgorzata</a:t>
            </a:r>
            <a:r>
              <a:rPr lang="pl-PL" sz="2000" dirty="0" smtClean="0">
                <a:latin typeface="Calibri" pitchFamily="34" charset="0"/>
                <a:cs typeface="Calibri" pitchFamily="34" charset="0"/>
              </a:rPr>
              <a:t> </a:t>
            </a:r>
            <a:r>
              <a:rPr lang="pl-PL" sz="2000" b="1" dirty="0" smtClean="0">
                <a:latin typeface="Calibri" pitchFamily="34" charset="0"/>
                <a:cs typeface="Calibri" pitchFamily="34" charset="0"/>
              </a:rPr>
              <a:t>Tkacz</a:t>
            </a:r>
            <a:r>
              <a:rPr lang="pl-PL" sz="2000" dirty="0" smtClean="0">
                <a:latin typeface="Calibri" pitchFamily="34" charset="0"/>
                <a:cs typeface="Calibri" pitchFamily="34" charset="0"/>
              </a:rPr>
              <a:t> – </a:t>
            </a:r>
            <a:r>
              <a:rPr lang="pl-PL" sz="2000" b="1" dirty="0" smtClean="0">
                <a:latin typeface="Calibri" pitchFamily="34" charset="0"/>
                <a:cs typeface="Calibri" pitchFamily="34" charset="0"/>
              </a:rPr>
              <a:t>Janik – udział 116 osób.</a:t>
            </a:r>
          </a:p>
          <a:p>
            <a:pPr algn="ctr"/>
            <a:endParaRPr lang="pl-PL" sz="2000" b="1" dirty="0" smtClean="0">
              <a:latin typeface="Calibri" pitchFamily="34" charset="0"/>
              <a:cs typeface="Calibri" pitchFamily="34" charset="0"/>
            </a:endParaRPr>
          </a:p>
          <a:p>
            <a:pPr algn="ctr"/>
            <a:r>
              <a:rPr lang="pl-PL" sz="2000" b="1" dirty="0" smtClean="0">
                <a:latin typeface="Calibri" pitchFamily="34" charset="0"/>
                <a:cs typeface="Calibri" pitchFamily="34" charset="0"/>
              </a:rPr>
              <a:t>1 czerwca 2024</a:t>
            </a:r>
            <a:r>
              <a:rPr lang="pl-PL" sz="2000" dirty="0" smtClean="0">
                <a:latin typeface="Calibri" pitchFamily="34" charset="0"/>
                <a:cs typeface="Calibri" pitchFamily="34" charset="0"/>
              </a:rPr>
              <a:t>- wydarzenie dedykowane było najmłodszym mieszkańcom miasta.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W Parku Miejskim odbył się festiwal rodzinnych gier podwórkowych, występy dzieci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z przedszkola oraz wspólna zabawa plenerowa dla dzieci poprowadzona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przez tancerzy zespołu MAŁY ŚLĄSK. </a:t>
            </a:r>
            <a:r>
              <a:rPr lang="pl-PL" sz="2000" b="1" dirty="0" smtClean="0">
                <a:latin typeface="Calibri" pitchFamily="34" charset="0"/>
                <a:cs typeface="Calibri" pitchFamily="34" charset="0"/>
              </a:rPr>
              <a:t>– udział 300 osób</a:t>
            </a:r>
          </a:p>
          <a:p>
            <a:endParaRPr lang="pl-PL" sz="2000" dirty="0" smtClean="0">
              <a:latin typeface="Calibri" pitchFamily="34" charset="0"/>
              <a:cs typeface="Calibri" pitchFamily="34" charset="0"/>
            </a:endParaRPr>
          </a:p>
          <a:p>
            <a:endParaRPr lang="pl-PL" sz="2000" dirty="0" smtClean="0">
              <a:latin typeface="Calibri" pitchFamily="34" charset="0"/>
              <a:cs typeface="Calibri" pitchFamily="34" charset="0"/>
            </a:endParaRPr>
          </a:p>
          <a:p>
            <a:endParaRPr lang="pl-PL" dirty="0" smtClean="0">
              <a:latin typeface="Calibri" pitchFamily="34" charset="0"/>
              <a:cs typeface="Calibri" pitchFamily="34" charset="0"/>
            </a:endParaRPr>
          </a:p>
          <a:p>
            <a:endParaRPr lang="pl-PL" dirty="0">
              <a:latin typeface="Calibri" pitchFamily="34" charset="0"/>
              <a:cs typeface="Calibri"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734290" y="789710"/>
            <a:ext cx="6331528" cy="2308324"/>
          </a:xfrm>
          <a:prstGeom prst="rect">
            <a:avLst/>
          </a:prstGeom>
        </p:spPr>
        <p:txBody>
          <a:bodyPr wrap="square">
            <a:spAutoFit/>
          </a:bodyPr>
          <a:lstStyle/>
          <a:p>
            <a:r>
              <a:rPr lang="pl-PL" sz="1800" b="1" dirty="0" smtClean="0">
                <a:latin typeface="Calibri" pitchFamily="34" charset="0"/>
                <a:cs typeface="Calibri" pitchFamily="34" charset="0"/>
              </a:rPr>
              <a:t>- 13 lipca 2024</a:t>
            </a:r>
            <a:r>
              <a:rPr lang="pl-PL" sz="1800" dirty="0" smtClean="0">
                <a:latin typeface="Calibri" pitchFamily="34" charset="0"/>
                <a:cs typeface="Calibri" pitchFamily="34" charset="0"/>
              </a:rPr>
              <a:t>- „Wokół tragedii Górnośląskiej” - spotkanie z dr</a:t>
            </a:r>
            <a:r>
              <a:rPr lang="pl-PL" sz="1800" b="1" dirty="0" smtClean="0">
                <a:latin typeface="Calibri" pitchFamily="34" charset="0"/>
                <a:cs typeface="Calibri" pitchFamily="34" charset="0"/>
              </a:rPr>
              <a:t> Sebastianem Rosenbaumem</a:t>
            </a:r>
            <a:r>
              <a:rPr lang="pl-PL" sz="1800" dirty="0" smtClean="0">
                <a:latin typeface="Calibri" pitchFamily="34" charset="0"/>
                <a:cs typeface="Calibri" pitchFamily="34" charset="0"/>
              </a:rPr>
              <a:t> i </a:t>
            </a:r>
            <a:r>
              <a:rPr lang="pl-PL" sz="1800" b="1" dirty="0" smtClean="0">
                <a:latin typeface="Calibri" pitchFamily="34" charset="0"/>
                <a:cs typeface="Calibri" pitchFamily="34" charset="0"/>
              </a:rPr>
              <a:t>Dariuszem</a:t>
            </a:r>
            <a:r>
              <a:rPr lang="pl-PL" sz="1800" dirty="0" smtClean="0">
                <a:latin typeface="Calibri" pitchFamily="34" charset="0"/>
                <a:cs typeface="Calibri" pitchFamily="34" charset="0"/>
              </a:rPr>
              <a:t> </a:t>
            </a:r>
            <a:r>
              <a:rPr lang="pl-PL" sz="1800" b="1" dirty="0" smtClean="0">
                <a:latin typeface="Calibri" pitchFamily="34" charset="0"/>
                <a:cs typeface="Calibri" pitchFamily="34" charset="0"/>
              </a:rPr>
              <a:t>Węgrzynem</a:t>
            </a:r>
            <a:r>
              <a:rPr lang="pl-PL" sz="1800" dirty="0" smtClean="0">
                <a:latin typeface="Calibri" pitchFamily="34" charset="0"/>
                <a:cs typeface="Calibri" pitchFamily="34" charset="0"/>
              </a:rPr>
              <a:t> poprowadzone przez </a:t>
            </a:r>
            <a:r>
              <a:rPr lang="pl-PL" sz="1800" b="1" dirty="0" smtClean="0">
                <a:latin typeface="Calibri" pitchFamily="34" charset="0"/>
                <a:cs typeface="Calibri" pitchFamily="34" charset="0"/>
              </a:rPr>
              <a:t>Izoldę </a:t>
            </a:r>
            <a:r>
              <a:rPr lang="pl-PL" sz="1800" b="1" dirty="0" err="1" smtClean="0">
                <a:latin typeface="Calibri" pitchFamily="34" charset="0"/>
                <a:cs typeface="Calibri" pitchFamily="34" charset="0"/>
              </a:rPr>
              <a:t>Czmok</a:t>
            </a:r>
            <a:r>
              <a:rPr lang="pl-PL" sz="1800" b="1" dirty="0" smtClean="0">
                <a:latin typeface="Calibri" pitchFamily="34" charset="0"/>
                <a:cs typeface="Calibri" pitchFamily="34" charset="0"/>
              </a:rPr>
              <a:t> - Nowak</a:t>
            </a:r>
            <a:r>
              <a:rPr lang="pl-PL" sz="1800" dirty="0" smtClean="0">
                <a:latin typeface="Calibri" pitchFamily="34" charset="0"/>
                <a:cs typeface="Calibri" pitchFamily="34" charset="0"/>
              </a:rPr>
              <a:t>. Debata poświęcona historii określanej mianem tragedii górnośląskiej,  jej społecznym skutkom w powojennym czasie historii miasta. Jednym z wątków debaty był także temat ludności napływowej po 1945 roku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 kształtowania się nowego bytomskiego społeczeństwa - </a:t>
            </a:r>
            <a:r>
              <a:rPr lang="pl-PL" sz="1800" b="1" dirty="0" smtClean="0">
                <a:latin typeface="Calibri" pitchFamily="34" charset="0"/>
                <a:cs typeface="Calibri" pitchFamily="34" charset="0"/>
              </a:rPr>
              <a:t>udział</a:t>
            </a:r>
            <a:r>
              <a:rPr lang="pl-PL" sz="1800" dirty="0" smtClean="0">
                <a:latin typeface="Calibri" pitchFamily="34" charset="0"/>
                <a:cs typeface="Calibri" pitchFamily="34" charset="0"/>
              </a:rPr>
              <a:t> </a:t>
            </a:r>
            <a:r>
              <a:rPr lang="pl-PL" sz="1800" b="1" dirty="0" smtClean="0">
                <a:latin typeface="Calibri" pitchFamily="34" charset="0"/>
                <a:cs typeface="Calibri" pitchFamily="34" charset="0"/>
              </a:rPr>
              <a:t>70 uczestników </a:t>
            </a:r>
            <a:endParaRPr lang="pl-PL" sz="1800" dirty="0" smtClean="0">
              <a:latin typeface="Calibri" pitchFamily="34" charset="0"/>
              <a:cs typeface="Calibri" pitchFamily="34" charset="0"/>
            </a:endParaRPr>
          </a:p>
        </p:txBody>
      </p:sp>
      <p:pic>
        <p:nvPicPr>
          <p:cNvPr id="6" name="Picture 2" descr="K:\ANIA\2024\Prezentacja 770\WYDARZENIA GŁÓWNE\Śląski plac\debata górnośląska1.jpg"/>
          <p:cNvPicPr>
            <a:picLocks noChangeAspect="1" noChangeArrowheads="1"/>
          </p:cNvPicPr>
          <p:nvPr/>
        </p:nvPicPr>
        <p:blipFill>
          <a:blip r:embed="rId4" cstate="print"/>
          <a:srcRect/>
          <a:stretch>
            <a:fillRect/>
          </a:stretch>
        </p:blipFill>
        <p:spPr bwMode="auto">
          <a:xfrm>
            <a:off x="11806452" y="812093"/>
            <a:ext cx="5300506" cy="34966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3" descr="K:\ANIA\2024\Prezentacja 770\WYDARZENIA GŁÓWNE\Śląski plac\pokaz strojów1.jpg"/>
          <p:cNvPicPr>
            <a:picLocks noChangeAspect="1" noChangeArrowheads="1"/>
          </p:cNvPicPr>
          <p:nvPr/>
        </p:nvPicPr>
        <p:blipFill>
          <a:blip r:embed="rId5" cstate="print"/>
          <a:srcRect/>
          <a:stretch>
            <a:fillRect/>
          </a:stretch>
        </p:blipFill>
        <p:spPr bwMode="auto">
          <a:xfrm>
            <a:off x="797317" y="3201962"/>
            <a:ext cx="6157665" cy="40835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1" descr="K:\ANIA\2024\Prezentacja 770\WYDARZENIA GŁÓWNE\Śląski plac\beboki1.jpg"/>
          <p:cNvPicPr>
            <a:picLocks noChangeAspect="1" noChangeArrowheads="1"/>
          </p:cNvPicPr>
          <p:nvPr/>
        </p:nvPicPr>
        <p:blipFill>
          <a:blip r:embed="rId6" cstate="print"/>
          <a:srcRect/>
          <a:stretch>
            <a:fillRect/>
          </a:stretch>
        </p:blipFill>
        <p:spPr bwMode="auto">
          <a:xfrm>
            <a:off x="11515505" y="4946073"/>
            <a:ext cx="6046159" cy="38984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Prostokąt 8"/>
          <p:cNvSpPr/>
          <p:nvPr/>
        </p:nvSpPr>
        <p:spPr>
          <a:xfrm>
            <a:off x="7426036" y="1136073"/>
            <a:ext cx="3948547" cy="3785652"/>
          </a:xfrm>
          <a:prstGeom prst="rect">
            <a:avLst/>
          </a:prstGeom>
        </p:spPr>
        <p:txBody>
          <a:bodyPr wrap="square">
            <a:spAutoFit/>
          </a:bodyPr>
          <a:lstStyle/>
          <a:p>
            <a:pPr lvl="0" fontAlgn="base">
              <a:spcBef>
                <a:spcPct val="0"/>
              </a:spcBef>
              <a:spcAft>
                <a:spcPct val="0"/>
              </a:spcAft>
            </a:pPr>
            <a:r>
              <a:rPr lang="pl-PL" sz="2000" b="1" dirty="0" smtClean="0">
                <a:latin typeface="Calibri" pitchFamily="34" charset="0"/>
                <a:ea typeface="Times New Roman" pitchFamily="18" charset="0"/>
                <a:cs typeface="Calibri" pitchFamily="34" charset="0"/>
              </a:rPr>
              <a:t>- 14 lipca 2024</a:t>
            </a:r>
            <a:r>
              <a:rPr lang="pl-PL" sz="2000" dirty="0" smtClean="0">
                <a:latin typeface="Calibri" pitchFamily="34" charset="0"/>
                <a:cs typeface="Calibri" pitchFamily="34" charset="0"/>
              </a:rPr>
              <a:t>- </a:t>
            </a:r>
            <a:r>
              <a:rPr lang="pl-PL" sz="2000" dirty="0" smtClean="0">
                <a:latin typeface="Calibri" pitchFamily="34" charset="0"/>
                <a:ea typeface="Times New Roman" pitchFamily="18" charset="0"/>
                <a:cs typeface="Calibri" pitchFamily="34" charset="0"/>
              </a:rPr>
              <a:t>W wydarzeniu przewodnikami po kulturze śląskiej był zespół MAŁY ŚLĄSK, który  wystąpił przed publicznością,</a:t>
            </a:r>
            <a:br>
              <a:rPr lang="pl-PL" sz="2000" dirty="0" smtClean="0">
                <a:latin typeface="Calibri" pitchFamily="34" charset="0"/>
                <a:ea typeface="Times New Roman" pitchFamily="18" charset="0"/>
                <a:cs typeface="Calibri" pitchFamily="34" charset="0"/>
              </a:rPr>
            </a:br>
            <a:r>
              <a:rPr lang="pl-PL" sz="2000" dirty="0" smtClean="0">
                <a:latin typeface="Calibri" pitchFamily="34" charset="0"/>
                <a:ea typeface="Times New Roman" pitchFamily="18" charset="0"/>
                <a:cs typeface="Calibri" pitchFamily="34" charset="0"/>
              </a:rPr>
              <a:t>a następnie zaprosił publikę do wspólnej zabawy. </a:t>
            </a:r>
            <a:endParaRPr lang="pl-PL" sz="2000" dirty="0" smtClean="0">
              <a:latin typeface="Calibri" pitchFamily="34" charset="0"/>
              <a:cs typeface="Calibri" pitchFamily="34" charset="0"/>
            </a:endParaRPr>
          </a:p>
          <a:p>
            <a:pPr lvl="0" eaLnBrk="0" fontAlgn="base" hangingPunct="0">
              <a:spcBef>
                <a:spcPct val="0"/>
              </a:spcBef>
              <a:spcAft>
                <a:spcPct val="0"/>
              </a:spcAft>
            </a:pPr>
            <a:r>
              <a:rPr lang="pl-PL" sz="2000" dirty="0" smtClean="0">
                <a:latin typeface="Calibri" pitchFamily="34" charset="0"/>
                <a:ea typeface="Times New Roman" pitchFamily="18" charset="0"/>
                <a:cs typeface="Calibri" pitchFamily="34" charset="0"/>
              </a:rPr>
              <a:t>Dodatkową atrakcją był pokaz mody śląskiej prowadzony przez </a:t>
            </a:r>
            <a:br>
              <a:rPr lang="pl-PL" sz="2000" dirty="0" smtClean="0">
                <a:latin typeface="Calibri" pitchFamily="34" charset="0"/>
                <a:ea typeface="Times New Roman" pitchFamily="18" charset="0"/>
                <a:cs typeface="Calibri" pitchFamily="34" charset="0"/>
              </a:rPr>
            </a:br>
            <a:r>
              <a:rPr lang="pl-PL" sz="2000" b="1" dirty="0" smtClean="0">
                <a:latin typeface="Calibri" pitchFamily="34" charset="0"/>
                <a:ea typeface="Times New Roman" pitchFamily="18" charset="0"/>
                <a:cs typeface="Calibri" pitchFamily="34" charset="0"/>
              </a:rPr>
              <a:t>A. Grabińską – Szcześniak</a:t>
            </a:r>
            <a:r>
              <a:rPr lang="pl-PL" sz="2000" dirty="0" smtClean="0">
                <a:latin typeface="Calibri" pitchFamily="34" charset="0"/>
                <a:ea typeface="Times New Roman" pitchFamily="18" charset="0"/>
                <a:cs typeface="Calibri" pitchFamily="34" charset="0"/>
              </a:rPr>
              <a:t> (Muzeum Górnośląskie) oraz potańcówka</a:t>
            </a:r>
            <a:br>
              <a:rPr lang="pl-PL" sz="2000" dirty="0" smtClean="0">
                <a:latin typeface="Calibri" pitchFamily="34" charset="0"/>
                <a:ea typeface="Times New Roman" pitchFamily="18" charset="0"/>
                <a:cs typeface="Calibri" pitchFamily="34" charset="0"/>
              </a:rPr>
            </a:br>
            <a:r>
              <a:rPr lang="pl-PL" sz="2000" dirty="0" smtClean="0">
                <a:latin typeface="Calibri" pitchFamily="34" charset="0"/>
                <a:ea typeface="Times New Roman" pitchFamily="18" charset="0"/>
                <a:cs typeface="Calibri" pitchFamily="34" charset="0"/>
              </a:rPr>
              <a:t> z kapelą DEJCIE POZÓR - </a:t>
            </a:r>
            <a:r>
              <a:rPr lang="pl-PL" sz="2000" b="1" dirty="0" smtClean="0">
                <a:latin typeface="Calibri" pitchFamily="34" charset="0"/>
                <a:ea typeface="Times New Roman" pitchFamily="18" charset="0"/>
                <a:cs typeface="Calibri" pitchFamily="34" charset="0"/>
              </a:rPr>
              <a:t>udział</a:t>
            </a:r>
            <a:r>
              <a:rPr lang="pl-PL" sz="2000" dirty="0" smtClean="0">
                <a:latin typeface="Calibri" pitchFamily="34" charset="0"/>
                <a:ea typeface="Times New Roman" pitchFamily="18" charset="0"/>
                <a:cs typeface="Calibri" pitchFamily="34" charset="0"/>
              </a:rPr>
              <a:t> </a:t>
            </a:r>
            <a:r>
              <a:rPr lang="pl-PL" sz="2000" b="1" dirty="0" smtClean="0">
                <a:latin typeface="Calibri" pitchFamily="34" charset="0"/>
                <a:ea typeface="Times New Roman" pitchFamily="18" charset="0"/>
                <a:cs typeface="Calibri" pitchFamily="34" charset="0"/>
              </a:rPr>
              <a:t>300 uczestników</a:t>
            </a:r>
            <a:endParaRPr lang="pl-PL" sz="2000" dirty="0"/>
          </a:p>
        </p:txBody>
      </p:sp>
      <p:sp>
        <p:nvSpPr>
          <p:cNvPr id="10" name="Prostokąt 9"/>
          <p:cNvSpPr/>
          <p:nvPr/>
        </p:nvSpPr>
        <p:spPr>
          <a:xfrm>
            <a:off x="1995056" y="7457439"/>
            <a:ext cx="9324108" cy="1938992"/>
          </a:xfrm>
          <a:prstGeom prst="rect">
            <a:avLst/>
          </a:prstGeom>
        </p:spPr>
        <p:txBody>
          <a:bodyPr wrap="square">
            <a:spAutoFit/>
          </a:bodyPr>
          <a:lstStyle/>
          <a:p>
            <a:r>
              <a:rPr lang="pl-PL" sz="2000" b="1" dirty="0" smtClean="0">
                <a:latin typeface="Calibri" pitchFamily="34" charset="0"/>
                <a:cs typeface="Calibri" pitchFamily="34" charset="0"/>
              </a:rPr>
              <a:t>- 15-17 sierpnia 2024 - </a:t>
            </a:r>
            <a:r>
              <a:rPr lang="pl-PL" sz="2000" dirty="0" smtClean="0">
                <a:latin typeface="Calibri" pitchFamily="34" charset="0"/>
                <a:cs typeface="Calibri" pitchFamily="34" charset="0"/>
              </a:rPr>
              <a:t>Zabawa plenerowa dla dzieci z aktorami Teatru </a:t>
            </a:r>
            <a:r>
              <a:rPr lang="pl-PL" sz="2000" dirty="0" err="1" smtClean="0">
                <a:latin typeface="Calibri" pitchFamily="34" charset="0"/>
                <a:cs typeface="Calibri" pitchFamily="34" charset="0"/>
              </a:rPr>
              <a:t>Trip</a:t>
            </a:r>
            <a:r>
              <a:rPr lang="pl-PL" sz="2000" dirty="0" smtClean="0">
                <a:latin typeface="Calibri" pitchFamily="34" charset="0"/>
                <a:cs typeface="Calibri" pitchFamily="34" charset="0"/>
              </a:rPr>
              <a:t> - </a:t>
            </a:r>
            <a:r>
              <a:rPr lang="pl-PL" sz="2000" dirty="0" err="1" smtClean="0">
                <a:latin typeface="Calibri" pitchFamily="34" charset="0"/>
                <a:cs typeface="Calibri" pitchFamily="34" charset="0"/>
              </a:rPr>
              <a:t>Heksą</a:t>
            </a:r>
            <a:r>
              <a:rPr lang="pl-PL" sz="2000" dirty="0" smtClean="0">
                <a:latin typeface="Calibri" pitchFamily="34" charset="0"/>
                <a:cs typeface="Calibri" pitchFamily="34" charset="0"/>
              </a:rPr>
              <a:t>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i </a:t>
            </a:r>
            <a:r>
              <a:rPr lang="pl-PL" sz="2000" dirty="0" err="1" smtClean="0">
                <a:latin typeface="Calibri" pitchFamily="34" charset="0"/>
                <a:cs typeface="Calibri" pitchFamily="34" charset="0"/>
              </a:rPr>
              <a:t>Bebokiem</a:t>
            </a:r>
            <a:r>
              <a:rPr lang="pl-PL" sz="2000" dirty="0" smtClean="0">
                <a:latin typeface="Calibri" pitchFamily="34" charset="0"/>
                <a:cs typeface="Calibri" pitchFamily="34" charset="0"/>
              </a:rPr>
              <a:t>. Warsztat szycia maskotek </a:t>
            </a:r>
            <a:r>
              <a:rPr lang="pl-PL" sz="2000" dirty="0" err="1" smtClean="0">
                <a:latin typeface="Calibri" pitchFamily="34" charset="0"/>
                <a:cs typeface="Calibri" pitchFamily="34" charset="0"/>
              </a:rPr>
              <a:t>beboków</a:t>
            </a:r>
            <a:r>
              <a:rPr lang="pl-PL" sz="2000" dirty="0" smtClean="0">
                <a:latin typeface="Calibri" pitchFamily="34" charset="0"/>
                <a:cs typeface="Calibri" pitchFamily="34" charset="0"/>
              </a:rPr>
              <a:t> dla dzieci, oraz rozmowa o </a:t>
            </a:r>
            <a:r>
              <a:rPr lang="pl-PL" sz="2000" dirty="0" err="1" smtClean="0">
                <a:latin typeface="Calibri" pitchFamily="34" charset="0"/>
                <a:cs typeface="Calibri" pitchFamily="34" charset="0"/>
              </a:rPr>
              <a:t>straszkach</a:t>
            </a:r>
            <a:r>
              <a:rPr lang="pl-PL" sz="2000" dirty="0" smtClean="0">
                <a:latin typeface="Calibri" pitchFamily="34" charset="0"/>
                <a:cs typeface="Calibri" pitchFamily="34" charset="0"/>
              </a:rPr>
              <a:t> śląskich Izoldy </a:t>
            </a:r>
            <a:r>
              <a:rPr lang="pl-PL" sz="2000" dirty="0" err="1" smtClean="0">
                <a:latin typeface="Calibri" pitchFamily="34" charset="0"/>
                <a:cs typeface="Calibri" pitchFamily="34" charset="0"/>
              </a:rPr>
              <a:t>Czmok</a:t>
            </a:r>
            <a:r>
              <a:rPr lang="pl-PL" sz="2000" dirty="0" smtClean="0">
                <a:latin typeface="Calibri" pitchFamily="34" charset="0"/>
                <a:cs typeface="Calibri" pitchFamily="34" charset="0"/>
              </a:rPr>
              <a:t> z Sonią Pryszcz – Botor i Ireneuszem Botorem. </a:t>
            </a:r>
          </a:p>
          <a:p>
            <a:r>
              <a:rPr lang="pl-PL" sz="2000" dirty="0" smtClean="0">
                <a:latin typeface="Calibri" pitchFamily="34" charset="0"/>
                <a:cs typeface="Calibri" pitchFamily="34" charset="0"/>
              </a:rPr>
              <a:t>Bohaterowie legend i podań śląskich są ważnym elementem kultury. Ten właśnie aspekt był motywem dziecięcych twórczości. Wydarzenie zakończył koncert plenerowy Górniczej Orkiestry Dętej Bytom - </a:t>
            </a:r>
            <a:r>
              <a:rPr lang="pl-PL" sz="2000" b="1" dirty="0" smtClean="0">
                <a:latin typeface="Calibri" pitchFamily="34" charset="0"/>
                <a:cs typeface="Calibri" pitchFamily="34" charset="0"/>
              </a:rPr>
              <a:t>udział</a:t>
            </a:r>
            <a:r>
              <a:rPr lang="pl-PL" sz="2000" dirty="0" smtClean="0">
                <a:latin typeface="Calibri" pitchFamily="34" charset="0"/>
                <a:cs typeface="Calibri" pitchFamily="34" charset="0"/>
              </a:rPr>
              <a:t> </a:t>
            </a:r>
            <a:r>
              <a:rPr lang="pl-PL" sz="2000" b="1" dirty="0" smtClean="0">
                <a:latin typeface="Calibri" pitchFamily="34" charset="0"/>
                <a:cs typeface="Calibri" pitchFamily="34" charset="0"/>
              </a:rPr>
              <a:t>230 uczestników.</a:t>
            </a:r>
          </a:p>
        </p:txBody>
      </p:sp>
      <p:pic>
        <p:nvPicPr>
          <p:cNvPr id="79874" name="Picture 2" descr="Beboki z Nikiszowca będą jak krasnale we Wrocławiu"/>
          <p:cNvPicPr>
            <a:picLocks noChangeAspect="1" noChangeArrowheads="1"/>
          </p:cNvPicPr>
          <p:nvPr/>
        </p:nvPicPr>
        <p:blipFill>
          <a:blip r:embed="rId7"/>
          <a:srcRect/>
          <a:stretch>
            <a:fillRect/>
          </a:stretch>
        </p:blipFill>
        <p:spPr bwMode="auto">
          <a:xfrm>
            <a:off x="8447809" y="5001490"/>
            <a:ext cx="1776846" cy="23691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9296400" y="692728"/>
            <a:ext cx="7813964" cy="4524315"/>
          </a:xfrm>
          <a:prstGeom prst="rect">
            <a:avLst/>
          </a:prstGeom>
        </p:spPr>
        <p:txBody>
          <a:bodyPr wrap="square">
            <a:spAutoFit/>
          </a:bodyPr>
          <a:lstStyle/>
          <a:p>
            <a:r>
              <a:rPr lang="pl-PL" sz="1800" dirty="0" smtClean="0"/>
              <a:t>W</a:t>
            </a:r>
            <a:r>
              <a:rPr lang="pl-PL" sz="1800" dirty="0" smtClean="0">
                <a:latin typeface="Calibri" pitchFamily="34" charset="0"/>
                <a:cs typeface="Calibri" pitchFamily="34" charset="0"/>
              </a:rPr>
              <a:t> dniach 19–22 września 2024 r. w </a:t>
            </a:r>
            <a:r>
              <a:rPr lang="pl-PL" sz="1800" dirty="0" err="1" smtClean="0">
                <a:latin typeface="Calibri" pitchFamily="34" charset="0"/>
                <a:cs typeface="Calibri" pitchFamily="34" charset="0"/>
              </a:rPr>
              <a:t>Mosznej</a:t>
            </a:r>
            <a:r>
              <a:rPr lang="pl-PL" sz="1800" dirty="0" smtClean="0">
                <a:latin typeface="Calibri" pitchFamily="34" charset="0"/>
                <a:cs typeface="Calibri" pitchFamily="34" charset="0"/>
              </a:rPr>
              <a:t> odbył się zjazd potomków rodu von </a:t>
            </a:r>
            <a:r>
              <a:rPr lang="pl-PL" sz="1800" dirty="0" err="1" smtClean="0">
                <a:latin typeface="Calibri" pitchFamily="34" charset="0"/>
                <a:cs typeface="Calibri" pitchFamily="34" charset="0"/>
              </a:rPr>
              <a:t>Tiele-Winckler</a:t>
            </a:r>
            <a:r>
              <a:rPr lang="pl-PL" sz="1800" dirty="0" smtClean="0">
                <a:latin typeface="Calibri" pitchFamily="34" charset="0"/>
                <a:cs typeface="Calibri" pitchFamily="34" charset="0"/>
              </a:rPr>
              <a:t>. Była to największa powojenna wizyta potomków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a:t>
            </a:r>
            <a:r>
              <a:rPr lang="pl-PL" sz="1800" dirty="0" err="1" smtClean="0">
                <a:latin typeface="Calibri" pitchFamily="34" charset="0"/>
                <a:cs typeface="Calibri" pitchFamily="34" charset="0"/>
              </a:rPr>
              <a:t>Mosznej</a:t>
            </a:r>
            <a:r>
              <a:rPr lang="pl-PL" sz="1800" dirty="0" smtClean="0">
                <a:latin typeface="Calibri" pitchFamily="34" charset="0"/>
                <a:cs typeface="Calibri" pitchFamily="34" charset="0"/>
              </a:rPr>
              <a:t> - dawnej siedzibie rodu</a:t>
            </a:r>
            <a:r>
              <a:rPr lang="pl-PL" sz="1800" dirty="0" smtClean="0"/>
              <a:t>. </a:t>
            </a:r>
            <a:r>
              <a:rPr lang="pl-PL" sz="1800" b="1" dirty="0" smtClean="0">
                <a:latin typeface="Calibri" pitchFamily="34" charset="0"/>
                <a:cs typeface="Calibri" pitchFamily="34" charset="0"/>
              </a:rPr>
              <a:t> 21 września, 2024 </a:t>
            </a:r>
            <a:r>
              <a:rPr lang="pl-PL" sz="1800" dirty="0" smtClean="0">
                <a:latin typeface="Calibri" pitchFamily="34" charset="0"/>
                <a:cs typeface="Calibri" pitchFamily="34" charset="0"/>
              </a:rPr>
              <a:t>- Mieszkańcy Bytomia również mieli możliwość spotkać się z </a:t>
            </a:r>
            <a:r>
              <a:rPr lang="pl-PL" sz="1800" b="1" dirty="0" smtClean="0">
                <a:latin typeface="Calibri" pitchFamily="34" charset="0"/>
                <a:cs typeface="Calibri" pitchFamily="34" charset="0"/>
              </a:rPr>
              <a:t>32 potomkami </a:t>
            </a:r>
            <a:r>
              <a:rPr lang="pl-PL" sz="1800" dirty="0" smtClean="0">
                <a:latin typeface="Calibri" pitchFamily="34" charset="0"/>
                <a:cs typeface="Calibri" pitchFamily="34" charset="0"/>
              </a:rPr>
              <a:t>rodu </a:t>
            </a:r>
            <a:r>
              <a:rPr lang="pl-PL" sz="1800" dirty="0" err="1" smtClean="0">
                <a:latin typeface="Calibri" pitchFamily="34" charset="0"/>
                <a:cs typeface="Calibri" pitchFamily="34" charset="0"/>
              </a:rPr>
              <a:t>Tiele-Wincklerów</a:t>
            </a:r>
            <a:r>
              <a:rPr lang="pl-PL" sz="1800" dirty="0" smtClean="0">
                <a:latin typeface="Calibri" pitchFamily="34" charset="0"/>
                <a:cs typeface="Calibri" pitchFamily="34" charset="0"/>
              </a:rPr>
              <a:t>.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To niecodzienne wydarzenie, w którym wzięli udział mieszkańcy, historycy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 pasjonaci dziejów Miechowic było okazją do poznania nie tylko dawnych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 obecnych losów rodziny </a:t>
            </a:r>
            <a:r>
              <a:rPr lang="pl-PL" sz="1800" dirty="0" err="1" smtClean="0">
                <a:latin typeface="Calibri" pitchFamily="34" charset="0"/>
                <a:cs typeface="Calibri" pitchFamily="34" charset="0"/>
              </a:rPr>
              <a:t>Tiele-Wincklerów</a:t>
            </a:r>
            <a:r>
              <a:rPr lang="pl-PL" sz="1800" dirty="0" smtClean="0">
                <a:latin typeface="Calibri" pitchFamily="34" charset="0"/>
                <a:cs typeface="Calibri" pitchFamily="34" charset="0"/>
              </a:rPr>
              <a:t>, ale również historycznych miejsc związanych z ich rodem. Wydarzenie poprowadził znawca dziejów rodu </a:t>
            </a:r>
            <a:br>
              <a:rPr lang="pl-PL" sz="1800" dirty="0" smtClean="0">
                <a:latin typeface="Calibri" pitchFamily="34" charset="0"/>
                <a:cs typeface="Calibri" pitchFamily="34" charset="0"/>
              </a:rPr>
            </a:br>
            <a:r>
              <a:rPr lang="pl-PL" sz="1800" b="1" dirty="0" smtClean="0">
                <a:latin typeface="Calibri" pitchFamily="34" charset="0"/>
                <a:cs typeface="Calibri" pitchFamily="34" charset="0"/>
              </a:rPr>
              <a:t>dr Arkadiusz </a:t>
            </a:r>
            <a:r>
              <a:rPr lang="pl-PL" sz="1800" b="1" dirty="0" err="1" smtClean="0">
                <a:latin typeface="Calibri" pitchFamily="34" charset="0"/>
                <a:cs typeface="Calibri" pitchFamily="34" charset="0"/>
              </a:rPr>
              <a:t>Kuzio</a:t>
            </a:r>
            <a:r>
              <a:rPr lang="pl-PL" sz="1800" dirty="0" err="1" smtClean="0">
                <a:latin typeface="Calibri" pitchFamily="34" charset="0"/>
                <a:cs typeface="Calibri" pitchFamily="34" charset="0"/>
              </a:rPr>
              <a:t>-</a:t>
            </a:r>
            <a:r>
              <a:rPr lang="pl-PL" sz="1800" b="1" dirty="0" err="1" smtClean="0">
                <a:latin typeface="Calibri" pitchFamily="34" charset="0"/>
                <a:cs typeface="Calibri" pitchFamily="34" charset="0"/>
              </a:rPr>
              <a:t>Podrucki</a:t>
            </a:r>
            <a:r>
              <a:rPr lang="pl-PL" sz="1800" dirty="0" smtClean="0">
                <a:latin typeface="Calibri" pitchFamily="34" charset="0"/>
                <a:cs typeface="Calibri" pitchFamily="34" charset="0"/>
              </a:rPr>
              <a:t>. Spotkanie z potomkami </a:t>
            </a:r>
            <a:r>
              <a:rPr lang="pl-PL" sz="1800" dirty="0" err="1" smtClean="0">
                <a:latin typeface="Calibri" pitchFamily="34" charset="0"/>
                <a:cs typeface="Calibri" pitchFamily="34" charset="0"/>
              </a:rPr>
              <a:t>Tiele-Wincklerów</a:t>
            </a:r>
            <a:r>
              <a:rPr lang="pl-PL" sz="1800" dirty="0" smtClean="0">
                <a:latin typeface="Calibri" pitchFamily="34" charset="0"/>
                <a:cs typeface="Calibri" pitchFamily="34" charset="0"/>
              </a:rPr>
              <a:t> połączono z koncertem kameralnym, podczas którego mieszkańcy usłyszeli dzieła Bacha, </a:t>
            </a:r>
            <a:r>
              <a:rPr lang="pl-PL" sz="1800" dirty="0" err="1" smtClean="0">
                <a:latin typeface="Calibri" pitchFamily="34" charset="0"/>
                <a:cs typeface="Calibri" pitchFamily="34" charset="0"/>
              </a:rPr>
              <a:t>Müthela</a:t>
            </a:r>
            <a:r>
              <a:rPr lang="pl-PL" sz="1800" dirty="0" smtClean="0">
                <a:latin typeface="Calibri" pitchFamily="34" charset="0"/>
                <a:cs typeface="Calibri" pitchFamily="34" charset="0"/>
              </a:rPr>
              <a:t>, </a:t>
            </a:r>
            <a:r>
              <a:rPr lang="pl-PL" sz="1800" dirty="0" err="1" smtClean="0">
                <a:latin typeface="Calibri" pitchFamily="34" charset="0"/>
                <a:cs typeface="Calibri" pitchFamily="34" charset="0"/>
              </a:rPr>
              <a:t>Peetersa</a:t>
            </a:r>
            <a:r>
              <a:rPr lang="pl-PL" sz="1800" dirty="0" smtClean="0">
                <a:latin typeface="Calibri" pitchFamily="34" charset="0"/>
                <a:cs typeface="Calibri" pitchFamily="34" charset="0"/>
              </a:rPr>
              <a:t>, Donizettiego czy Offenbacha w wykonaniu Jakuba Plewy  na organach oraz śpiewaczek: Justyny Bujak i Karoliny </a:t>
            </a:r>
            <a:r>
              <a:rPr lang="pl-PL" sz="1800" dirty="0" err="1" smtClean="0">
                <a:latin typeface="Calibri" pitchFamily="34" charset="0"/>
                <a:cs typeface="Calibri" pitchFamily="34" charset="0"/>
              </a:rPr>
              <a:t>Borodziuk</a:t>
            </a:r>
            <a:r>
              <a:rPr lang="pl-PL" sz="1800" dirty="0" smtClean="0">
                <a:latin typeface="Calibri" pitchFamily="34" charset="0"/>
                <a:cs typeface="Calibri" pitchFamily="34" charset="0"/>
              </a:rPr>
              <a:t>. Potomkowie rodu opowiadali przede wszystkim o czasach współczesnych, codziennym życiu,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ale wspominali także historię swoich przodków, którzy byli związani nie tylko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z Miechowicami, ale również z dawną siedzibą Zamku w </a:t>
            </a:r>
            <a:r>
              <a:rPr lang="pl-PL" sz="1800" dirty="0" err="1" smtClean="0">
                <a:latin typeface="Calibri" pitchFamily="34" charset="0"/>
                <a:cs typeface="Calibri" pitchFamily="34" charset="0"/>
              </a:rPr>
              <a:t>Mosznej</a:t>
            </a:r>
            <a:r>
              <a:rPr lang="pl-PL" sz="1800" dirty="0" smtClean="0">
                <a:latin typeface="Calibri" pitchFamily="34" charset="0"/>
                <a:cs typeface="Calibri" pitchFamily="34" charset="0"/>
              </a:rPr>
              <a:t> - </a:t>
            </a:r>
            <a:r>
              <a:rPr lang="pl-PL" sz="1800" b="1" dirty="0" smtClean="0">
                <a:latin typeface="Calibri" pitchFamily="34" charset="0"/>
                <a:cs typeface="Calibri" pitchFamily="34" charset="0"/>
              </a:rPr>
              <a:t>udział </a:t>
            </a:r>
            <a:br>
              <a:rPr lang="pl-PL" sz="1800" b="1" dirty="0" smtClean="0">
                <a:latin typeface="Calibri" pitchFamily="34" charset="0"/>
                <a:cs typeface="Calibri" pitchFamily="34" charset="0"/>
              </a:rPr>
            </a:br>
            <a:r>
              <a:rPr lang="pl-PL" sz="1800" b="1" dirty="0" smtClean="0">
                <a:latin typeface="Calibri" pitchFamily="34" charset="0"/>
                <a:cs typeface="Calibri" pitchFamily="34" charset="0"/>
              </a:rPr>
              <a:t>250 osób.​</a:t>
            </a:r>
            <a:endParaRPr lang="pl-PL" sz="1800" dirty="0"/>
          </a:p>
        </p:txBody>
      </p:sp>
      <p:pic>
        <p:nvPicPr>
          <p:cNvPr id="6" name="Picture 3" descr="K:\ANIA\2024\Prezentacja 770\WYDARZENIA GŁÓWNE\Śląski plac\TIele-Wincklerowie_-_plakat2.jpg"/>
          <p:cNvPicPr>
            <a:picLocks noChangeAspect="1" noChangeArrowheads="1"/>
          </p:cNvPicPr>
          <p:nvPr/>
        </p:nvPicPr>
        <p:blipFill>
          <a:blip r:embed="rId4" cstate="print"/>
          <a:srcRect/>
          <a:stretch>
            <a:fillRect/>
          </a:stretch>
        </p:blipFill>
        <p:spPr bwMode="auto">
          <a:xfrm>
            <a:off x="745752" y="891454"/>
            <a:ext cx="7677812" cy="4345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K:\ANIA\2024\Prezentacja 770\WYDARZENIA GŁÓWNE\Śląski plac\tryptyk1.jpg"/>
          <p:cNvPicPr>
            <a:picLocks noChangeAspect="1" noChangeArrowheads="1"/>
          </p:cNvPicPr>
          <p:nvPr/>
        </p:nvPicPr>
        <p:blipFill>
          <a:blip r:embed="rId5" cstate="print"/>
          <a:srcRect/>
          <a:stretch>
            <a:fillRect/>
          </a:stretch>
        </p:blipFill>
        <p:spPr bwMode="auto">
          <a:xfrm>
            <a:off x="4616583" y="6037763"/>
            <a:ext cx="4943053" cy="2843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Prostokąt 7"/>
          <p:cNvSpPr/>
          <p:nvPr/>
        </p:nvSpPr>
        <p:spPr>
          <a:xfrm>
            <a:off x="625522" y="5458691"/>
            <a:ext cx="3823648" cy="3693319"/>
          </a:xfrm>
          <a:prstGeom prst="rect">
            <a:avLst/>
          </a:prstGeom>
        </p:spPr>
        <p:txBody>
          <a:bodyPr wrap="square">
            <a:spAutoFit/>
          </a:bodyPr>
          <a:lstStyle/>
          <a:p>
            <a:r>
              <a:rPr lang="pl-PL" sz="1800" b="1" dirty="0" smtClean="0">
                <a:latin typeface="Calibri" pitchFamily="34" charset="0"/>
                <a:cs typeface="Calibri" pitchFamily="34" charset="0"/>
              </a:rPr>
              <a:t>- 26 października, 2024</a:t>
            </a:r>
            <a:r>
              <a:rPr lang="pl-PL" sz="1800" dirty="0" smtClean="0">
                <a:latin typeface="Calibri" pitchFamily="34" charset="0"/>
                <a:cs typeface="Calibri" pitchFamily="34" charset="0"/>
              </a:rPr>
              <a:t>- Spotkania na „Śląskim placu” zakończyły się  dwoma wydarzeniami: projekcją filmów tryptyku </a:t>
            </a:r>
            <a:r>
              <a:rPr lang="pl-PL" sz="1800" b="1" dirty="0" smtClean="0">
                <a:latin typeface="Calibri" pitchFamily="34" charset="0"/>
                <a:cs typeface="Calibri" pitchFamily="34" charset="0"/>
              </a:rPr>
              <a:t>Kazimierza Kutza</a:t>
            </a:r>
            <a:r>
              <a:rPr lang="pl-PL" sz="1800" dirty="0" smtClean="0">
                <a:latin typeface="Calibri" pitchFamily="34" charset="0"/>
                <a:cs typeface="Calibri" pitchFamily="34" charset="0"/>
              </a:rPr>
              <a:t> „Sól ziemi czarnej”, „Perła w koronie”, „Paciorki jednego różańca”, podsumowaną spotkaniem z </a:t>
            </a:r>
            <a:r>
              <a:rPr lang="pl-PL" sz="1800" dirty="0" err="1" smtClean="0">
                <a:latin typeface="Calibri" pitchFamily="34" charset="0"/>
                <a:cs typeface="Calibri" pitchFamily="34" charset="0"/>
              </a:rPr>
              <a:t>filmoznawczynią</a:t>
            </a:r>
            <a:r>
              <a:rPr lang="pl-PL" sz="1800" dirty="0" smtClean="0">
                <a:latin typeface="Calibri" pitchFamily="34" charset="0"/>
                <a:cs typeface="Calibri" pitchFamily="34" charset="0"/>
              </a:rPr>
              <a:t> </a:t>
            </a:r>
            <a:r>
              <a:rPr lang="pl-PL" sz="1800" b="1" dirty="0" smtClean="0">
                <a:latin typeface="Calibri" pitchFamily="34" charset="0"/>
                <a:cs typeface="Calibri" pitchFamily="34" charset="0"/>
              </a:rPr>
              <a:t>Agatą </a:t>
            </a:r>
            <a:r>
              <a:rPr lang="pl-PL" sz="1800" b="1" dirty="0" err="1" smtClean="0">
                <a:latin typeface="Calibri" pitchFamily="34" charset="0"/>
                <a:cs typeface="Calibri" pitchFamily="34" charset="0"/>
              </a:rPr>
              <a:t>Tecl</a:t>
            </a:r>
            <a:r>
              <a:rPr lang="pl-PL" sz="1800" b="1" dirty="0" smtClean="0">
                <a:latin typeface="Calibri" pitchFamily="34" charset="0"/>
                <a:cs typeface="Calibri" pitchFamily="34" charset="0"/>
              </a:rPr>
              <a:t> - Szubert</a:t>
            </a:r>
            <a:r>
              <a:rPr lang="pl-PL" sz="1800" dirty="0" smtClean="0">
                <a:latin typeface="Calibri" pitchFamily="34" charset="0"/>
                <a:cs typeface="Calibri" pitchFamily="34" charset="0"/>
              </a:rPr>
              <a:t> oraz „Warsztatami zaprawiania </a:t>
            </a:r>
            <a:r>
              <a:rPr lang="pl-PL" sz="1800" dirty="0" err="1" smtClean="0">
                <a:latin typeface="Calibri" pitchFamily="34" charset="0"/>
                <a:cs typeface="Calibri" pitchFamily="34" charset="0"/>
              </a:rPr>
              <a:t>krauzów</a:t>
            </a:r>
            <a:r>
              <a:rPr lang="pl-PL" sz="1800" dirty="0" smtClean="0">
                <a:latin typeface="Calibri" pitchFamily="34" charset="0"/>
                <a:cs typeface="Calibri" pitchFamily="34" charset="0"/>
              </a:rPr>
              <a:t>” z gospodyniami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ze </a:t>
            </a:r>
            <a:r>
              <a:rPr lang="pl-PL" sz="1800" dirty="0" err="1" smtClean="0">
                <a:latin typeface="Calibri" pitchFamily="34" charset="0"/>
                <a:cs typeface="Calibri" pitchFamily="34" charset="0"/>
              </a:rPr>
              <a:t>Stolarzowic</a:t>
            </a:r>
            <a:r>
              <a:rPr lang="pl-PL" sz="1800" dirty="0" smtClean="0">
                <a:latin typeface="Calibri" pitchFamily="34" charset="0"/>
                <a:cs typeface="Calibri" pitchFamily="34" charset="0"/>
              </a:rPr>
              <a:t>. Było to spotkanie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o charakterze integracji społecznej kobiet z Miechowic i </a:t>
            </a:r>
            <a:r>
              <a:rPr lang="pl-PL" sz="1800" dirty="0" err="1" smtClean="0">
                <a:latin typeface="Calibri" pitchFamily="34" charset="0"/>
                <a:cs typeface="Calibri" pitchFamily="34" charset="0"/>
              </a:rPr>
              <a:t>Stolarzowic</a:t>
            </a:r>
            <a:r>
              <a:rPr lang="pl-PL" sz="1800" dirty="0" smtClean="0">
                <a:latin typeface="Calibri" pitchFamily="34" charset="0"/>
                <a:cs typeface="Calibri" pitchFamily="34" charset="0"/>
              </a:rPr>
              <a:t> - </a:t>
            </a:r>
            <a:r>
              <a:rPr lang="pl-PL" sz="1800" b="1" dirty="0" smtClean="0">
                <a:latin typeface="Calibri" pitchFamily="34" charset="0"/>
                <a:cs typeface="Calibri" pitchFamily="34" charset="0"/>
              </a:rPr>
              <a:t>udział</a:t>
            </a:r>
            <a:r>
              <a:rPr lang="pl-PL" sz="1800" dirty="0" smtClean="0">
                <a:latin typeface="Calibri" pitchFamily="34" charset="0"/>
                <a:cs typeface="Calibri" pitchFamily="34" charset="0"/>
              </a:rPr>
              <a:t> </a:t>
            </a:r>
            <a:r>
              <a:rPr lang="pl-PL" sz="1800" b="1" dirty="0" smtClean="0">
                <a:latin typeface="Calibri" pitchFamily="34" charset="0"/>
                <a:cs typeface="Calibri" pitchFamily="34" charset="0"/>
              </a:rPr>
              <a:t>48 uczestników.</a:t>
            </a:r>
            <a:endParaRPr lang="pl-PL" sz="1800" dirty="0"/>
          </a:p>
        </p:txBody>
      </p:sp>
      <p:pic>
        <p:nvPicPr>
          <p:cNvPr id="86018" name="Picture 2" descr="Potomkowie Tiele-Wincklerów odwiedzili Miechowice (5)"/>
          <p:cNvPicPr>
            <a:picLocks noChangeAspect="1" noChangeArrowheads="1"/>
          </p:cNvPicPr>
          <p:nvPr/>
        </p:nvPicPr>
        <p:blipFill>
          <a:blip r:embed="rId6"/>
          <a:srcRect/>
          <a:stretch>
            <a:fillRect/>
          </a:stretch>
        </p:blipFill>
        <p:spPr bwMode="auto">
          <a:xfrm>
            <a:off x="9545782" y="5627130"/>
            <a:ext cx="5791199" cy="37523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Obraz 9" descr="Park Tiele_W.jpg"/>
          <p:cNvPicPr>
            <a:picLocks noChangeAspect="1"/>
          </p:cNvPicPr>
          <p:nvPr/>
        </p:nvPicPr>
        <p:blipFill>
          <a:blip r:embed="rId7"/>
          <a:stretch>
            <a:fillRect/>
          </a:stretch>
        </p:blipFill>
        <p:spPr>
          <a:xfrm>
            <a:off x="10706669" y="8350723"/>
            <a:ext cx="2163170" cy="16223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3616036" y="623456"/>
            <a:ext cx="9074728"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FINISAŻ WYSTAWY „KRZYCZ SIOSTRO, KRZYCZ!”</a:t>
            </a:r>
          </a:p>
        </p:txBody>
      </p:sp>
      <p:pic>
        <p:nvPicPr>
          <p:cNvPr id="6" name="Picture 2" descr="\\max\kultura\ANIA\2024\Prezentacja 770\WYDARZENIA TOWARZYSZĄCE\Instytucje Kultury\Kronika\Krzycz siostro Krzycz_2.jpg"/>
          <p:cNvPicPr>
            <a:picLocks noChangeAspect="1" noChangeArrowheads="1"/>
          </p:cNvPicPr>
          <p:nvPr/>
        </p:nvPicPr>
        <p:blipFill>
          <a:blip r:embed="rId4" cstate="print"/>
          <a:srcRect/>
          <a:stretch>
            <a:fillRect/>
          </a:stretch>
        </p:blipFill>
        <p:spPr bwMode="auto">
          <a:xfrm>
            <a:off x="13716002" y="5615577"/>
            <a:ext cx="3948543" cy="2696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Prostokąt 6"/>
          <p:cNvSpPr/>
          <p:nvPr/>
        </p:nvSpPr>
        <p:spPr>
          <a:xfrm>
            <a:off x="7994072" y="1537856"/>
            <a:ext cx="8437832" cy="4555093"/>
          </a:xfrm>
          <a:prstGeom prst="rect">
            <a:avLst/>
          </a:prstGeom>
        </p:spPr>
        <p:txBody>
          <a:bodyPr wrap="square">
            <a:spAutoFit/>
          </a:bodyPr>
          <a:lstStyle/>
          <a:p>
            <a:r>
              <a:rPr lang="pl-PL" sz="1600" dirty="0" smtClean="0">
                <a:latin typeface="Calibri" pitchFamily="34" charset="0"/>
                <a:cs typeface="Calibri" pitchFamily="34" charset="0"/>
              </a:rPr>
              <a:t>Projekt Centrum Sztuki Współczesnej „Kronika”. Wystawa trwała do 31 maja 2024. Bogaty program projektu skierowany był do dzieci, młodzieży oraz dorosłych. Podczas warsztatów, przeszkoleni zostali  również liderzy lokalnego środowiska których misją jest przeniesienie działań na teren swoich szkół i społeczności. Tytuł projektu zaczerpnięty został z utworu nagranego w 1942 roku przez Siostrę </a:t>
            </a:r>
            <a:r>
              <a:rPr lang="pl-PL" sz="1600" dirty="0" err="1" smtClean="0">
                <a:latin typeface="Calibri" pitchFamily="34" charset="0"/>
                <a:cs typeface="Calibri" pitchFamily="34" charset="0"/>
              </a:rPr>
              <a:t>Rosettę</a:t>
            </a:r>
            <a:r>
              <a:rPr lang="pl-PL" sz="1600" dirty="0" smtClean="0">
                <a:latin typeface="Calibri" pitchFamily="34" charset="0"/>
                <a:cs typeface="Calibri" pitchFamily="34" charset="0"/>
              </a:rPr>
              <a:t> </a:t>
            </a:r>
            <a:r>
              <a:rPr lang="pl-PL" sz="1600" dirty="0" err="1" smtClean="0">
                <a:latin typeface="Calibri" pitchFamily="34" charset="0"/>
                <a:cs typeface="Calibri" pitchFamily="34" charset="0"/>
              </a:rPr>
              <a:t>Tharpe</a:t>
            </a:r>
            <a:r>
              <a:rPr lang="pl-PL" sz="1600" dirty="0" smtClean="0">
                <a:latin typeface="Calibri" pitchFamily="34" charset="0"/>
                <a:cs typeface="Calibri" pitchFamily="34" charset="0"/>
              </a:rPr>
              <a:t>.  CSW Kronika stworzyła wystawę sztuki współczesnej , która została potraktowana jako narzędzie edukacyjne, gdzie zestawione zostały doświadczenia kobiet związane z krzywdą dyskryminacji i wykluczenia o różnym podłożu. Wraz z zaproszonymi artystami </a:t>
            </a:r>
            <a:br>
              <a:rPr lang="pl-PL" sz="1600" dirty="0" smtClean="0">
                <a:latin typeface="Calibri" pitchFamily="34" charset="0"/>
                <a:cs typeface="Calibri" pitchFamily="34" charset="0"/>
              </a:rPr>
            </a:br>
            <a:r>
              <a:rPr lang="pl-PL" sz="1600" dirty="0" smtClean="0">
                <a:latin typeface="Calibri" pitchFamily="34" charset="0"/>
                <a:cs typeface="Calibri" pitchFamily="34" charset="0"/>
              </a:rPr>
              <a:t>i artystkami CSW Kronika skupiło się na przedstawicielkach lokalnej społeczności, przypominając życiorysy tych, które odeszły i zapraszając do współpracy te, które są wokół nas. Duże znaczenie miało miejsce wystawy. Wystawa w swym założeniu teoretycznym nawiązuje do historii bytomskich kobiet, którym w czasach narodowego socjalizmu odebrano wszystko, odarto je z godności </a:t>
            </a:r>
            <a:br>
              <a:rPr lang="pl-PL" sz="1600" dirty="0" smtClean="0">
                <a:latin typeface="Calibri" pitchFamily="34" charset="0"/>
                <a:cs typeface="Calibri" pitchFamily="34" charset="0"/>
              </a:rPr>
            </a:br>
            <a:r>
              <a:rPr lang="pl-PL" sz="1600" dirty="0" smtClean="0">
                <a:latin typeface="Calibri" pitchFamily="34" charset="0"/>
                <a:cs typeface="Calibri" pitchFamily="34" charset="0"/>
              </a:rPr>
              <a:t>i człowieczeństwa, a w końcowym efekcie pozbawiono je również prawa do życia - ostatnich przedwojennych właścicielek kamienicy przy Rynku 26, </a:t>
            </a:r>
            <a:r>
              <a:rPr lang="pl-PL" sz="1600" dirty="0" err="1" smtClean="0">
                <a:latin typeface="Calibri" pitchFamily="34" charset="0"/>
                <a:cs typeface="Calibri" pitchFamily="34" charset="0"/>
              </a:rPr>
              <a:t>Kathe</a:t>
            </a:r>
            <a:r>
              <a:rPr lang="pl-PL" sz="1600" dirty="0" smtClean="0">
                <a:latin typeface="Calibri" pitchFamily="34" charset="0"/>
                <a:cs typeface="Calibri" pitchFamily="34" charset="0"/>
              </a:rPr>
              <a:t> Cohn i </a:t>
            </a:r>
            <a:r>
              <a:rPr lang="pl-PL" sz="1600" dirty="0" err="1" smtClean="0">
                <a:latin typeface="Calibri" pitchFamily="34" charset="0"/>
                <a:cs typeface="Calibri" pitchFamily="34" charset="0"/>
              </a:rPr>
              <a:t>Friederike</a:t>
            </a:r>
            <a:r>
              <a:rPr lang="pl-PL" sz="1600" dirty="0" smtClean="0">
                <a:latin typeface="Calibri" pitchFamily="34" charset="0"/>
                <a:cs typeface="Calibri" pitchFamily="34" charset="0"/>
              </a:rPr>
              <a:t> </a:t>
            </a:r>
            <a:r>
              <a:rPr lang="pl-PL" sz="1600" dirty="0" err="1" smtClean="0">
                <a:latin typeface="Calibri" pitchFamily="34" charset="0"/>
                <a:cs typeface="Calibri" pitchFamily="34" charset="0"/>
              </a:rPr>
              <a:t>Marianne</a:t>
            </a:r>
            <a:r>
              <a:rPr lang="pl-PL" sz="1600" dirty="0" smtClean="0">
                <a:latin typeface="Calibri" pitchFamily="34" charset="0"/>
                <a:cs typeface="Calibri" pitchFamily="34" charset="0"/>
              </a:rPr>
              <a:t> </a:t>
            </a:r>
            <a:r>
              <a:rPr lang="pl-PL" sz="1600" dirty="0" err="1" smtClean="0">
                <a:latin typeface="Calibri" pitchFamily="34" charset="0"/>
                <a:cs typeface="Calibri" pitchFamily="34" charset="0"/>
              </a:rPr>
              <a:t>Guttman</a:t>
            </a:r>
            <a:r>
              <a:rPr lang="pl-PL" sz="1600" dirty="0" smtClean="0">
                <a:latin typeface="Calibri" pitchFamily="34" charset="0"/>
                <a:cs typeface="Calibri" pitchFamily="34" charset="0"/>
              </a:rPr>
              <a:t>. Dziś w ich dawnym domu mieści się CSW Kronika.</a:t>
            </a:r>
          </a:p>
          <a:p>
            <a:r>
              <a:rPr lang="pl-PL" sz="1600" dirty="0" smtClean="0">
                <a:latin typeface="Calibri" pitchFamily="34" charset="0"/>
                <a:cs typeface="Calibri" pitchFamily="34" charset="0"/>
              </a:rPr>
              <a:t>Tropiąc ich dotąd nieznane losy, oddano im głos, który został odebrany. Przyglądano się jednocześnie historiom współczesnych kobiet, na różne sposoby wykluczanym ze społeczeństwa </a:t>
            </a:r>
            <a:br>
              <a:rPr lang="pl-PL" sz="1600" dirty="0" smtClean="0">
                <a:latin typeface="Calibri" pitchFamily="34" charset="0"/>
                <a:cs typeface="Calibri" pitchFamily="34" charset="0"/>
              </a:rPr>
            </a:br>
            <a:r>
              <a:rPr lang="pl-PL" sz="1600" dirty="0" smtClean="0">
                <a:latin typeface="Calibri" pitchFamily="34" charset="0"/>
                <a:cs typeface="Calibri" pitchFamily="34" charset="0"/>
              </a:rPr>
              <a:t>w XXI wieku. </a:t>
            </a:r>
          </a:p>
          <a:p>
            <a:endParaRPr lang="pl-PL" sz="1800" dirty="0">
              <a:latin typeface="Calibri" pitchFamily="34" charset="0"/>
              <a:cs typeface="Calibri" pitchFamily="34" charset="0"/>
            </a:endParaRPr>
          </a:p>
        </p:txBody>
      </p:sp>
      <p:sp>
        <p:nvSpPr>
          <p:cNvPr id="8" name="Prostokąt 7"/>
          <p:cNvSpPr/>
          <p:nvPr/>
        </p:nvSpPr>
        <p:spPr>
          <a:xfrm>
            <a:off x="526474" y="6248400"/>
            <a:ext cx="7331158"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itchFamily="34" charset="0"/>
                <a:cs typeface="Calibri" pitchFamily="34" charset="0"/>
              </a:rPr>
              <a:t>TOSCA – ZAKOŃCZENIE  79. SEZONU W OPERZE </a:t>
            </a:r>
            <a:endParaRPr lang="pl-PL" sz="2800" b="1" dirty="0">
              <a:effectLst>
                <a:outerShdw blurRad="38100" dist="38100" dir="2700000" algn="tl">
                  <a:srgbClr val="000000">
                    <a:alpha val="43137"/>
                  </a:srgbClr>
                </a:outerShdw>
              </a:effectLst>
              <a:latin typeface="Calibri" pitchFamily="34" charset="0"/>
              <a:cs typeface="Calibri" pitchFamily="34" charset="0"/>
            </a:endParaRPr>
          </a:p>
        </p:txBody>
      </p:sp>
      <p:sp>
        <p:nvSpPr>
          <p:cNvPr id="9" name="Prostokąt 8"/>
          <p:cNvSpPr/>
          <p:nvPr/>
        </p:nvSpPr>
        <p:spPr>
          <a:xfrm>
            <a:off x="491320" y="7107382"/>
            <a:ext cx="5745708" cy="2585323"/>
          </a:xfrm>
          <a:prstGeom prst="rect">
            <a:avLst/>
          </a:prstGeom>
        </p:spPr>
        <p:txBody>
          <a:bodyPr wrap="square">
            <a:spAutoFit/>
          </a:bodyPr>
          <a:lstStyle/>
          <a:p>
            <a:r>
              <a:rPr lang="pl-PL" sz="1800" dirty="0" smtClean="0">
                <a:latin typeface="Calibri" pitchFamily="34" charset="0"/>
                <a:cs typeface="Calibri" pitchFamily="34" charset="0"/>
              </a:rPr>
              <a:t>Dziełem Giacomo Pucciniego pt. „Tosca” Opera Śląska zakończyła 22 czerwca 79. sezon artystyczny. Wieczór pełen wzruszeń i muzycznych uniesień z udziałem wybitnego barytona Andrzeja </a:t>
            </a:r>
            <a:r>
              <a:rPr lang="pl-PL" sz="1800" dirty="0" err="1" smtClean="0">
                <a:latin typeface="Calibri" pitchFamily="34" charset="0"/>
                <a:cs typeface="Calibri" pitchFamily="34" charset="0"/>
              </a:rPr>
              <a:t>Dobbera</a:t>
            </a:r>
            <a:r>
              <a:rPr lang="pl-PL" sz="1800" dirty="0" smtClean="0">
                <a:latin typeface="Calibri" pitchFamily="34" charset="0"/>
                <a:cs typeface="Calibri" pitchFamily="34" charset="0"/>
              </a:rPr>
              <a:t> był okazją do wyróżnienia osób i instytucji, które wspierają  teatr. Statuetkę Opery Śląskiej otrzymał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również Prezydent Bytomia Mariusz Wołosz.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Dyrektor Opery podziękował także pracownikom za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zaangażowanie w rewitalizację i remont teatru.</a:t>
            </a:r>
            <a:endParaRPr lang="pl-PL" sz="1800" dirty="0">
              <a:latin typeface="Calibri" pitchFamily="34" charset="0"/>
              <a:cs typeface="Calibri" pitchFamily="34" charset="0"/>
            </a:endParaRPr>
          </a:p>
        </p:txBody>
      </p:sp>
      <p:pic>
        <p:nvPicPr>
          <p:cNvPr id="10" name="Picture 4" descr="\\max\kultura\ANIA\2024\Prezentacja 770\WYDARZENIA TOWARZYSZĄCE\Instytucje Kultury\Opera Śląska\Tosca__2.jpg"/>
          <p:cNvPicPr>
            <a:picLocks noChangeAspect="1" noChangeArrowheads="1"/>
          </p:cNvPicPr>
          <p:nvPr/>
        </p:nvPicPr>
        <p:blipFill>
          <a:blip r:embed="rId5" cstate="print"/>
          <a:srcRect/>
          <a:stretch>
            <a:fillRect/>
          </a:stretch>
        </p:blipFill>
        <p:spPr bwMode="auto">
          <a:xfrm>
            <a:off x="8781732" y="6193616"/>
            <a:ext cx="5137123" cy="3415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1922" name="Picture 2" descr="https://kronika.org.pl/f/_e/l/9b0ba331535ac62c6b5713b910c9be25.jpg"/>
          <p:cNvPicPr>
            <a:picLocks noChangeAspect="1" noChangeArrowheads="1"/>
          </p:cNvPicPr>
          <p:nvPr/>
        </p:nvPicPr>
        <p:blipFill>
          <a:blip r:embed="rId6"/>
          <a:srcRect/>
          <a:stretch>
            <a:fillRect/>
          </a:stretch>
        </p:blipFill>
        <p:spPr bwMode="auto">
          <a:xfrm>
            <a:off x="512617" y="1379235"/>
            <a:ext cx="6906237" cy="46059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Obraz 11" descr="tosca e.jpg"/>
          <p:cNvPicPr>
            <a:picLocks noChangeAspect="1"/>
          </p:cNvPicPr>
          <p:nvPr/>
        </p:nvPicPr>
        <p:blipFill>
          <a:blip r:embed="rId7"/>
          <a:stretch>
            <a:fillRect/>
          </a:stretch>
        </p:blipFill>
        <p:spPr>
          <a:xfrm>
            <a:off x="5759355" y="7108777"/>
            <a:ext cx="3188458" cy="21256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1025236" y="678873"/>
            <a:ext cx="13549745" cy="707886"/>
          </a:xfrm>
          <a:prstGeom prst="rect">
            <a:avLst/>
          </a:prstGeom>
        </p:spPr>
        <p:txBody>
          <a:bodyPr wrap="square">
            <a:spAutoFit/>
          </a:bodyPr>
          <a:lstStyle/>
          <a:p>
            <a:pPr algn="ctr"/>
            <a:r>
              <a:rPr lang="pl-PL" sz="4000" b="1" dirty="0" smtClean="0">
                <a:effectLst>
                  <a:outerShdw blurRad="38100" dist="38100" dir="2700000" algn="tl">
                    <a:srgbClr val="000000">
                      <a:alpha val="43137"/>
                    </a:srgbClr>
                  </a:outerShdw>
                </a:effectLst>
                <a:latin typeface="Calibri" pitchFamily="34" charset="0"/>
                <a:ea typeface="Cambria" pitchFamily="18" charset="0"/>
                <a:cs typeface="Calibri" pitchFamily="34" charset="0"/>
              </a:rPr>
              <a:t>10-lecie TEATRU ROZBARK  / 770-lecie Miasta BYTOMIA </a:t>
            </a:r>
            <a:endParaRPr lang="pl-PL" sz="4000" dirty="0"/>
          </a:p>
        </p:txBody>
      </p:sp>
      <p:pic>
        <p:nvPicPr>
          <p:cNvPr id="80900" name="Picture 4" descr="C:\Users\chris\Downloads\Zrzut ekranu_20-11-2024_7743_teatrrozbark.pl.jpeg"/>
          <p:cNvPicPr>
            <a:picLocks noChangeAspect="1" noChangeArrowheads="1"/>
          </p:cNvPicPr>
          <p:nvPr/>
        </p:nvPicPr>
        <p:blipFill>
          <a:blip r:embed="rId4"/>
          <a:srcRect/>
          <a:stretch>
            <a:fillRect/>
          </a:stretch>
        </p:blipFill>
        <p:spPr bwMode="auto">
          <a:xfrm>
            <a:off x="7674019" y="1591620"/>
            <a:ext cx="9698449" cy="46067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p:cNvPicPr>
            <a:picLocks noChangeAspect="1" noChangeArrowheads="1"/>
          </p:cNvPicPr>
          <p:nvPr/>
        </p:nvPicPr>
        <p:blipFill>
          <a:blip r:embed="rId5" cstate="print"/>
          <a:srcRect/>
          <a:stretch>
            <a:fillRect/>
          </a:stretch>
        </p:blipFill>
        <p:spPr bwMode="auto">
          <a:xfrm>
            <a:off x="423079" y="6415804"/>
            <a:ext cx="6598731" cy="3312254"/>
          </a:xfrm>
          <a:prstGeom prst="rect">
            <a:avLst/>
          </a:prstGeom>
          <a:noFill/>
          <a:ln w="9525">
            <a:noFill/>
            <a:miter lim="800000"/>
            <a:headEnd/>
            <a:tailEnd/>
          </a:ln>
        </p:spPr>
      </p:pic>
      <p:pic>
        <p:nvPicPr>
          <p:cNvPr id="80902" name="Picture 6" descr="Antena | premiera Przestrzenie Sztuki-Taniec - Teatr Rozbark"/>
          <p:cNvPicPr>
            <a:picLocks noChangeAspect="1" noChangeArrowheads="1"/>
          </p:cNvPicPr>
          <p:nvPr/>
        </p:nvPicPr>
        <p:blipFill>
          <a:blip r:embed="rId6"/>
          <a:srcRect/>
          <a:stretch>
            <a:fillRect/>
          </a:stretch>
        </p:blipFill>
        <p:spPr bwMode="auto">
          <a:xfrm>
            <a:off x="16309075" y="5829998"/>
            <a:ext cx="1746913" cy="3176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0904" name="Picture 8" descr="https://teatrrozbark.pl/wp-content/uploads/2024/10/DISABILITY_112024_a3-01.jpg"/>
          <p:cNvPicPr>
            <a:picLocks noChangeAspect="1" noChangeArrowheads="1"/>
          </p:cNvPicPr>
          <p:nvPr/>
        </p:nvPicPr>
        <p:blipFill>
          <a:blip r:embed="rId7"/>
          <a:srcRect/>
          <a:stretch>
            <a:fillRect/>
          </a:stretch>
        </p:blipFill>
        <p:spPr bwMode="auto">
          <a:xfrm>
            <a:off x="3990110" y="1576258"/>
            <a:ext cx="3206158" cy="4519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0906" name="Picture 10" descr="C:\Users\chris\Downloads\Zrzut ekranu_20-11-2024_72320_teatrrozbark.pl.jpeg"/>
          <p:cNvPicPr>
            <a:picLocks noChangeAspect="1" noChangeArrowheads="1"/>
          </p:cNvPicPr>
          <p:nvPr/>
        </p:nvPicPr>
        <p:blipFill>
          <a:blip r:embed="rId8"/>
          <a:srcRect/>
          <a:stretch>
            <a:fillRect/>
          </a:stretch>
        </p:blipFill>
        <p:spPr bwMode="auto">
          <a:xfrm>
            <a:off x="7348285" y="6648138"/>
            <a:ext cx="5923128" cy="26785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pole tekstowe 12"/>
          <p:cNvSpPr txBox="1"/>
          <p:nvPr/>
        </p:nvSpPr>
        <p:spPr>
          <a:xfrm>
            <a:off x="13563600" y="6837528"/>
            <a:ext cx="2549235" cy="1815882"/>
          </a:xfrm>
          <a:prstGeom prst="rect">
            <a:avLst/>
          </a:prstGeom>
          <a:noFill/>
        </p:spPr>
        <p:txBody>
          <a:bodyPr wrap="square" rtlCol="0">
            <a:spAutoFit/>
          </a:bodyPr>
          <a:lstStyle/>
          <a:p>
            <a:r>
              <a:rPr lang="pl-PL" dirty="0" smtClean="0"/>
              <a:t>Całoroczne eksponowanie logo jubileuszu  miasta  na wszystkich typach nośników teatru, połączenie </a:t>
            </a:r>
            <a:br>
              <a:rPr lang="pl-PL" dirty="0" smtClean="0"/>
            </a:br>
            <a:r>
              <a:rPr lang="pl-PL" dirty="0" smtClean="0"/>
              <a:t>z jubileuszem teatru / strona </a:t>
            </a:r>
            <a:r>
              <a:rPr lang="pl-PL" dirty="0" err="1" smtClean="0"/>
              <a:t>www</a:t>
            </a:r>
            <a:r>
              <a:rPr lang="pl-PL" dirty="0" smtClean="0"/>
              <a:t>, druki, ekrany </a:t>
            </a:r>
            <a:r>
              <a:rPr lang="pl-PL" dirty="0" err="1" smtClean="0"/>
              <a:t>led</a:t>
            </a:r>
            <a:r>
              <a:rPr lang="pl-PL" dirty="0" smtClean="0"/>
              <a:t>, przestrzeń teatru, poczta elektroniczna itp./</a:t>
            </a:r>
            <a:endParaRPr lang="pl-PL" dirty="0"/>
          </a:p>
        </p:txBody>
      </p:sp>
      <p:pic>
        <p:nvPicPr>
          <p:cNvPr id="12" name="Obraz 11" descr="flashmobwtt.jpg"/>
          <p:cNvPicPr>
            <a:picLocks noChangeAspect="1"/>
          </p:cNvPicPr>
          <p:nvPr/>
        </p:nvPicPr>
        <p:blipFill>
          <a:blip r:embed="rId9"/>
          <a:stretch>
            <a:fillRect/>
          </a:stretch>
        </p:blipFill>
        <p:spPr>
          <a:xfrm>
            <a:off x="468573" y="1465427"/>
            <a:ext cx="3189027" cy="47835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6;g30ff72f33d2_1_0"/>
          <p:cNvSpPr/>
          <p:nvPr/>
        </p:nvSpPr>
        <p:spPr>
          <a:xfrm>
            <a:off x="0" y="8197293"/>
            <a:ext cx="3302758" cy="2089707"/>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3">
              <a:alphaModFix/>
            </a:blip>
            <a:stretch>
              <a:fillRect/>
            </a:stretch>
          </a:blipFill>
          <a:ln>
            <a:noFill/>
          </a:ln>
        </p:spPr>
      </p:sp>
      <p:sp>
        <p:nvSpPr>
          <p:cNvPr id="3"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3">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4">
              <a:alphaModFix/>
            </a:blip>
            <a:stretch>
              <a:fillRect/>
            </a:stretch>
          </a:blipFill>
          <a:ln>
            <a:noFill/>
          </a:ln>
        </p:spPr>
      </p:sp>
      <p:sp>
        <p:nvSpPr>
          <p:cNvPr id="5" name="Prostokąt 4"/>
          <p:cNvSpPr/>
          <p:nvPr/>
        </p:nvSpPr>
        <p:spPr>
          <a:xfrm>
            <a:off x="3671249" y="518615"/>
            <a:ext cx="9430602" cy="584775"/>
          </a:xfrm>
          <a:prstGeom prst="rect">
            <a:avLst/>
          </a:prstGeom>
        </p:spPr>
        <p:txBody>
          <a:bodyPr wrap="square">
            <a:spAutoFit/>
          </a:bodyPr>
          <a:lstStyle/>
          <a:p>
            <a:pPr algn="ctr"/>
            <a:r>
              <a:rPr lang="pl-PL" sz="3200" b="1" dirty="0" smtClean="0">
                <a:effectLst>
                  <a:outerShdw blurRad="38100" dist="38100" dir="2700000" algn="tl">
                    <a:srgbClr val="000000">
                      <a:alpha val="43137"/>
                    </a:srgbClr>
                  </a:outerShdw>
                </a:effectLst>
                <a:latin typeface="Calibri" pitchFamily="34" charset="0"/>
                <a:cs typeface="Calibri" pitchFamily="34" charset="0"/>
              </a:rPr>
              <a:t>OTWARCIE PRACOWNI SZTUKI MICHAŁA REJNERA</a:t>
            </a:r>
            <a:endParaRPr lang="pl-PL" sz="3200" b="1" dirty="0">
              <a:effectLst>
                <a:outerShdw blurRad="38100" dist="38100" dir="2700000" algn="tl">
                  <a:srgbClr val="000000">
                    <a:alpha val="43137"/>
                  </a:srgbClr>
                </a:outerShdw>
              </a:effectLst>
              <a:latin typeface="Calibri" pitchFamily="34" charset="0"/>
              <a:cs typeface="Calibri" pitchFamily="34" charset="0"/>
            </a:endParaRPr>
          </a:p>
        </p:txBody>
      </p:sp>
      <p:pic>
        <p:nvPicPr>
          <p:cNvPr id="6" name="Picture 4" descr="\\max\kultura\ANIA\2024\Prezentacja 770\WYDARZENIA TOWARZYSZĄCE\Instytucje Kultury\Michał Rejner\D4N_3180_kopia-960x640_1.jpg"/>
          <p:cNvPicPr>
            <a:picLocks noChangeAspect="1" noChangeArrowheads="1"/>
          </p:cNvPicPr>
          <p:nvPr/>
        </p:nvPicPr>
        <p:blipFill>
          <a:blip r:embed="rId5" cstate="print"/>
          <a:srcRect/>
          <a:stretch>
            <a:fillRect/>
          </a:stretch>
        </p:blipFill>
        <p:spPr bwMode="auto">
          <a:xfrm>
            <a:off x="1931624" y="1681963"/>
            <a:ext cx="5522412" cy="3681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Prostokąt 6"/>
          <p:cNvSpPr/>
          <p:nvPr/>
        </p:nvSpPr>
        <p:spPr>
          <a:xfrm>
            <a:off x="7710985" y="2183643"/>
            <a:ext cx="6387152" cy="2862322"/>
          </a:xfrm>
          <a:prstGeom prst="rect">
            <a:avLst/>
          </a:prstGeom>
        </p:spPr>
        <p:txBody>
          <a:bodyPr wrap="square">
            <a:spAutoFit/>
          </a:bodyPr>
          <a:lstStyle/>
          <a:p>
            <a:r>
              <a:rPr lang="pl-PL" sz="2000" dirty="0" smtClean="0">
                <a:latin typeface="Calibri" pitchFamily="34" charset="0"/>
                <a:cs typeface="Calibri" pitchFamily="34" charset="0"/>
              </a:rPr>
              <a:t>21 czerwca 2024 r.  artysta Michał Rejner otworzył przy okazji obchodów 770-lecia Bytomia oraz Święta Miasta swoją pracownię w dawnej lokomotywowni Warsztatów Naprawczych Górnośląskich Kolei Wąskotorowych przy ulicy Brzezińskiej 27. Przestrzeń tą wypełnił pasją do sztuki, potrzebą tworzenia i ciężką pracą.</a:t>
            </a:r>
            <a:r>
              <a:rPr lang="pl-PL" sz="2000" dirty="0" smtClean="0"/>
              <a:t> </a:t>
            </a:r>
            <a:r>
              <a:rPr lang="pl-PL" sz="2000" dirty="0" smtClean="0">
                <a:latin typeface="Calibri" pitchFamily="34" charset="0"/>
                <a:cs typeface="Calibri" pitchFamily="34" charset="0"/>
              </a:rPr>
              <a:t>Artysta zapraszając gości zaoferował im różnorodne atrakcje,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w tym występy muzyczne i możliwość współtworzenia sztuki – w tym przypadku rzeźby.</a:t>
            </a:r>
            <a:endParaRPr lang="pl-PL" sz="2000" dirty="0">
              <a:latin typeface="Calibri" pitchFamily="34" charset="0"/>
              <a:cs typeface="Calibri" pitchFamily="34" charset="0"/>
            </a:endParaRPr>
          </a:p>
        </p:txBody>
      </p:sp>
      <p:sp>
        <p:nvSpPr>
          <p:cNvPr id="8" name="Prostokąt 7"/>
          <p:cNvSpPr/>
          <p:nvPr/>
        </p:nvSpPr>
        <p:spPr>
          <a:xfrm>
            <a:off x="5745707" y="5349922"/>
            <a:ext cx="12105565" cy="584775"/>
          </a:xfrm>
          <a:prstGeom prst="rect">
            <a:avLst/>
          </a:prstGeom>
        </p:spPr>
        <p:txBody>
          <a:bodyPr wrap="square">
            <a:spAutoFit/>
          </a:bodyPr>
          <a:lstStyle/>
          <a:p>
            <a:pPr algn="ctr"/>
            <a:r>
              <a:rPr lang="pl-PL" sz="3200" b="1" dirty="0" smtClean="0">
                <a:effectLst>
                  <a:outerShdw blurRad="38100" dist="38100" dir="2700000" algn="tl">
                    <a:srgbClr val="000000">
                      <a:alpha val="43137"/>
                    </a:srgbClr>
                  </a:outerShdw>
                </a:effectLst>
                <a:latin typeface="Calibri" pitchFamily="34" charset="0"/>
                <a:cs typeface="Calibri" pitchFamily="34" charset="0"/>
              </a:rPr>
              <a:t>KONKURS FOTOGRAFICZNY – ZAKOCHAJ SIĘ W BYTOMIU JESZCZE RAZ</a:t>
            </a:r>
            <a:endParaRPr lang="pl-PL" sz="3200" b="1" dirty="0">
              <a:effectLst>
                <a:outerShdw blurRad="38100" dist="38100" dir="2700000" algn="tl">
                  <a:srgbClr val="000000">
                    <a:alpha val="43137"/>
                  </a:srgbClr>
                </a:outerShdw>
              </a:effectLst>
              <a:latin typeface="Calibri" pitchFamily="34" charset="0"/>
              <a:cs typeface="Calibri" pitchFamily="34" charset="0"/>
            </a:endParaRPr>
          </a:p>
        </p:txBody>
      </p:sp>
      <p:sp>
        <p:nvSpPr>
          <p:cNvPr id="9" name="Prostokąt 8"/>
          <p:cNvSpPr/>
          <p:nvPr/>
        </p:nvSpPr>
        <p:spPr>
          <a:xfrm>
            <a:off x="3111690" y="5964072"/>
            <a:ext cx="4653886" cy="3970318"/>
          </a:xfrm>
          <a:prstGeom prst="rect">
            <a:avLst/>
          </a:prstGeom>
        </p:spPr>
        <p:txBody>
          <a:bodyPr wrap="square">
            <a:spAutoFit/>
          </a:bodyPr>
          <a:lstStyle/>
          <a:p>
            <a:r>
              <a:rPr lang="pl-PL" sz="1800" dirty="0" smtClean="0">
                <a:latin typeface="Calibri" pitchFamily="34" charset="0"/>
                <a:cs typeface="Calibri" pitchFamily="34" charset="0"/>
              </a:rPr>
              <a:t>Ogólnokształcąca Szkoła Muzyczna I </a:t>
            </a:r>
            <a:r>
              <a:rPr lang="pl-PL" sz="1800" dirty="0" err="1" smtClean="0">
                <a:latin typeface="Calibri" pitchFamily="34" charset="0"/>
                <a:cs typeface="Calibri" pitchFamily="34" charset="0"/>
              </a:rPr>
              <a:t>i</a:t>
            </a:r>
            <a:r>
              <a:rPr lang="pl-PL" sz="1800" dirty="0" smtClean="0">
                <a:latin typeface="Calibri" pitchFamily="34" charset="0"/>
                <a:cs typeface="Calibri" pitchFamily="34" charset="0"/>
              </a:rPr>
              <a:t> II st.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im. Fryderyka Chopina w Bytomiu</a:t>
            </a:r>
            <a:r>
              <a:rPr lang="pl-PL" sz="1800" dirty="0" smtClean="0"/>
              <a:t> </a:t>
            </a:r>
            <a:r>
              <a:rPr lang="pl-PL" sz="1800" dirty="0" smtClean="0">
                <a:latin typeface="Calibri" pitchFamily="34" charset="0"/>
                <a:cs typeface="Calibri" pitchFamily="34" charset="0"/>
              </a:rPr>
              <a:t>zorganizowała 26 stycznia 2024 r. Integracyjny Koncert Noworoczny połączony z finałem realizowanego wewnątrz szkoły, inspirującego konkursu pt. „Zakochaj się w Bytomiu jeszcze raz”. Celem prac było zaprezentowanie Bytomia w nowej odsłonie artystycznej oraz spojrzenie na miasto okiem młodego człowieka XXI wieku. W ramach konkursu jury oceniło ponad czterdzieści fotografii. Łącznie wyróżnienia dostało  10  osób. W trakcie wydarzenia odbył się wykład Tomasza Śmiałka nt. historii Bytomia, a także koncert uczniów szkoły. </a:t>
            </a:r>
            <a:endParaRPr lang="pl-PL" sz="1800" dirty="0">
              <a:latin typeface="Calibri" pitchFamily="34" charset="0"/>
              <a:cs typeface="Calibri" pitchFamily="34" charset="0"/>
            </a:endParaRPr>
          </a:p>
        </p:txBody>
      </p:sp>
      <p:pic>
        <p:nvPicPr>
          <p:cNvPr id="84994" name="Picture 2" descr="Lokomotywownia w Bytomiu zmieniona w pracownię artystyczną"/>
          <p:cNvPicPr>
            <a:picLocks noChangeAspect="1" noChangeArrowheads="1"/>
          </p:cNvPicPr>
          <p:nvPr/>
        </p:nvPicPr>
        <p:blipFill>
          <a:blip r:embed="rId6"/>
          <a:srcRect/>
          <a:stretch>
            <a:fillRect/>
          </a:stretch>
        </p:blipFill>
        <p:spPr bwMode="auto">
          <a:xfrm>
            <a:off x="14321064" y="968990"/>
            <a:ext cx="2703279" cy="38896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Obraz 14" descr="IMG_2190.jpg"/>
          <p:cNvPicPr>
            <a:picLocks noChangeAspect="1"/>
          </p:cNvPicPr>
          <p:nvPr/>
        </p:nvPicPr>
        <p:blipFill>
          <a:blip r:embed="rId7"/>
          <a:stretch>
            <a:fillRect/>
          </a:stretch>
        </p:blipFill>
        <p:spPr>
          <a:xfrm rot="5400000">
            <a:off x="7644736" y="6610350"/>
            <a:ext cx="3928280" cy="29462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Obraz 15" descr="IMG_2247.jpg"/>
          <p:cNvPicPr>
            <a:picLocks noChangeAspect="1"/>
          </p:cNvPicPr>
          <p:nvPr/>
        </p:nvPicPr>
        <p:blipFill>
          <a:blip r:embed="rId8"/>
          <a:stretch>
            <a:fillRect/>
          </a:stretch>
        </p:blipFill>
        <p:spPr>
          <a:xfrm>
            <a:off x="14309678" y="6114197"/>
            <a:ext cx="3452882" cy="258966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7" name="Obraz 16" descr="IMG_2192.jpg"/>
          <p:cNvPicPr>
            <a:picLocks noChangeAspect="1"/>
          </p:cNvPicPr>
          <p:nvPr/>
        </p:nvPicPr>
        <p:blipFill>
          <a:blip r:embed="rId9"/>
          <a:stretch>
            <a:fillRect/>
          </a:stretch>
        </p:blipFill>
        <p:spPr>
          <a:xfrm>
            <a:off x="10597488" y="6714699"/>
            <a:ext cx="3944201" cy="295815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9" name="Obraz 18" descr="MichałRejner2.jpg"/>
          <p:cNvPicPr>
            <a:picLocks noChangeAspect="1"/>
          </p:cNvPicPr>
          <p:nvPr/>
        </p:nvPicPr>
        <p:blipFill>
          <a:blip r:embed="rId10"/>
          <a:stretch>
            <a:fillRect/>
          </a:stretch>
        </p:blipFill>
        <p:spPr>
          <a:xfrm>
            <a:off x="683964" y="5800298"/>
            <a:ext cx="1915876" cy="34631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Obraz 19" descr="Michał 1.jpg"/>
          <p:cNvPicPr>
            <a:picLocks noChangeAspect="1"/>
          </p:cNvPicPr>
          <p:nvPr/>
        </p:nvPicPr>
        <p:blipFill>
          <a:blip r:embed="rId11"/>
          <a:stretch>
            <a:fillRect/>
          </a:stretch>
        </p:blipFill>
        <p:spPr>
          <a:xfrm>
            <a:off x="313898" y="802849"/>
            <a:ext cx="2034133" cy="4120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5404513" y="723332"/>
            <a:ext cx="6769289" cy="584775"/>
          </a:xfrm>
          <a:prstGeom prst="rect">
            <a:avLst/>
          </a:prstGeom>
        </p:spPr>
        <p:txBody>
          <a:bodyPr wrap="square">
            <a:spAutoFit/>
          </a:bodyPr>
          <a:lstStyle/>
          <a:p>
            <a:pPr algn="ctr"/>
            <a:r>
              <a:rPr lang="pl-PL" sz="3200" b="1" dirty="0" smtClean="0">
                <a:effectLst>
                  <a:outerShdw blurRad="38100" dist="38100" dir="2700000" algn="tl">
                    <a:srgbClr val="000000">
                      <a:alpha val="43137"/>
                    </a:srgbClr>
                  </a:outerShdw>
                </a:effectLst>
                <a:latin typeface="Calibri" pitchFamily="34" charset="0"/>
                <a:cs typeface="Calibri" pitchFamily="34" charset="0"/>
              </a:rPr>
              <a:t>15-lecie WYDZIAŁU TEATRU TAŃCA </a:t>
            </a:r>
            <a:endParaRPr lang="pl-PL" sz="3200" b="1" dirty="0">
              <a:effectLst>
                <a:outerShdw blurRad="38100" dist="38100" dir="2700000" algn="tl">
                  <a:srgbClr val="000000">
                    <a:alpha val="43137"/>
                  </a:srgbClr>
                </a:outerShdw>
              </a:effectLst>
              <a:latin typeface="Calibri" pitchFamily="34" charset="0"/>
              <a:cs typeface="Calibri" pitchFamily="34" charset="0"/>
            </a:endParaRPr>
          </a:p>
        </p:txBody>
      </p:sp>
      <p:sp>
        <p:nvSpPr>
          <p:cNvPr id="6" name="Prostokąt 5"/>
          <p:cNvSpPr/>
          <p:nvPr/>
        </p:nvSpPr>
        <p:spPr>
          <a:xfrm>
            <a:off x="1514901" y="1514901"/>
            <a:ext cx="15353731" cy="2585323"/>
          </a:xfrm>
          <a:prstGeom prst="rect">
            <a:avLst/>
          </a:prstGeom>
        </p:spPr>
        <p:txBody>
          <a:bodyPr wrap="square">
            <a:spAutoFit/>
          </a:bodyPr>
          <a:lstStyle/>
          <a:p>
            <a:r>
              <a:rPr lang="pl-PL" sz="1800" dirty="0" smtClean="0">
                <a:latin typeface="Calibri" pitchFamily="34" charset="0"/>
                <a:cs typeface="Calibri" pitchFamily="34" charset="0"/>
              </a:rPr>
              <a:t>Rok 2024 był dla bytomskiej filii Akademii Sztuk Teatralnych im. St. Wyspiańskiego w Krakowie wyjątkowy i wpisał się w jubileusz 770-lecia miasta.</a:t>
            </a:r>
            <a:r>
              <a:rPr lang="pl-PL" sz="1800" i="1" dirty="0" smtClean="0">
                <a:latin typeface="Calibri" pitchFamily="34" charset="0"/>
                <a:cs typeface="Calibri" pitchFamily="34" charset="0"/>
              </a:rPr>
              <a:t> </a:t>
            </a:r>
            <a:r>
              <a:rPr lang="pl-PL" sz="1800" dirty="0" smtClean="0">
                <a:latin typeface="Calibri" pitchFamily="34" charset="0"/>
                <a:cs typeface="Calibri" pitchFamily="34" charset="0"/>
              </a:rPr>
              <a:t>Wydział przygotował szereg innych interdyscyplinarnych projektów artystycznych.  W trzech bytomskich przestrzeniach – budynku Wydziału Teatru Tańca, scenie Cechownia Teatru Rozbark oraz auli Technikum nr 4 im. Marii Skłodowskiej-Curie – odbyły się studenckie obchody jubileuszowe, w trakcie których przedstawiono pokazy z przedmiotów dydaktycznych, indywidualnych projektów studenckich oraz transmisja </a:t>
            </a:r>
            <a:r>
              <a:rPr lang="pl-PL" sz="1800" dirty="0" err="1" smtClean="0">
                <a:latin typeface="Calibri" pitchFamily="34" charset="0"/>
                <a:cs typeface="Calibri" pitchFamily="34" charset="0"/>
              </a:rPr>
              <a:t>online</a:t>
            </a:r>
            <a:r>
              <a:rPr lang="pl-PL" sz="1800" dirty="0" smtClean="0">
                <a:latin typeface="Calibri" pitchFamily="34" charset="0"/>
                <a:cs typeface="Calibri" pitchFamily="34" charset="0"/>
              </a:rPr>
              <a:t> spektaklu dyplomowego Flying </a:t>
            </a:r>
            <a:r>
              <a:rPr lang="pl-PL" sz="1800" dirty="0" err="1" smtClean="0">
                <a:latin typeface="Calibri" pitchFamily="34" charset="0"/>
                <a:cs typeface="Calibri" pitchFamily="34" charset="0"/>
              </a:rPr>
              <a:t>fish</a:t>
            </a:r>
            <a:r>
              <a:rPr lang="pl-PL" sz="1800" dirty="0" smtClean="0">
                <a:latin typeface="Calibri" pitchFamily="34" charset="0"/>
                <a:cs typeface="Calibri" pitchFamily="34" charset="0"/>
              </a:rPr>
              <a:t>.  Przy okazji Dni Otwartych poza warsztatami i pokazami odbył się koncert zespołu WONSY. W roku jubileuszowym stworzono dwie nowe inicjatywy dla kandydatów na studia – </a:t>
            </a:r>
            <a:r>
              <a:rPr lang="pl-PL" sz="1800" b="1" dirty="0" smtClean="0">
                <a:latin typeface="Calibri" pitchFamily="34" charset="0"/>
                <a:cs typeface="Calibri" pitchFamily="34" charset="0"/>
              </a:rPr>
              <a:t>otwarte wtorki</a:t>
            </a:r>
            <a:r>
              <a:rPr lang="pl-PL" sz="1800" dirty="0" smtClean="0">
                <a:latin typeface="Calibri" pitchFamily="34" charset="0"/>
                <a:cs typeface="Calibri" pitchFamily="34" charset="0"/>
              </a:rPr>
              <a:t> w ramach których kandydat może poobserwować proces dydaktyczny oraz </a:t>
            </a:r>
            <a:r>
              <a:rPr lang="pl-PL" sz="1800" b="1" dirty="0" smtClean="0">
                <a:latin typeface="Calibri" pitchFamily="34" charset="0"/>
                <a:cs typeface="Calibri" pitchFamily="34" charset="0"/>
              </a:rPr>
              <a:t>jednodniowy indeks</a:t>
            </a:r>
            <a:r>
              <a:rPr lang="pl-PL" sz="1800" dirty="0" smtClean="0">
                <a:latin typeface="Calibri" pitchFamily="34" charset="0"/>
                <a:cs typeface="Calibri" pitchFamily="34" charset="0"/>
              </a:rPr>
              <a:t> umożliwiający wzięcie czynnego udziału w wybranych zajęciach Wydziału Teatru Tańca. Rozpoczęto wieloletni, międzynarodowy projekt Beyond Front@: </a:t>
            </a:r>
            <a:r>
              <a:rPr lang="pl-PL" sz="1800" dirty="0" err="1" smtClean="0">
                <a:latin typeface="Calibri" pitchFamily="34" charset="0"/>
                <a:cs typeface="Calibri" pitchFamily="34" charset="0"/>
              </a:rPr>
              <a:t>Brigding</a:t>
            </a:r>
            <a:r>
              <a:rPr lang="pl-PL" sz="1800" dirty="0" smtClean="0">
                <a:latin typeface="Calibri" pitchFamily="34" charset="0"/>
                <a:cs typeface="Calibri" pitchFamily="34" charset="0"/>
              </a:rPr>
              <a:t> </a:t>
            </a:r>
            <a:r>
              <a:rPr lang="pl-PL" sz="1800" dirty="0" err="1" smtClean="0">
                <a:latin typeface="Calibri" pitchFamily="34" charset="0"/>
                <a:cs typeface="Calibri" pitchFamily="34" charset="0"/>
              </a:rPr>
              <a:t>Periphery</a:t>
            </a:r>
            <a:r>
              <a:rPr lang="pl-PL" sz="1800" dirty="0" smtClean="0">
                <a:latin typeface="Calibri" pitchFamily="34" charset="0"/>
                <a:cs typeface="Calibri" pitchFamily="34" charset="0"/>
              </a:rPr>
              <a:t> Project mający na celu promocję Wydziału Teatru Tańca w Bytomiu za granicą oraz nawiązanie stałych współprac z innymi uczelniami i szkołami o profilu tanecznym. Wydział Teatru Tańca  AST w roku 2024 w swoich materiałach również promował miasto herbem / logotypem jubileuszu 770-lecia. </a:t>
            </a:r>
            <a:endParaRPr lang="pl-PL" sz="1800" dirty="0">
              <a:latin typeface="Calibri" pitchFamily="34" charset="0"/>
              <a:cs typeface="Calibri" pitchFamily="34" charset="0"/>
            </a:endParaRPr>
          </a:p>
        </p:txBody>
      </p:sp>
      <p:pic>
        <p:nvPicPr>
          <p:cNvPr id="7" name="Obraz 6" descr="wtt_ast_otwarcie starej poczty.jpg"/>
          <p:cNvPicPr>
            <a:picLocks noChangeAspect="1"/>
          </p:cNvPicPr>
          <p:nvPr/>
        </p:nvPicPr>
        <p:blipFill>
          <a:blip r:embed="rId4"/>
          <a:stretch>
            <a:fillRect/>
          </a:stretch>
        </p:blipFill>
        <p:spPr>
          <a:xfrm>
            <a:off x="687335" y="4433596"/>
            <a:ext cx="5276736" cy="3741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ulotkawtt.jpg"/>
          <p:cNvPicPr>
            <a:picLocks noChangeAspect="1"/>
          </p:cNvPicPr>
          <p:nvPr/>
        </p:nvPicPr>
        <p:blipFill>
          <a:blip r:embed="rId5"/>
          <a:stretch>
            <a:fillRect/>
          </a:stretch>
        </p:blipFill>
        <p:spPr>
          <a:xfrm>
            <a:off x="10261425" y="3985146"/>
            <a:ext cx="7157668" cy="3407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mono_duo_eko.jpg"/>
          <p:cNvPicPr>
            <a:picLocks noChangeAspect="1"/>
          </p:cNvPicPr>
          <p:nvPr/>
        </p:nvPicPr>
        <p:blipFill>
          <a:blip r:embed="rId6"/>
          <a:stretch>
            <a:fillRect/>
          </a:stretch>
        </p:blipFill>
        <p:spPr>
          <a:xfrm>
            <a:off x="5350604" y="7038988"/>
            <a:ext cx="6017981" cy="2963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Obraz 9" descr="mituraast.jpg"/>
          <p:cNvPicPr>
            <a:picLocks noChangeAspect="1"/>
          </p:cNvPicPr>
          <p:nvPr/>
        </p:nvPicPr>
        <p:blipFill>
          <a:blip r:embed="rId7"/>
          <a:stretch>
            <a:fillRect/>
          </a:stretch>
        </p:blipFill>
        <p:spPr>
          <a:xfrm>
            <a:off x="11714471" y="7588155"/>
            <a:ext cx="1901304" cy="25350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Obraz 10" descr="michalskapaulinaast.jpg"/>
          <p:cNvPicPr>
            <a:picLocks noChangeAspect="1"/>
          </p:cNvPicPr>
          <p:nvPr/>
        </p:nvPicPr>
        <p:blipFill>
          <a:blip r:embed="rId8"/>
          <a:stretch>
            <a:fillRect/>
          </a:stretch>
        </p:blipFill>
        <p:spPr>
          <a:xfrm>
            <a:off x="13737751" y="7574507"/>
            <a:ext cx="1883392" cy="25111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Obraz 11" descr="wtt_Tech nr 4.jpg"/>
          <p:cNvPicPr>
            <a:picLocks noChangeAspect="1"/>
          </p:cNvPicPr>
          <p:nvPr/>
        </p:nvPicPr>
        <p:blipFill>
          <a:blip r:embed="rId9"/>
          <a:stretch>
            <a:fillRect/>
          </a:stretch>
        </p:blipFill>
        <p:spPr>
          <a:xfrm>
            <a:off x="1931917" y="8260818"/>
            <a:ext cx="2503605" cy="14082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Obraz 13" descr="sceny dyplomowe astwtt.jpg"/>
          <p:cNvPicPr>
            <a:picLocks noChangeAspect="1"/>
          </p:cNvPicPr>
          <p:nvPr/>
        </p:nvPicPr>
        <p:blipFill>
          <a:blip r:embed="rId10"/>
          <a:stretch>
            <a:fillRect/>
          </a:stretch>
        </p:blipFill>
        <p:spPr>
          <a:xfrm>
            <a:off x="6634517" y="4326341"/>
            <a:ext cx="2584543" cy="25845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1282889" y="791570"/>
            <a:ext cx="8134065" cy="4031873"/>
          </a:xfrm>
          <a:prstGeom prst="rect">
            <a:avLst/>
          </a:prstGeom>
        </p:spPr>
        <p:txBody>
          <a:bodyPr wrap="square">
            <a:spAutoFit/>
          </a:bodyPr>
          <a:lstStyle/>
          <a:p>
            <a:r>
              <a:rPr lang="pl-PL" sz="3600" b="1" dirty="0" smtClean="0">
                <a:latin typeface="Calibri" pitchFamily="34" charset="0"/>
                <a:cs typeface="Calibri" pitchFamily="34" charset="0"/>
              </a:rPr>
              <a:t>SPORTUJ Z NAMI </a:t>
            </a:r>
          </a:p>
          <a:p>
            <a:r>
              <a:rPr lang="pl-PL" sz="2000" dirty="0" smtClean="0">
                <a:latin typeface="Calibri" pitchFamily="34" charset="0"/>
                <a:cs typeface="Calibri" pitchFamily="34" charset="0"/>
              </a:rPr>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 Z okazji 770-lecia Miasta Bytom Dom Pomocy Społecznej „Wędrowiec” zorganizował imprezę integrującą bytomskie jednostki pomocy społecznej. Każdy z uczestników wydarzenia otrzymywał karnecik, z którym zdobywał na stanowiskach sportowych punkty.  Postanowiono zebrać 770 sił witalnych!!!</a:t>
            </a:r>
            <a:r>
              <a:rPr lang="pl-PL" sz="2000" dirty="0" smtClean="0"/>
              <a:t> </a:t>
            </a:r>
            <a:br>
              <a:rPr lang="pl-PL" sz="2000" dirty="0" smtClean="0"/>
            </a:br>
            <a:r>
              <a:rPr lang="pl-PL" sz="2000" dirty="0" smtClean="0">
                <a:latin typeface="Calibri" pitchFamily="34" charset="0"/>
                <a:cs typeface="Calibri" pitchFamily="34" charset="0"/>
              </a:rPr>
              <a:t>Punktem kulminacyjnym imprezy była rozgrywka „Dwa ognie” - drużyna DPS „Wędrowiec” kontra goście, wsparci dyrektorami i przedstawicielami zaprzyjaźnionych jednostek. Witalny kiosk, humor, relaks, rozmowy na temat miejskich wydarzeń i historii, wspólne biesiadowanie, a także pokaz judo uczniów Szkoły Podstawowej Mistrzostwa Sportowego w Bytomiu pozwoliły wspaniale uczcić  jubileusz Naszego Miasta.</a:t>
            </a:r>
            <a:endParaRPr lang="pl-PL" sz="2000" b="1" dirty="0">
              <a:latin typeface="Calibri" pitchFamily="34" charset="0"/>
              <a:cs typeface="Calibri" pitchFamily="34" charset="0"/>
            </a:endParaRPr>
          </a:p>
        </p:txBody>
      </p:sp>
      <p:pic>
        <p:nvPicPr>
          <p:cNvPr id="6" name="Picture 2" descr="\\max\kultura\ANIA\2024\Prezentacja 770\WYDARZENIA TOWARZYSZĄCE\DPS\DPS Wędrowiec SPORTUJ Z NAMI (2)'.jpg"/>
          <p:cNvPicPr>
            <a:picLocks noChangeAspect="1" noChangeArrowheads="1"/>
          </p:cNvPicPr>
          <p:nvPr/>
        </p:nvPicPr>
        <p:blipFill>
          <a:blip r:embed="rId4" cstate="print"/>
          <a:srcRect/>
          <a:stretch>
            <a:fillRect/>
          </a:stretch>
        </p:blipFill>
        <p:spPr bwMode="auto">
          <a:xfrm>
            <a:off x="945982" y="5568287"/>
            <a:ext cx="3759022" cy="28192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Prostokąt 6"/>
          <p:cNvSpPr/>
          <p:nvPr/>
        </p:nvSpPr>
        <p:spPr>
          <a:xfrm>
            <a:off x="10658900" y="1255594"/>
            <a:ext cx="6591870" cy="2492990"/>
          </a:xfrm>
          <a:prstGeom prst="rect">
            <a:avLst/>
          </a:prstGeom>
        </p:spPr>
        <p:txBody>
          <a:bodyPr wrap="square">
            <a:spAutoFit/>
          </a:bodyPr>
          <a:lstStyle/>
          <a:p>
            <a:r>
              <a:rPr lang="pl-PL" sz="3600" b="1" dirty="0" smtClean="0">
                <a:latin typeface="Calibri" pitchFamily="34" charset="0"/>
                <a:cs typeface="Calibri" pitchFamily="34" charset="0"/>
              </a:rPr>
              <a:t>770 KROKÓW KU ZDROWIENIU  </a:t>
            </a:r>
            <a:r>
              <a:rPr lang="pl-PL" sz="2000" b="1" dirty="0" smtClean="0">
                <a:latin typeface="Calibri" pitchFamily="34" charset="0"/>
                <a:cs typeface="Calibri" pitchFamily="34" charset="0"/>
              </a:rPr>
              <a:t/>
            </a:r>
            <a:br>
              <a:rPr lang="pl-PL" sz="2000" b="1" dirty="0" smtClean="0">
                <a:latin typeface="Calibri" pitchFamily="34" charset="0"/>
                <a:cs typeface="Calibri" pitchFamily="34" charset="0"/>
              </a:rPr>
            </a:br>
            <a:endParaRPr lang="pl-PL" sz="2000" b="1" dirty="0" smtClean="0">
              <a:latin typeface="Calibri" pitchFamily="34" charset="0"/>
              <a:cs typeface="Calibri" pitchFamily="34" charset="0"/>
            </a:endParaRPr>
          </a:p>
          <a:p>
            <a:r>
              <a:rPr lang="pl-PL" sz="2000" dirty="0" smtClean="0">
                <a:latin typeface="Calibri" pitchFamily="34" charset="0"/>
                <a:cs typeface="Calibri" pitchFamily="34" charset="0"/>
              </a:rPr>
              <a:t>Impreza zorganizowana w dniu 6 czerwca przez Środowiskowy Dom Samopomocy „Integracja”. Głównym  celem były zmagania sportowe oraz symboliczny spacer nawiązujący w liczbie  km do roku jubileuszu miasta - przejście 770 kroków ku zdrowiu</a:t>
            </a:r>
            <a:r>
              <a:rPr lang="pl-PL" sz="2000" b="1" dirty="0" smtClean="0">
                <a:latin typeface="Calibri" pitchFamily="34" charset="0"/>
                <a:cs typeface="Calibri" pitchFamily="34" charset="0"/>
              </a:rPr>
              <a:t>.</a:t>
            </a:r>
            <a:endParaRPr lang="pl-PL" sz="2000" b="1" dirty="0">
              <a:latin typeface="Calibri" pitchFamily="34" charset="0"/>
              <a:cs typeface="Calibri" pitchFamily="34" charset="0"/>
            </a:endParaRPr>
          </a:p>
        </p:txBody>
      </p:sp>
      <p:pic>
        <p:nvPicPr>
          <p:cNvPr id="8" name="Picture 3" descr="\\max\kultura\ANIA\2024\Prezentacja 770\WYDARZENIA TOWARZYSZĄCE\DPS\1_1.jpg"/>
          <p:cNvPicPr>
            <a:picLocks noChangeAspect="1" noChangeArrowheads="1"/>
          </p:cNvPicPr>
          <p:nvPr/>
        </p:nvPicPr>
        <p:blipFill>
          <a:blip r:embed="rId5" cstate="print"/>
          <a:srcRect/>
          <a:stretch>
            <a:fillRect/>
          </a:stretch>
        </p:blipFill>
        <p:spPr bwMode="auto">
          <a:xfrm>
            <a:off x="14613977" y="3589362"/>
            <a:ext cx="2705029" cy="26912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Prostokąt 8"/>
          <p:cNvSpPr/>
          <p:nvPr/>
        </p:nvSpPr>
        <p:spPr>
          <a:xfrm>
            <a:off x="4954137" y="5213445"/>
            <a:ext cx="5390866" cy="4339650"/>
          </a:xfrm>
          <a:prstGeom prst="rect">
            <a:avLst/>
          </a:prstGeom>
        </p:spPr>
        <p:txBody>
          <a:bodyPr wrap="square">
            <a:spAutoFit/>
          </a:bodyPr>
          <a:lstStyle/>
          <a:p>
            <a:r>
              <a:rPr lang="pl-PL" sz="3600" b="1" dirty="0" smtClean="0">
                <a:latin typeface="Calibri" pitchFamily="34" charset="0"/>
                <a:cs typeface="Calibri" pitchFamily="34" charset="0"/>
              </a:rPr>
              <a:t>BAL SENIORA </a:t>
            </a:r>
            <a:r>
              <a:rPr lang="pl-PL" sz="2000" dirty="0" smtClean="0">
                <a:latin typeface="Calibri" pitchFamily="34" charset="0"/>
                <a:cs typeface="Calibri" pitchFamily="34" charset="0"/>
              </a:rPr>
              <a:t>- 29 września w Hali na odbył się XI Bal Seniora „W Bytomskim Grodzie”,  tematem przewodnim balu był okres średniowiecza. W balu wzięło udział około 300 seniorów z Bytomia oraz miejskich jednostek pomocy społecznej. Imprezę poprowadziło Bytomskie Stowarzyszenie Rekonstrukcji Historycznej Leo </a:t>
            </a:r>
            <a:r>
              <a:rPr lang="pl-PL" sz="2000" dirty="0" err="1" smtClean="0">
                <a:latin typeface="Calibri" pitchFamily="34" charset="0"/>
                <a:cs typeface="Calibri" pitchFamily="34" charset="0"/>
              </a:rPr>
              <a:t>Corde</a:t>
            </a:r>
            <a:r>
              <a:rPr lang="pl-PL" sz="2000" dirty="0" smtClean="0">
                <a:latin typeface="Calibri" pitchFamily="34" charset="0"/>
                <a:cs typeface="Calibri" pitchFamily="34" charset="0"/>
              </a:rPr>
              <a:t> wraz zespołem „Roderyk”. Wydarzenie zrealizowano w ramach konkursu Śląskie Lokalnie. Organizatorem był Dom Pomocy Społecznej dla Dorosłych, Stowarzyszenie „Bytomska Radość Życia” oraz grupa nieformalna „NIEFORMALNE DLA SENIORÓW”.</a:t>
            </a:r>
          </a:p>
        </p:txBody>
      </p:sp>
      <p:pic>
        <p:nvPicPr>
          <p:cNvPr id="10" name="Picture 4" descr="\\max\kultura\ANIA\2024\Prezentacja 770\WYDARZENIA TOWARZYSZĄCE\DPS\DPS dla Dorosłych Bal Seniora  (2)'.jpg"/>
          <p:cNvPicPr>
            <a:picLocks noChangeAspect="1" noChangeArrowheads="1"/>
          </p:cNvPicPr>
          <p:nvPr/>
        </p:nvPicPr>
        <p:blipFill>
          <a:blip r:embed="rId6" cstate="print"/>
          <a:srcRect/>
          <a:stretch>
            <a:fillRect/>
          </a:stretch>
        </p:blipFill>
        <p:spPr bwMode="auto">
          <a:xfrm>
            <a:off x="10627783" y="4135272"/>
            <a:ext cx="3525214" cy="52694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218" name="Picture 2" descr="Bal Seniora w Hali na Skarpie (2)"/>
          <p:cNvPicPr>
            <a:picLocks noChangeAspect="1" noChangeArrowheads="1"/>
          </p:cNvPicPr>
          <p:nvPr/>
        </p:nvPicPr>
        <p:blipFill>
          <a:blip r:embed="rId7"/>
          <a:srcRect/>
          <a:stretch>
            <a:fillRect/>
          </a:stretch>
        </p:blipFill>
        <p:spPr bwMode="auto">
          <a:xfrm>
            <a:off x="14371091" y="6751905"/>
            <a:ext cx="3226179" cy="21737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6" name="Prostokąt 5"/>
          <p:cNvSpPr/>
          <p:nvPr/>
        </p:nvSpPr>
        <p:spPr>
          <a:xfrm>
            <a:off x="1774209" y="791571"/>
            <a:ext cx="14644048" cy="3354765"/>
          </a:xfrm>
          <a:prstGeom prst="rect">
            <a:avLst/>
          </a:prstGeom>
        </p:spPr>
        <p:txBody>
          <a:bodyPr wrap="square">
            <a:spAutoFit/>
          </a:bodyPr>
          <a:lstStyle/>
          <a:p>
            <a:pPr fontAlgn="base"/>
            <a:r>
              <a:rPr lang="pl-PL" sz="3600" b="1" dirty="0" smtClean="0">
                <a:latin typeface="Calibri" pitchFamily="34" charset="0"/>
                <a:cs typeface="Calibri" pitchFamily="34" charset="0"/>
              </a:rPr>
              <a:t>MIĘDZYPOKOLENIOWA POTAŃCÓWKA  </a:t>
            </a:r>
            <a:br>
              <a:rPr lang="pl-PL" sz="3600" b="1" dirty="0" smtClean="0">
                <a:latin typeface="Calibri" pitchFamily="34" charset="0"/>
                <a:cs typeface="Calibri" pitchFamily="34" charset="0"/>
              </a:rPr>
            </a:br>
            <a:endParaRPr lang="pl-PL" sz="3600" b="1" dirty="0" smtClean="0">
              <a:latin typeface="Calibri" pitchFamily="34" charset="0"/>
              <a:cs typeface="Calibri" pitchFamily="34" charset="0"/>
            </a:endParaRPr>
          </a:p>
          <a:p>
            <a:pPr fontAlgn="base"/>
            <a:r>
              <a:rPr lang="pl-PL" sz="2000" dirty="0" smtClean="0">
                <a:latin typeface="Calibri" pitchFamily="34" charset="0"/>
                <a:cs typeface="Calibri" pitchFamily="34" charset="0"/>
              </a:rPr>
              <a:t>20  czerwca b.r. odbyła się w Bytomskim Teatrze Tańca i Ruchu „Rozbark” potańcówka, której organizatorem był Wydział Polityki Społecznej oraz Teatr Rozbark. </a:t>
            </a:r>
            <a:r>
              <a:rPr lang="pl-PL" sz="2000" dirty="0" smtClean="0"/>
              <a:t> </a:t>
            </a:r>
            <a:r>
              <a:rPr lang="pl-PL" sz="2000" dirty="0" smtClean="0">
                <a:latin typeface="Calibri" pitchFamily="34" charset="0"/>
                <a:cs typeface="Calibri" pitchFamily="34" charset="0"/>
              </a:rPr>
              <a:t>Potańcówki dla seniorów były nową formą spotkań na arenie miasta i w roku 2024 odbyły się w sumie 3 takie wydarzenia (8 lutego, 20 czerwca i 18 listopada), które integrowały międzypokoleniowo i były skierowane  nie tylko do starszych mieszkańców i środowiska Bytomskiego Uniwersytetu Trzeciego Wieku. W swej formie zapraszały do wspólnej zabawy, świętowania, rozmów.  Wiele z nich dotyka także spraw miasta oraz tego jak się w Bytomiu mieszkańcom żyje. Każda potańcówka realizowana była </a:t>
            </a:r>
            <a:br>
              <a:rPr lang="pl-PL" sz="2000" dirty="0" smtClean="0">
                <a:latin typeface="Calibri" pitchFamily="34" charset="0"/>
                <a:cs typeface="Calibri" pitchFamily="34" charset="0"/>
              </a:rPr>
            </a:br>
            <a:r>
              <a:rPr lang="pl-PL" sz="2000" dirty="0" smtClean="0">
                <a:latin typeface="Calibri" pitchFamily="34" charset="0"/>
                <a:cs typeface="Calibri" pitchFamily="34" charset="0"/>
              </a:rPr>
              <a:t>w innym muzycznym klimacie. Imprezy prowadziła artystka Teatru Rozbark  Julia Lewandowska,                                                                                                                     a muzykę zapewniały </a:t>
            </a:r>
            <a:r>
              <a:rPr lang="pl-PL" sz="2000" dirty="0" err="1" smtClean="0">
                <a:latin typeface="Calibri" pitchFamily="34" charset="0"/>
                <a:cs typeface="Calibri" pitchFamily="34" charset="0"/>
              </a:rPr>
              <a:t>DJ-ki</a:t>
            </a:r>
            <a:r>
              <a:rPr lang="pl-PL" sz="2000" dirty="0" smtClean="0">
                <a:latin typeface="Calibri" pitchFamily="34" charset="0"/>
                <a:cs typeface="Calibri" pitchFamily="34" charset="0"/>
              </a:rPr>
              <a:t>: Aleksandra Kępińska &amp; Sabina </a:t>
            </a:r>
            <a:r>
              <a:rPr lang="pl-PL" sz="2000" dirty="0" err="1" smtClean="0">
                <a:latin typeface="Calibri" pitchFamily="34" charset="0"/>
                <a:cs typeface="Calibri" pitchFamily="34" charset="0"/>
              </a:rPr>
              <a:t>Letner</a:t>
            </a:r>
            <a:r>
              <a:rPr lang="pl-PL" sz="2000" dirty="0" smtClean="0">
                <a:latin typeface="Calibri" pitchFamily="34" charset="0"/>
                <a:cs typeface="Calibri" pitchFamily="34" charset="0"/>
              </a:rPr>
              <a:t>.</a:t>
            </a:r>
          </a:p>
        </p:txBody>
      </p:sp>
      <p:pic>
        <p:nvPicPr>
          <p:cNvPr id="7" name="Picture 3" descr="\\max\kultura\ANIA\2024\Prezentacja 770\WYDARZENIA TOWARZYSZĄCE\DPS\06.POTANCOWKA-scaled_1.jpg"/>
          <p:cNvPicPr>
            <a:picLocks noChangeAspect="1" noChangeArrowheads="1"/>
          </p:cNvPicPr>
          <p:nvPr/>
        </p:nvPicPr>
        <p:blipFill>
          <a:blip r:embed="rId4" cstate="print"/>
          <a:srcRect/>
          <a:stretch>
            <a:fillRect/>
          </a:stretch>
        </p:blipFill>
        <p:spPr bwMode="auto">
          <a:xfrm>
            <a:off x="10843028" y="7515199"/>
            <a:ext cx="3118632" cy="22027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Obraz 7" descr="DSC_2329-_kopia.jpg"/>
          <p:cNvPicPr>
            <a:picLocks noChangeAspect="1"/>
          </p:cNvPicPr>
          <p:nvPr/>
        </p:nvPicPr>
        <p:blipFill>
          <a:blip r:embed="rId5"/>
          <a:stretch>
            <a:fillRect/>
          </a:stretch>
        </p:blipFill>
        <p:spPr>
          <a:xfrm>
            <a:off x="854726" y="4940487"/>
            <a:ext cx="6064560" cy="3968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Obraz 8" descr="potancowka-kwiecien-scaled.jpg"/>
          <p:cNvPicPr>
            <a:picLocks noChangeAspect="1"/>
          </p:cNvPicPr>
          <p:nvPr/>
        </p:nvPicPr>
        <p:blipFill>
          <a:blip r:embed="rId6"/>
          <a:stretch>
            <a:fillRect/>
          </a:stretch>
        </p:blipFill>
        <p:spPr>
          <a:xfrm>
            <a:off x="7466440" y="4500147"/>
            <a:ext cx="3001393" cy="45038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Obraz 9" descr="DSC_2336-_kopia.jpg"/>
          <p:cNvPicPr>
            <a:picLocks noChangeAspect="1"/>
          </p:cNvPicPr>
          <p:nvPr/>
        </p:nvPicPr>
        <p:blipFill>
          <a:blip r:embed="rId7"/>
          <a:stretch>
            <a:fillRect/>
          </a:stretch>
        </p:blipFill>
        <p:spPr>
          <a:xfrm>
            <a:off x="11955440" y="3626938"/>
            <a:ext cx="5500048" cy="3657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Google Shape;317;p21"/>
          <p:cNvSpPr/>
          <p:nvPr/>
        </p:nvSpPr>
        <p:spPr>
          <a:xfrm>
            <a:off x="15707560" y="8895905"/>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5" name="Prostokąt 4"/>
          <p:cNvSpPr/>
          <p:nvPr/>
        </p:nvSpPr>
        <p:spPr>
          <a:xfrm>
            <a:off x="4735774" y="614150"/>
            <a:ext cx="7970292" cy="584775"/>
          </a:xfrm>
          <a:prstGeom prst="rect">
            <a:avLst/>
          </a:prstGeom>
        </p:spPr>
        <p:txBody>
          <a:bodyPr wrap="square">
            <a:spAutoFit/>
          </a:bodyPr>
          <a:lstStyle/>
          <a:p>
            <a:pPr algn="ctr"/>
            <a:r>
              <a:rPr lang="pl-PL" sz="3200" b="1" dirty="0" smtClean="0">
                <a:effectLst>
                  <a:outerShdw blurRad="38100" dist="38100" dir="2700000" algn="tl">
                    <a:srgbClr val="000000">
                      <a:alpha val="43137"/>
                    </a:srgbClr>
                  </a:outerShdw>
                </a:effectLst>
                <a:latin typeface="Calibri" pitchFamily="34" charset="0"/>
                <a:cs typeface="Calibri" pitchFamily="34" charset="0"/>
              </a:rPr>
              <a:t>DZIEŃ OTWARTY W ZAJEDNI TRAMWAJOWEJ</a:t>
            </a:r>
            <a:endParaRPr lang="pl-PL" sz="3200" b="1" dirty="0">
              <a:effectLst>
                <a:outerShdw blurRad="38100" dist="38100" dir="2700000" algn="tl">
                  <a:srgbClr val="000000">
                    <a:alpha val="43137"/>
                  </a:srgbClr>
                </a:outerShdw>
              </a:effectLst>
              <a:latin typeface="Calibri" pitchFamily="34" charset="0"/>
              <a:cs typeface="Calibri" pitchFamily="34" charset="0"/>
            </a:endParaRPr>
          </a:p>
        </p:txBody>
      </p:sp>
      <p:sp>
        <p:nvSpPr>
          <p:cNvPr id="6" name="Prostokąt 5"/>
          <p:cNvSpPr/>
          <p:nvPr/>
        </p:nvSpPr>
        <p:spPr>
          <a:xfrm>
            <a:off x="887104" y="1433015"/>
            <a:ext cx="6496335" cy="3139321"/>
          </a:xfrm>
          <a:prstGeom prst="rect">
            <a:avLst/>
          </a:prstGeom>
        </p:spPr>
        <p:txBody>
          <a:bodyPr wrap="square">
            <a:spAutoFit/>
          </a:bodyPr>
          <a:lstStyle/>
          <a:p>
            <a:r>
              <a:rPr lang="pl-PL" sz="1800" dirty="0" smtClean="0">
                <a:latin typeface="Calibri" pitchFamily="34" charset="0"/>
                <a:cs typeface="Calibri" pitchFamily="34" charset="0"/>
              </a:rPr>
              <a:t>21 września 2024 roku odbył się Dzień Otwarty Zajezdni Stroszek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w Bytomiu, będący atrakcją dla miłośników komunikacji miejskiej, rodzin oraz wszystkich zainteresowanych działaniem infrastruktury tramwajowej. Zajezdnia Tramwajów Śląskich w </a:t>
            </a:r>
            <a:r>
              <a:rPr lang="pl-PL" sz="1800" dirty="0" err="1" smtClean="0">
                <a:latin typeface="Calibri" pitchFamily="34" charset="0"/>
                <a:cs typeface="Calibri" pitchFamily="34" charset="0"/>
              </a:rPr>
              <a:t>Stroszku</a:t>
            </a:r>
            <a:r>
              <a:rPr lang="pl-PL" sz="1800" dirty="0" smtClean="0">
                <a:latin typeface="Calibri" pitchFamily="34" charset="0"/>
                <a:cs typeface="Calibri" pitchFamily="34" charset="0"/>
              </a:rPr>
              <a:t> udostępniła zwiedzającym swoje obiekty, gdzie można było poznać zaplecze techniczne oraz dowiedzieć się, jak funkcjonują tramwaje na co dzień.</a:t>
            </a:r>
            <a:r>
              <a:rPr lang="pl-PL" sz="1800" dirty="0" smtClean="0"/>
              <a:t> </a:t>
            </a:r>
            <a:r>
              <a:rPr lang="pl-PL" sz="1800" dirty="0" smtClean="0">
                <a:latin typeface="Calibri" pitchFamily="34" charset="0"/>
                <a:cs typeface="Calibri" pitchFamily="34" charset="0"/>
              </a:rPr>
              <a:t>Podczas wydarzenia odbyły się pokazy techniczne, przejażdżki zabytkowymi tramwajami, a także liczne atrakcje edukacyjne i rozrywkowe dla dzieci i dorosłych. To świetna okazja, aby z bliska przyjrzeć się pracy motorniczych oraz mechaników,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a także zapoznać się z historią komunikacji tramwajowej w regionie.</a:t>
            </a:r>
            <a:endParaRPr lang="pl-PL" sz="1800" dirty="0">
              <a:latin typeface="Calibri" pitchFamily="34" charset="0"/>
              <a:cs typeface="Calibri" pitchFamily="34" charset="0"/>
            </a:endParaRPr>
          </a:p>
        </p:txBody>
      </p:sp>
      <p:pic>
        <p:nvPicPr>
          <p:cNvPr id="7" name="Picture 2" descr="\\max\kultura\ANIA\2024\Prezentacja 770\WYDARZENIA TOWARZYSZĄCE\Dzien otwarty zajezdni tramwajowej\IMG_5054_1.jpg"/>
          <p:cNvPicPr>
            <a:picLocks noChangeAspect="1" noChangeArrowheads="1"/>
          </p:cNvPicPr>
          <p:nvPr/>
        </p:nvPicPr>
        <p:blipFill>
          <a:blip r:embed="rId4" cstate="print"/>
          <a:srcRect/>
          <a:stretch>
            <a:fillRect/>
          </a:stretch>
        </p:blipFill>
        <p:spPr bwMode="auto">
          <a:xfrm>
            <a:off x="9704242" y="1610891"/>
            <a:ext cx="6754958" cy="45033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Prostokąt 7"/>
          <p:cNvSpPr/>
          <p:nvPr/>
        </p:nvSpPr>
        <p:spPr>
          <a:xfrm>
            <a:off x="1146412" y="5117910"/>
            <a:ext cx="7588155" cy="584775"/>
          </a:xfrm>
          <a:prstGeom prst="rect">
            <a:avLst/>
          </a:prstGeom>
        </p:spPr>
        <p:txBody>
          <a:bodyPr wrap="square">
            <a:spAutoFit/>
          </a:bodyPr>
          <a:lstStyle/>
          <a:p>
            <a:pPr algn="ctr"/>
            <a:r>
              <a:rPr lang="pl-PL" sz="3200" b="1" dirty="0" smtClean="0">
                <a:effectLst>
                  <a:outerShdw blurRad="38100" dist="38100" dir="2700000" algn="tl">
                    <a:srgbClr val="000000">
                      <a:alpha val="43137"/>
                    </a:srgbClr>
                  </a:outerShdw>
                </a:effectLst>
                <a:latin typeface="Calibri" pitchFamily="34" charset="0"/>
                <a:cs typeface="Calibri" pitchFamily="34" charset="0"/>
              </a:rPr>
              <a:t>MSZA ŚWIĘTA W INTENCJI MIASTA</a:t>
            </a:r>
            <a:endParaRPr lang="pl-PL" sz="3200" b="1" dirty="0">
              <a:effectLst>
                <a:outerShdw blurRad="38100" dist="38100" dir="2700000" algn="tl">
                  <a:srgbClr val="000000">
                    <a:alpha val="43137"/>
                  </a:srgbClr>
                </a:outerShdw>
              </a:effectLst>
              <a:latin typeface="Calibri" pitchFamily="34" charset="0"/>
              <a:cs typeface="Calibri" pitchFamily="34" charset="0"/>
            </a:endParaRPr>
          </a:p>
        </p:txBody>
      </p:sp>
      <p:sp>
        <p:nvSpPr>
          <p:cNvPr id="9" name="Prostokąt 8"/>
          <p:cNvSpPr/>
          <p:nvPr/>
        </p:nvSpPr>
        <p:spPr>
          <a:xfrm>
            <a:off x="8843749" y="6482687"/>
            <a:ext cx="6114197" cy="2585323"/>
          </a:xfrm>
          <a:prstGeom prst="rect">
            <a:avLst/>
          </a:prstGeom>
        </p:spPr>
        <p:txBody>
          <a:bodyPr wrap="square">
            <a:spAutoFit/>
          </a:bodyPr>
          <a:lstStyle/>
          <a:p>
            <a:r>
              <a:rPr lang="pl-PL" sz="1800" dirty="0" smtClean="0">
                <a:latin typeface="Calibri" pitchFamily="34" charset="0"/>
                <a:cs typeface="Calibri" pitchFamily="34" charset="0"/>
              </a:rPr>
              <a:t>W dniu 29 września 2024 r. o godz. 12.15 w Kościele Wniebowzięcia Najświętszej Maryi Panny w Bytomiu odbyła się msza święta w intencji miasta i jego mieszkańców z okazji </a:t>
            </a:r>
            <a:br>
              <a:rPr lang="pl-PL" sz="1800" dirty="0" smtClean="0">
                <a:latin typeface="Calibri" pitchFamily="34" charset="0"/>
                <a:cs typeface="Calibri" pitchFamily="34" charset="0"/>
              </a:rPr>
            </a:br>
            <a:r>
              <a:rPr lang="pl-PL" sz="1800" dirty="0" smtClean="0">
                <a:latin typeface="Calibri" pitchFamily="34" charset="0"/>
                <a:cs typeface="Calibri" pitchFamily="34" charset="0"/>
              </a:rPr>
              <a:t>770-lecia lokacji miasta. Mszę celebrował emerytowany biskup senior Diecezji Gliwickiej Jan Kopiec. Po mszy o godz. 17.00  miał miejsce koncert inauguracyjny połączony z 770 rocznicą nadania praw miejskich Bytomiowi, na którym wystąpił Młodzieżowy Kwartet Smyczkowy oraz organista mariacki Marcin Gad.</a:t>
            </a:r>
            <a:endParaRPr lang="pl-PL" sz="1800" dirty="0"/>
          </a:p>
        </p:txBody>
      </p:sp>
      <p:pic>
        <p:nvPicPr>
          <p:cNvPr id="10" name="Picture 6" descr="\\max\kultura\ANIA\2024\Prezentacja 770\WYDARZENIA TOWARZYSZĄCE\msza wieta w intencji miasta - 29.09\461170677_515155734595827_5431068982653823657_n_1.jpg"/>
          <p:cNvPicPr>
            <a:picLocks noChangeAspect="1" noChangeArrowheads="1"/>
          </p:cNvPicPr>
          <p:nvPr/>
        </p:nvPicPr>
        <p:blipFill>
          <a:blip r:embed="rId5" cstate="print"/>
          <a:srcRect/>
          <a:stretch>
            <a:fillRect/>
          </a:stretch>
        </p:blipFill>
        <p:spPr bwMode="auto">
          <a:xfrm>
            <a:off x="1770441" y="6026640"/>
            <a:ext cx="2282944" cy="3462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4" descr="\\max\kultura\ANIA\2024\Prezentacja 770\WYDARZENIA TOWARZYSZĄCE\msza wieta w intencji miasta - 29.09\img-20241022-wa0017_1.jpg"/>
          <p:cNvPicPr>
            <a:picLocks noChangeAspect="1" noChangeArrowheads="1"/>
          </p:cNvPicPr>
          <p:nvPr/>
        </p:nvPicPr>
        <p:blipFill>
          <a:blip r:embed="rId6" cstate="print"/>
          <a:srcRect/>
          <a:stretch>
            <a:fillRect/>
          </a:stretch>
        </p:blipFill>
        <p:spPr bwMode="auto">
          <a:xfrm>
            <a:off x="5338739" y="5910719"/>
            <a:ext cx="2959099" cy="39454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3"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2">
              <a:alphaModFix/>
            </a:blip>
            <a:stretch>
              <a:fillRect/>
            </a:stretch>
          </a:blipFill>
          <a:ln>
            <a:noFill/>
          </a:ln>
        </p:spPr>
      </p:sp>
      <p:sp>
        <p:nvSpPr>
          <p:cNvPr id="4" name="Prostokąt 3"/>
          <p:cNvSpPr/>
          <p:nvPr/>
        </p:nvSpPr>
        <p:spPr>
          <a:xfrm>
            <a:off x="1883391" y="968991"/>
            <a:ext cx="14125433" cy="5166607"/>
          </a:xfrm>
          <a:prstGeom prst="rect">
            <a:avLst/>
          </a:prstGeom>
        </p:spPr>
        <p:txBody>
          <a:bodyPr wrap="square">
            <a:spAutoFit/>
          </a:bodyPr>
          <a:lstStyle/>
          <a:p>
            <a:pPr marL="323847" lvl="1" indent="-161923" algn="ctr">
              <a:lnSpc>
                <a:spcPct val="140026"/>
              </a:lnSpc>
              <a:buClr>
                <a:schemeClr val="dk1"/>
              </a:buClr>
              <a:buSzPts val="1499"/>
            </a:pPr>
            <a:r>
              <a:rPr lang="pl-PL" sz="4800" b="1" i="1" dirty="0" smtClean="0">
                <a:solidFill>
                  <a:schemeClr val="dk1"/>
                </a:solidFill>
                <a:latin typeface="Arial Black" pitchFamily="34" charset="0"/>
                <a:cs typeface="Calibri" pitchFamily="34" charset="0"/>
                <a:sym typeface="Times New Roman"/>
              </a:rPr>
              <a:t>WYDARZENIA, INICJATYWY,</a:t>
            </a:r>
            <a:br>
              <a:rPr lang="pl-PL" sz="4800" b="1" i="1" dirty="0" smtClean="0">
                <a:solidFill>
                  <a:schemeClr val="dk1"/>
                </a:solidFill>
                <a:latin typeface="Arial Black" pitchFamily="34" charset="0"/>
                <a:cs typeface="Calibri" pitchFamily="34" charset="0"/>
                <a:sym typeface="Times New Roman"/>
              </a:rPr>
            </a:br>
            <a:r>
              <a:rPr lang="pl-PL" sz="4800" b="1" i="1" dirty="0" smtClean="0">
                <a:solidFill>
                  <a:schemeClr val="dk1"/>
                </a:solidFill>
                <a:latin typeface="Arial Black" pitchFamily="34" charset="0"/>
                <a:cs typeface="Calibri" pitchFamily="34" charset="0"/>
                <a:sym typeface="Times New Roman"/>
              </a:rPr>
              <a:t> AKTYWNOŚCI </a:t>
            </a:r>
          </a:p>
          <a:p>
            <a:pPr marL="323847" lvl="1" indent="-161923" algn="ctr">
              <a:lnSpc>
                <a:spcPct val="140026"/>
              </a:lnSpc>
              <a:buClr>
                <a:schemeClr val="dk1"/>
              </a:buClr>
              <a:buSzPts val="1499"/>
            </a:pPr>
            <a:endParaRPr lang="pl-PL" sz="4800" b="1" i="1" dirty="0" smtClean="0">
              <a:solidFill>
                <a:schemeClr val="dk1"/>
              </a:solidFill>
              <a:latin typeface="Arial Black" pitchFamily="34" charset="0"/>
              <a:cs typeface="Calibri" pitchFamily="34" charset="0"/>
              <a:sym typeface="Times New Roman"/>
            </a:endParaRPr>
          </a:p>
          <a:p>
            <a:pPr marL="323847" lvl="1" indent="-161923" algn="ctr">
              <a:lnSpc>
                <a:spcPct val="140026"/>
              </a:lnSpc>
              <a:buClr>
                <a:schemeClr val="dk1"/>
              </a:buClr>
              <a:buSzPts val="1499"/>
            </a:pPr>
            <a:r>
              <a:rPr lang="pl-PL" sz="4800" b="1" i="1" dirty="0" smtClean="0">
                <a:solidFill>
                  <a:schemeClr val="dk1"/>
                </a:solidFill>
                <a:latin typeface="Arial Black" pitchFamily="34" charset="0"/>
                <a:cs typeface="Calibri" pitchFamily="34" charset="0"/>
                <a:sym typeface="Times New Roman"/>
              </a:rPr>
              <a:t>główne oraz dedykowane miastu BYTOM</a:t>
            </a:r>
            <a:br>
              <a:rPr lang="pl-PL" sz="4800" b="1" i="1" dirty="0" smtClean="0">
                <a:solidFill>
                  <a:schemeClr val="dk1"/>
                </a:solidFill>
                <a:latin typeface="Arial Black" pitchFamily="34" charset="0"/>
                <a:cs typeface="Calibri" pitchFamily="34" charset="0"/>
                <a:sym typeface="Times New Roman"/>
              </a:rPr>
            </a:br>
            <a:r>
              <a:rPr lang="pl-PL" sz="4800" b="1" i="1" dirty="0" smtClean="0">
                <a:solidFill>
                  <a:schemeClr val="dk1"/>
                </a:solidFill>
                <a:latin typeface="Arial Black" pitchFamily="34" charset="0"/>
                <a:cs typeface="Calibri" pitchFamily="34" charset="0"/>
                <a:sym typeface="Times New Roman"/>
              </a:rPr>
              <a:t>RAZEM  - ponad 270 </a:t>
            </a:r>
          </a:p>
        </p:txBody>
      </p:sp>
      <p:sp>
        <p:nvSpPr>
          <p:cNvPr id="5" name="Google Shape;317;p21"/>
          <p:cNvSpPr/>
          <p:nvPr/>
        </p:nvSpPr>
        <p:spPr>
          <a:xfrm>
            <a:off x="15449266" y="8366078"/>
            <a:ext cx="2402006" cy="1466617"/>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6" name="Prostokąt 5"/>
          <p:cNvSpPr/>
          <p:nvPr/>
        </p:nvSpPr>
        <p:spPr>
          <a:xfrm>
            <a:off x="2961564" y="6728346"/>
            <a:ext cx="12023678" cy="1415772"/>
          </a:xfrm>
          <a:prstGeom prst="rect">
            <a:avLst/>
          </a:prstGeom>
        </p:spPr>
        <p:txBody>
          <a:bodyPr wrap="square">
            <a:spAutoFit/>
          </a:bodyPr>
          <a:lstStyle/>
          <a:p>
            <a:pPr algn="r"/>
            <a:r>
              <a:rPr lang="pl-PL" sz="4000" b="1" dirty="0" smtClean="0">
                <a:latin typeface="Calibri" pitchFamily="34" charset="0"/>
                <a:cs typeface="Calibri" pitchFamily="34" charset="0"/>
              </a:rPr>
              <a:t>„Bo każdy ma swoje miejsce. … swój Bytom” </a:t>
            </a:r>
            <a:br>
              <a:rPr lang="pl-PL" sz="4000" b="1" dirty="0" smtClean="0">
                <a:latin typeface="Calibri" pitchFamily="34" charset="0"/>
                <a:cs typeface="Calibri" pitchFamily="34" charset="0"/>
              </a:rPr>
            </a:br>
            <a:r>
              <a:rPr lang="pl-PL" sz="2800" dirty="0" smtClean="0">
                <a:latin typeface="Calibri" pitchFamily="34" charset="0"/>
                <a:cs typeface="Calibri" pitchFamily="34" charset="0"/>
              </a:rPr>
              <a:t>– Katarzyna Mazur /”Owa Ona”/ </a:t>
            </a:r>
            <a:br>
              <a:rPr lang="pl-PL" sz="2800" dirty="0" smtClean="0">
                <a:latin typeface="Calibri" pitchFamily="34" charset="0"/>
                <a:cs typeface="Calibri" pitchFamily="34" charset="0"/>
              </a:rPr>
            </a:br>
            <a:r>
              <a:rPr lang="pl-PL" sz="1800" dirty="0" smtClean="0">
                <a:latin typeface="Calibri" pitchFamily="34" charset="0"/>
                <a:cs typeface="Calibri" pitchFamily="34" charset="0"/>
              </a:rPr>
              <a:t>– laureatka II miejsca w konkursie „Sto słów o Bytomiu” 2023</a:t>
            </a:r>
            <a:endParaRPr lang="pl-PL" sz="1800" dirty="0">
              <a:latin typeface="Calibri" pitchFamily="34" charset="0"/>
              <a:cs typeface="Calibri"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2"/>
          <p:cNvSpPr txBox="1"/>
          <p:nvPr/>
        </p:nvSpPr>
        <p:spPr>
          <a:xfrm>
            <a:off x="7933551" y="436286"/>
            <a:ext cx="2420898" cy="592414"/>
          </a:xfrm>
          <a:prstGeom prst="rect">
            <a:avLst/>
          </a:prstGeom>
          <a:noFill/>
          <a:ln>
            <a:noFill/>
          </a:ln>
        </p:spPr>
        <p:txBody>
          <a:bodyPr spcFirstLastPara="1" wrap="square" lIns="0" tIns="0" rIns="0" bIns="0" anchor="t" anchorCtr="0">
            <a:spAutoFit/>
          </a:bodyPr>
          <a:lstStyle/>
          <a:p>
            <a:pPr marL="0" marR="0" lvl="0" indent="0" algn="ctr" rtl="0">
              <a:lnSpc>
                <a:spcPct val="140054"/>
              </a:lnSpc>
              <a:spcBef>
                <a:spcPts val="0"/>
              </a:spcBef>
              <a:spcAft>
                <a:spcPts val="0"/>
              </a:spcAft>
              <a:buNone/>
            </a:pPr>
            <a:r>
              <a:rPr lang="en-US" sz="3298" b="1" i="0" u="none" strike="noStrike" cap="none">
                <a:solidFill>
                  <a:srgbClr val="000000"/>
                </a:solidFill>
                <a:latin typeface="Arimo"/>
                <a:ea typeface="Arimo"/>
                <a:cs typeface="Arimo"/>
                <a:sym typeface="Arimo"/>
              </a:rPr>
              <a:t>Bibliografia </a:t>
            </a:r>
            <a:endParaRPr/>
          </a:p>
        </p:txBody>
      </p:sp>
      <p:sp>
        <p:nvSpPr>
          <p:cNvPr id="327" name="Google Shape;327;p22"/>
          <p:cNvSpPr txBox="1"/>
          <p:nvPr/>
        </p:nvSpPr>
        <p:spPr>
          <a:xfrm>
            <a:off x="1028700" y="1400800"/>
            <a:ext cx="16112888" cy="5340629"/>
          </a:xfrm>
          <a:prstGeom prst="rect">
            <a:avLst/>
          </a:prstGeom>
          <a:noFill/>
          <a:ln>
            <a:noFill/>
          </a:ln>
        </p:spPr>
        <p:txBody>
          <a:bodyPr spcFirstLastPara="1" wrap="square" lIns="0" tIns="0" rIns="0" bIns="0" anchor="t" anchorCtr="0">
            <a:spAutoFit/>
          </a:bodyPr>
          <a:lstStyle/>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https://www.bytom.pl/aktualnosci/index/Szkoly-podsumowaly-jubileuszowy-projekt-/idn:42681   </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https://www.gov.pl/web/osmbytom/770-lat-miasta-bytomia-relacja </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https://www.facebook.com/p/Przedszkole-Miejsk ie-nr-3-im-Kubusia-Puchatka-w-Bytomiu-100063589392546/?locale=</a:t>
            </a:r>
            <a:r>
              <a:rPr lang="en-US" sz="1499" b="0" i="0" u="none" strike="noStrike" cap="none" dirty="0" err="1">
                <a:solidFill>
                  <a:srgbClr val="000000"/>
                </a:solidFill>
                <a:latin typeface="Calibri" pitchFamily="34" charset="0"/>
                <a:ea typeface="Times New Roman"/>
                <a:cs typeface="Calibri" pitchFamily="34" charset="0"/>
                <a:sym typeface="Times New Roman"/>
              </a:rPr>
              <a:t>pl_PL</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https://www.bytom.pl/aktualnosci/index/ </a:t>
            </a:r>
            <a:r>
              <a:rPr lang="en-US" sz="1499" b="0" i="0" u="none" strike="noStrike" cap="none" dirty="0" err="1">
                <a:solidFill>
                  <a:srgbClr val="000000"/>
                </a:solidFill>
                <a:latin typeface="Calibri" pitchFamily="34" charset="0"/>
                <a:ea typeface="Times New Roman"/>
                <a:cs typeface="Calibri" pitchFamily="34" charset="0"/>
                <a:sym typeface="Times New Roman"/>
              </a:rPr>
              <a:t>Rozspiewane-rodzinki-nagrodzone</a:t>
            </a:r>
            <a:r>
              <a:rPr lang="en-US" sz="1499" b="0" i="0" u="none" strike="noStrike" cap="none" dirty="0">
                <a:solidFill>
                  <a:srgbClr val="000000"/>
                </a:solidFill>
                <a:latin typeface="Calibri" pitchFamily="34" charset="0"/>
                <a:ea typeface="Times New Roman"/>
                <a:cs typeface="Calibri" pitchFamily="34" charset="0"/>
                <a:sym typeface="Times New Roman"/>
              </a:rPr>
              <a:t>/idn:40734</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https://www.bytom.pl/aktualnosci/index/ </a:t>
            </a:r>
            <a:r>
              <a:rPr lang="en-US" sz="1499" b="0" i="0" u="none" strike="noStrike" cap="none" dirty="0" err="1">
                <a:solidFill>
                  <a:srgbClr val="000000"/>
                </a:solidFill>
                <a:latin typeface="Calibri" pitchFamily="34" charset="0"/>
                <a:ea typeface="Times New Roman"/>
                <a:cs typeface="Calibri" pitchFamily="34" charset="0"/>
                <a:sym typeface="Times New Roman"/>
              </a:rPr>
              <a:t>Rozspiewane-rodzinki-nagrodzone</a:t>
            </a:r>
            <a:r>
              <a:rPr lang="en-US" sz="1499" b="0" i="0" u="none" strike="noStrike" cap="none" dirty="0">
                <a:solidFill>
                  <a:srgbClr val="000000"/>
                </a:solidFill>
                <a:latin typeface="Calibri" pitchFamily="34" charset="0"/>
                <a:ea typeface="Times New Roman"/>
                <a:cs typeface="Calibri" pitchFamily="34" charset="0"/>
                <a:sym typeface="Times New Roman"/>
              </a:rPr>
              <a:t>/idn:40734</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https://www.bytom.pl/aktualnosci/index/Miejski- </a:t>
            </a:r>
            <a:r>
              <a:rPr lang="en-US" sz="1499" b="0" i="0" u="none" strike="noStrike" cap="none" dirty="0" err="1">
                <a:solidFill>
                  <a:srgbClr val="000000"/>
                </a:solidFill>
                <a:latin typeface="Calibri" pitchFamily="34" charset="0"/>
                <a:ea typeface="Times New Roman"/>
                <a:cs typeface="Calibri" pitchFamily="34" charset="0"/>
                <a:sym typeface="Times New Roman"/>
              </a:rPr>
              <a:t>Konkurs</a:t>
            </a:r>
            <a:r>
              <a:rPr lang="en-US" sz="1499" b="0" i="0" u="none" strike="noStrike" cap="none" dirty="0">
                <a:solidFill>
                  <a:srgbClr val="000000"/>
                </a:solidFill>
                <a:latin typeface="Calibri" pitchFamily="34" charset="0"/>
                <a:ea typeface="Times New Roman"/>
                <a:cs typeface="Calibri" pitchFamily="34" charset="0"/>
                <a:sym typeface="Times New Roman"/>
              </a:rPr>
              <a:t>-</a:t>
            </a:r>
            <a:r>
              <a:rPr lang="en-US" sz="1499" b="0" i="0" u="none" strike="noStrike" cap="none" dirty="0" err="1">
                <a:solidFill>
                  <a:srgbClr val="000000"/>
                </a:solidFill>
                <a:latin typeface="Calibri" pitchFamily="34" charset="0"/>
                <a:ea typeface="Times New Roman"/>
                <a:cs typeface="Calibri" pitchFamily="34" charset="0"/>
                <a:sym typeface="Times New Roman"/>
              </a:rPr>
              <a:t>Piosenki</a:t>
            </a:r>
            <a:r>
              <a:rPr lang="en-US" sz="1499" b="0" i="0" u="none" strike="noStrike" cap="none" dirty="0">
                <a:solidFill>
                  <a:srgbClr val="000000"/>
                </a:solidFill>
                <a:latin typeface="Calibri" pitchFamily="34" charset="0"/>
                <a:ea typeface="Times New Roman"/>
                <a:cs typeface="Calibri" pitchFamily="34" charset="0"/>
                <a:sym typeface="Times New Roman"/>
              </a:rPr>
              <a:t>-</a:t>
            </a:r>
            <a:r>
              <a:rPr lang="en-US" sz="1499" b="0" i="0" u="none" strike="noStrike" cap="none" dirty="0" err="1">
                <a:solidFill>
                  <a:srgbClr val="000000"/>
                </a:solidFill>
                <a:latin typeface="Calibri" pitchFamily="34" charset="0"/>
                <a:ea typeface="Times New Roman"/>
                <a:cs typeface="Calibri" pitchFamily="34" charset="0"/>
                <a:sym typeface="Times New Roman"/>
              </a:rPr>
              <a:t>Autorskiej</a:t>
            </a:r>
            <a:r>
              <a:rPr lang="en-US" sz="1499" b="0" i="0" u="none" strike="noStrike" cap="none" dirty="0">
                <a:solidFill>
                  <a:srgbClr val="000000"/>
                </a:solidFill>
                <a:latin typeface="Calibri" pitchFamily="34" charset="0"/>
                <a:ea typeface="Times New Roman"/>
                <a:cs typeface="Calibri" pitchFamily="34" charset="0"/>
                <a:sym typeface="Times New Roman"/>
              </a:rPr>
              <a:t>-o-</a:t>
            </a:r>
            <a:r>
              <a:rPr lang="en-US" sz="1499" b="0" i="0" u="none" strike="noStrike" cap="none" dirty="0" err="1">
                <a:solidFill>
                  <a:srgbClr val="000000"/>
                </a:solidFill>
                <a:latin typeface="Calibri" pitchFamily="34" charset="0"/>
                <a:ea typeface="Times New Roman"/>
                <a:cs typeface="Calibri" pitchFamily="34" charset="0"/>
                <a:sym typeface="Times New Roman"/>
              </a:rPr>
              <a:t>Bytomiu</a:t>
            </a:r>
            <a:r>
              <a:rPr lang="en-US" sz="1499" b="0" i="0" u="none" strike="noStrike" cap="none" dirty="0">
                <a:solidFill>
                  <a:srgbClr val="000000"/>
                </a:solidFill>
                <a:latin typeface="Calibri" pitchFamily="34" charset="0"/>
                <a:ea typeface="Times New Roman"/>
                <a:cs typeface="Calibri" pitchFamily="34" charset="0"/>
                <a:sym typeface="Times New Roman"/>
              </a:rPr>
              <a:t>-/idn:42031</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https://www.facebook.com/story.php/?story_ </a:t>
            </a:r>
            <a:r>
              <a:rPr lang="en-US" sz="1499" b="0" i="0" u="none" strike="noStrike" cap="none" dirty="0" err="1">
                <a:solidFill>
                  <a:srgbClr val="000000"/>
                </a:solidFill>
                <a:latin typeface="Calibri" pitchFamily="34" charset="0"/>
                <a:ea typeface="Times New Roman"/>
                <a:cs typeface="Calibri" pitchFamily="34" charset="0"/>
                <a:sym typeface="Times New Roman"/>
              </a:rPr>
              <a:t>fbid</a:t>
            </a:r>
            <a:r>
              <a:rPr lang="en-US" sz="1499" b="0" i="0" u="none" strike="noStrike" cap="none" dirty="0">
                <a:solidFill>
                  <a:srgbClr val="000000"/>
                </a:solidFill>
                <a:latin typeface="Calibri" pitchFamily="34" charset="0"/>
                <a:ea typeface="Times New Roman"/>
                <a:cs typeface="Calibri" pitchFamily="34" charset="0"/>
                <a:sym typeface="Times New Roman"/>
              </a:rPr>
              <a:t>=1009368077862185&amp;id=100063670073652&amp;_rdr</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http://sp54bytom.szkolnastrona.pl/index.php?c=article&amp;id=2128</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https://www.bytom.pl/aktualnosci/index/Miejski-Konkurs-Piosenki-Autorskiej-o-Bytomiu-/idn:42031</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https://www.bytom.pl/aktualnosci/index/Zakochaj-sie-w- </a:t>
            </a:r>
            <a:r>
              <a:rPr lang="en-US" sz="1499" b="0" i="0" u="none" strike="noStrike" cap="none" dirty="0" err="1">
                <a:solidFill>
                  <a:srgbClr val="000000"/>
                </a:solidFill>
                <a:latin typeface="Calibri" pitchFamily="34" charset="0"/>
                <a:ea typeface="Times New Roman"/>
                <a:cs typeface="Calibri" pitchFamily="34" charset="0"/>
                <a:sym typeface="Times New Roman"/>
              </a:rPr>
              <a:t>Bytomiu-jeszcze-raz</a:t>
            </a:r>
            <a:r>
              <a:rPr lang="en-US" sz="1499" b="0" i="0" u="none" strike="noStrike" cap="none" dirty="0">
                <a:solidFill>
                  <a:srgbClr val="000000"/>
                </a:solidFill>
                <a:latin typeface="Calibri" pitchFamily="34" charset="0"/>
                <a:ea typeface="Times New Roman"/>
                <a:cs typeface="Calibri" pitchFamily="34" charset="0"/>
                <a:sym typeface="Times New Roman"/>
              </a:rPr>
              <a:t>/idn:41109</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http://www.spnr4.bytom.pl/index.php/kronika-2023-2024</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https://sp36.bytom.pl/wp-content/uploads/2024/05/20240510_125607-COLLAGE-2.jpg</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smtClean="0">
                <a:solidFill>
                  <a:srgbClr val="000000"/>
                </a:solidFill>
                <a:latin typeface="Calibri" pitchFamily="34" charset="0"/>
                <a:ea typeface="Times New Roman"/>
                <a:cs typeface="Calibri" pitchFamily="34" charset="0"/>
                <a:sym typeface="Times New Roman"/>
              </a:rPr>
              <a:t>Źródło:https</a:t>
            </a:r>
            <a:r>
              <a:rPr lang="en-US" sz="1499" b="0" i="0" u="none" strike="noStrike" cap="none" dirty="0">
                <a:solidFill>
                  <a:srgbClr val="000000"/>
                </a:solidFill>
                <a:latin typeface="Calibri" pitchFamily="34" charset="0"/>
                <a:ea typeface="Times New Roman"/>
                <a:cs typeface="Calibri" pitchFamily="34" charset="0"/>
                <a:sym typeface="Times New Roman"/>
              </a:rPr>
              <a:t>://</a:t>
            </a:r>
            <a:r>
              <a:rPr lang="en-US" sz="1499" b="0" i="0" u="none" strike="noStrike" cap="none" dirty="0" err="1">
                <a:solidFill>
                  <a:srgbClr val="000000"/>
                </a:solidFill>
                <a:latin typeface="Calibri" pitchFamily="34" charset="0"/>
                <a:ea typeface="Times New Roman"/>
                <a:cs typeface="Calibri" pitchFamily="34" charset="0"/>
                <a:sym typeface="Times New Roman"/>
              </a:rPr>
              <a:t>photos.google.com</a:t>
            </a:r>
            <a:r>
              <a:rPr lang="en-US" sz="1499" b="0" i="0" u="none" strike="noStrike" cap="none" dirty="0">
                <a:solidFill>
                  <a:srgbClr val="000000"/>
                </a:solidFill>
                <a:latin typeface="Calibri" pitchFamily="34" charset="0"/>
                <a:ea typeface="Times New Roman"/>
                <a:cs typeface="Calibri" pitchFamily="34" charset="0"/>
                <a:sym typeface="Times New Roman"/>
              </a:rPr>
              <a:t>/share/AF1QipPsHxRgirW0eeU3VBHIdkQqvzsR5mImk4brWUQWQDeKDMultYskvuHwLvI_sxqd7A?key=R3REOWZaVWJEOEZlb0hSc0EzdmR0QXRNWjlBUnNB</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a:t>
            </a:r>
            <a:r>
              <a:rPr lang="en-US" sz="1499" b="0" i="0" u="none" strike="noStrike" cap="none" dirty="0">
                <a:solidFill>
                  <a:srgbClr val="000000"/>
                </a:solidFill>
                <a:latin typeface="Calibri" pitchFamily="34" charset="0"/>
                <a:ea typeface="Times New Roman"/>
                <a:cs typeface="Calibri" pitchFamily="34" charset="0"/>
                <a:sym typeface="Times New Roman"/>
              </a:rPr>
              <a:t>: https://www.bytom.pl/aktualnosci/index/Zakatek-mlodych-artystow/idn:42017</a:t>
            </a:r>
            <a:endParaRPr>
              <a:latin typeface="Calibri" pitchFamily="34" charset="0"/>
              <a:cs typeface="Calibri" pitchFamily="34" charset="0"/>
            </a:endParaRPr>
          </a:p>
          <a:p>
            <a:pPr marL="323848" marR="0" lvl="1" indent="-161924" algn="l" rtl="0">
              <a:lnSpc>
                <a:spcPct val="140026"/>
              </a:lnSpc>
              <a:spcBef>
                <a:spcPts val="0"/>
              </a:spcBef>
              <a:spcAft>
                <a:spcPts val="0"/>
              </a:spcAft>
              <a:buClr>
                <a:srgbClr val="000000"/>
              </a:buClr>
              <a:buSzPts val="1499"/>
              <a:buFont typeface="Arial"/>
              <a:buChar char="•"/>
            </a:pPr>
            <a:r>
              <a:rPr lang="en-US" sz="1499" b="0" i="0" u="none" strike="noStrike" cap="none" dirty="0" err="1">
                <a:solidFill>
                  <a:srgbClr val="000000"/>
                </a:solidFill>
                <a:latin typeface="Calibri" pitchFamily="34" charset="0"/>
                <a:ea typeface="Times New Roman"/>
                <a:cs typeface="Calibri" pitchFamily="34" charset="0"/>
                <a:sym typeface="Times New Roman"/>
              </a:rPr>
              <a:t>Źródło:https</a:t>
            </a:r>
            <a:r>
              <a:rPr lang="en-US" sz="1499" b="0" i="0" u="none" strike="noStrike" cap="none" dirty="0">
                <a:solidFill>
                  <a:srgbClr val="000000"/>
                </a:solidFill>
                <a:latin typeface="Calibri" pitchFamily="34" charset="0"/>
                <a:ea typeface="Times New Roman"/>
                <a:cs typeface="Calibri" pitchFamily="34" charset="0"/>
                <a:sym typeface="Times New Roman"/>
              </a:rPr>
              <a:t>://</a:t>
            </a:r>
            <a:r>
              <a:rPr lang="en-US" sz="1499" b="0" i="0" u="none" strike="noStrike" cap="none" dirty="0" err="1">
                <a:solidFill>
                  <a:srgbClr val="000000"/>
                </a:solidFill>
                <a:latin typeface="Calibri" pitchFamily="34" charset="0"/>
                <a:ea typeface="Times New Roman"/>
                <a:cs typeface="Calibri" pitchFamily="34" charset="0"/>
                <a:sym typeface="Times New Roman"/>
              </a:rPr>
              <a:t>www.bytomski.pl</a:t>
            </a:r>
            <a:r>
              <a:rPr lang="en-US" sz="1499" b="0" i="0" u="none" strike="noStrike" cap="none" dirty="0">
                <a:solidFill>
                  <a:srgbClr val="000000"/>
                </a:solidFill>
                <a:latin typeface="Calibri" pitchFamily="34" charset="0"/>
                <a:ea typeface="Times New Roman"/>
                <a:cs typeface="Calibri" pitchFamily="34" charset="0"/>
                <a:sym typeface="Times New Roman"/>
              </a:rPr>
              <a:t>/hall-of-fame-</a:t>
            </a:r>
            <a:r>
              <a:rPr lang="en-US" sz="1499" b="0" i="0" u="none" strike="noStrike" cap="none" dirty="0" err="1">
                <a:solidFill>
                  <a:srgbClr val="000000"/>
                </a:solidFill>
                <a:latin typeface="Calibri" pitchFamily="34" charset="0"/>
                <a:ea typeface="Times New Roman"/>
                <a:cs typeface="Calibri" pitchFamily="34" charset="0"/>
                <a:sym typeface="Times New Roman"/>
              </a:rPr>
              <a:t>byto</a:t>
            </a:r>
            <a:r>
              <a:rPr lang="en-US" sz="1499" b="0" i="0" u="none" strike="noStrike" cap="none" dirty="0">
                <a:solidFill>
                  <a:srgbClr val="000000"/>
                </a:solidFill>
                <a:latin typeface="Calibri" pitchFamily="34" charset="0"/>
                <a:ea typeface="Times New Roman"/>
                <a:cs typeface="Calibri" pitchFamily="34" charset="0"/>
                <a:sym typeface="Times New Roman"/>
              </a:rPr>
              <a:t> </a:t>
            </a:r>
            <a:r>
              <a:rPr lang="en-US" sz="1499" b="0" i="0" u="none" strike="noStrike" cap="none" dirty="0" err="1">
                <a:solidFill>
                  <a:srgbClr val="000000"/>
                </a:solidFill>
                <a:latin typeface="Calibri" pitchFamily="34" charset="0"/>
                <a:ea typeface="Times New Roman"/>
                <a:cs typeface="Calibri" pitchFamily="34" charset="0"/>
                <a:sym typeface="Times New Roman"/>
              </a:rPr>
              <a:t>mskich</a:t>
            </a:r>
            <a:r>
              <a:rPr lang="en-US" sz="1499" b="0" i="0" u="none" strike="noStrike" cap="none" dirty="0">
                <a:solidFill>
                  <a:srgbClr val="000000"/>
                </a:solidFill>
                <a:latin typeface="Calibri" pitchFamily="34" charset="0"/>
                <a:ea typeface="Times New Roman"/>
                <a:cs typeface="Calibri" pitchFamily="34" charset="0"/>
                <a:sym typeface="Times New Roman"/>
              </a:rPr>
              <a:t>-</a:t>
            </a:r>
            <a:r>
              <a:rPr lang="en-US" sz="1499" b="0" i="0" u="none" strike="noStrike" cap="none" dirty="0" err="1">
                <a:solidFill>
                  <a:srgbClr val="000000"/>
                </a:solidFill>
                <a:latin typeface="Calibri" pitchFamily="34" charset="0"/>
                <a:ea typeface="Times New Roman"/>
                <a:cs typeface="Calibri" pitchFamily="34" charset="0"/>
                <a:sym typeface="Times New Roman"/>
              </a:rPr>
              <a:t>sportowcow</a:t>
            </a:r>
            <a:r>
              <a:rPr lang="en-US" sz="1499" b="0" i="0" u="none" strike="noStrike" cap="none" dirty="0">
                <a:solidFill>
                  <a:srgbClr val="000000"/>
                </a:solidFill>
                <a:latin typeface="Calibri" pitchFamily="34" charset="0"/>
                <a:ea typeface="Times New Roman"/>
                <a:cs typeface="Calibri" pitchFamily="34" charset="0"/>
                <a:sym typeface="Times New Roman"/>
              </a:rPr>
              <a:t>-</a:t>
            </a:r>
            <a:r>
              <a:rPr lang="en-US" sz="1499" b="0" i="0" u="none" strike="noStrike" cap="none" dirty="0" err="1">
                <a:solidFill>
                  <a:srgbClr val="000000"/>
                </a:solidFill>
                <a:latin typeface="Calibri" pitchFamily="34" charset="0"/>
                <a:ea typeface="Times New Roman"/>
                <a:cs typeface="Calibri" pitchFamily="34" charset="0"/>
                <a:sym typeface="Times New Roman"/>
              </a:rPr>
              <a:t>wystawa</a:t>
            </a:r>
            <a:r>
              <a:rPr lang="en-US" sz="1499" b="0" i="0" u="none" strike="noStrike" cap="none" dirty="0">
                <a:solidFill>
                  <a:srgbClr val="000000"/>
                </a:solidFill>
                <a:latin typeface="Calibri" pitchFamily="34" charset="0"/>
                <a:ea typeface="Times New Roman"/>
                <a:cs typeface="Calibri" pitchFamily="34" charset="0"/>
                <a:sym typeface="Times New Roman"/>
              </a:rPr>
              <a:t>-w-</a:t>
            </a:r>
            <a:r>
              <a:rPr lang="en-US" sz="1499" b="0" i="0" u="none" strike="noStrike" cap="none" dirty="0" err="1">
                <a:solidFill>
                  <a:srgbClr val="000000"/>
                </a:solidFill>
                <a:latin typeface="Calibri" pitchFamily="34" charset="0"/>
                <a:ea typeface="Times New Roman"/>
                <a:cs typeface="Calibri" pitchFamily="34" charset="0"/>
                <a:sym typeface="Times New Roman"/>
              </a:rPr>
              <a:t>galerii</a:t>
            </a:r>
            <a:r>
              <a:rPr lang="en-US" sz="1499" b="0" i="0" u="none" strike="noStrike" cap="none" dirty="0">
                <a:solidFill>
                  <a:srgbClr val="000000"/>
                </a:solidFill>
                <a:latin typeface="Calibri" pitchFamily="34" charset="0"/>
                <a:ea typeface="Times New Roman"/>
                <a:cs typeface="Calibri" pitchFamily="34" charset="0"/>
                <a:sym typeface="Times New Roman"/>
              </a:rPr>
              <a:t>-</a:t>
            </a:r>
            <a:r>
              <a:rPr lang="en-US" sz="1499" b="0" i="0" u="none" strike="noStrike" cap="none" dirty="0" err="1">
                <a:solidFill>
                  <a:srgbClr val="000000"/>
                </a:solidFill>
                <a:latin typeface="Calibri" pitchFamily="34" charset="0"/>
                <a:ea typeface="Times New Roman"/>
                <a:cs typeface="Calibri" pitchFamily="34" charset="0"/>
                <a:sym typeface="Times New Roman"/>
              </a:rPr>
              <a:t>rotunda#google_vignette</a:t>
            </a:r>
            <a:endParaRPr>
              <a:latin typeface="Calibri" pitchFamily="34" charset="0"/>
              <a:cs typeface="Calibri" pitchFamily="34" charset="0"/>
            </a:endParaRPr>
          </a:p>
          <a:p>
            <a:pPr marL="0" marR="0" lvl="0" indent="0" algn="ctr" rtl="0">
              <a:lnSpc>
                <a:spcPct val="214743"/>
              </a:lnSpc>
              <a:spcBef>
                <a:spcPts val="0"/>
              </a:spcBef>
              <a:spcAft>
                <a:spcPts val="0"/>
              </a:spcAft>
              <a:buNone/>
            </a:pPr>
            <a:endParaRPr sz="1499" b="0" i="0" u="none" strike="noStrike" cap="none">
              <a:solidFill>
                <a:srgbClr val="000000"/>
              </a:solidFill>
              <a:latin typeface="Times New Roman"/>
              <a:ea typeface="Times New Roman"/>
              <a:cs typeface="Times New Roman"/>
              <a:sym typeface="Times New Roman"/>
            </a:endParaRPr>
          </a:p>
        </p:txBody>
      </p:sp>
      <p:sp>
        <p:nvSpPr>
          <p:cNvPr id="328" name="Google Shape;328;p22"/>
          <p:cNvSpPr/>
          <p:nvPr/>
        </p:nvSpPr>
        <p:spPr>
          <a:xfrm>
            <a:off x="15596723" y="8868197"/>
            <a:ext cx="1956986" cy="1127858"/>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3">
              <a:alphaModFix/>
            </a:blip>
            <a:stretch>
              <a:fillRect/>
            </a:stretch>
          </a:blipFill>
          <a:ln>
            <a:noFill/>
          </a:ln>
        </p:spPr>
      </p:sp>
      <p:sp>
        <p:nvSpPr>
          <p:cNvPr id="329" name="Google Shape;329;p22"/>
          <p:cNvSpPr/>
          <p:nvPr/>
        </p:nvSpPr>
        <p:spPr>
          <a:xfrm>
            <a:off x="0" y="81649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4">
              <a:alphaModFix/>
            </a:blip>
            <a:stretch>
              <a:fillRect/>
            </a:stretch>
          </a:blipFill>
          <a:ln>
            <a:noFill/>
          </a:ln>
        </p:spPr>
      </p:sp>
      <p:sp>
        <p:nvSpPr>
          <p:cNvPr id="330" name="Google Shape;330;p22"/>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4">
              <a:alphaModFix/>
            </a:blip>
            <a:stretch>
              <a:fillRect/>
            </a:stretch>
          </a:blipFill>
          <a:ln>
            <a:noFill/>
          </a:ln>
        </p:spPr>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g30ff72f33d2_1_0"/>
          <p:cNvSpPr txBox="1"/>
          <p:nvPr/>
        </p:nvSpPr>
        <p:spPr>
          <a:xfrm>
            <a:off x="1001725" y="1387025"/>
            <a:ext cx="15742500" cy="9403826"/>
          </a:xfrm>
          <a:prstGeom prst="rect">
            <a:avLst/>
          </a:prstGeom>
          <a:noFill/>
          <a:ln>
            <a:noFill/>
          </a:ln>
        </p:spPr>
        <p:txBody>
          <a:bodyPr spcFirstLastPara="1" wrap="square" lIns="91425" tIns="91425" rIns="91425" bIns="91425" anchor="t" anchorCtr="0">
            <a:spAutoFit/>
          </a:bodyPr>
          <a:lstStyle/>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a:t>
            </a:r>
            <a:r>
              <a:rPr lang="en-US" sz="1499" dirty="0">
                <a:solidFill>
                  <a:schemeClr val="dk1"/>
                </a:solidFill>
                <a:latin typeface="Calibri" pitchFamily="34" charset="0"/>
                <a:ea typeface="Times New Roman"/>
                <a:cs typeface="Calibri" pitchFamily="34" charset="0"/>
                <a:sym typeface="Times New Roman"/>
              </a:rPr>
              <a:t>: https://www.bytom.pl/aktualnosci/index/Milosnicy-historii-Bytomia-zaprezentowali-swoja-wiedze/idn:41986</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Źródło:https</a:t>
            </a:r>
            <a:r>
              <a:rPr lang="en-US" sz="1499" dirty="0">
                <a:solidFill>
                  <a:schemeClr val="dk1"/>
                </a:solidFill>
                <a:latin typeface="Calibri" pitchFamily="34" charset="0"/>
                <a:ea typeface="Times New Roman"/>
                <a:cs typeface="Calibri" pitchFamily="34" charset="0"/>
                <a:sym typeface="Times New Roman"/>
              </a:rPr>
              <a:t>://</a:t>
            </a:r>
            <a:r>
              <a:rPr lang="en-US" sz="1499" dirty="0" err="1">
                <a:solidFill>
                  <a:schemeClr val="dk1"/>
                </a:solidFill>
                <a:latin typeface="Calibri" pitchFamily="34" charset="0"/>
                <a:ea typeface="Times New Roman"/>
                <a:cs typeface="Calibri" pitchFamily="34" charset="0"/>
                <a:sym typeface="Times New Roman"/>
              </a:rPr>
              <a:t>photos.google.com</a:t>
            </a:r>
            <a:r>
              <a:rPr lang="en-US" sz="1499" dirty="0">
                <a:solidFill>
                  <a:schemeClr val="dk1"/>
                </a:solidFill>
                <a:latin typeface="Calibri" pitchFamily="34" charset="0"/>
                <a:ea typeface="Times New Roman"/>
                <a:cs typeface="Calibri" pitchFamily="34" charset="0"/>
                <a:sym typeface="Times New Roman"/>
              </a:rPr>
              <a:t>/share/AF1QipPWJ5qBbBZ Bd2yZlgzKEVCUec7sfKK7FWk13r D2mbQDrc-t97B0H-WQE0xfuK4ujw/photo/AF1QipPs6rtWKUwaC bdFtak64JlXLlsAQUhcf7_JI6aX?key=NDV CY3Vxckg1bE5VZm1ZbEtzSmRBZkNvdUs2eVJB</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a:t>
            </a:r>
            <a:r>
              <a:rPr lang="en-US" sz="1499" dirty="0">
                <a:solidFill>
                  <a:schemeClr val="dk1"/>
                </a:solidFill>
                <a:latin typeface="Calibri" pitchFamily="34" charset="0"/>
                <a:ea typeface="Times New Roman"/>
                <a:cs typeface="Calibri" pitchFamily="34" charset="0"/>
                <a:sym typeface="Times New Roman"/>
              </a:rPr>
              <a:t>: https://www.lajt.zsgh.bytom.pl/index.php?plik=newsy&amp;nr=6174</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a:t>
            </a:r>
            <a:r>
              <a:rPr lang="en-US" sz="1499" dirty="0">
                <a:solidFill>
                  <a:schemeClr val="dk1"/>
                </a:solidFill>
                <a:latin typeface="Calibri" pitchFamily="34" charset="0"/>
                <a:ea typeface="Times New Roman"/>
                <a:cs typeface="Calibri" pitchFamily="34" charset="0"/>
                <a:sym typeface="Times New Roman"/>
              </a:rPr>
              <a:t>: http://sp54bytom.szkolnastrona.pl/a,2154,spacer-historyczny</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Źródło:https</a:t>
            </a:r>
            <a:r>
              <a:rPr lang="en-US" sz="1499" dirty="0">
                <a:solidFill>
                  <a:schemeClr val="dk1"/>
                </a:solidFill>
                <a:latin typeface="Calibri" pitchFamily="34" charset="0"/>
                <a:ea typeface="Times New Roman"/>
                <a:cs typeface="Calibri" pitchFamily="34" charset="0"/>
                <a:sym typeface="Times New Roman"/>
              </a:rPr>
              <a:t>://</a:t>
            </a:r>
            <a:r>
              <a:rPr lang="en-US" sz="1499" dirty="0" err="1">
                <a:solidFill>
                  <a:schemeClr val="dk1"/>
                </a:solidFill>
                <a:latin typeface="Calibri" pitchFamily="34" charset="0"/>
                <a:ea typeface="Times New Roman"/>
                <a:cs typeface="Calibri" pitchFamily="34" charset="0"/>
                <a:sym typeface="Times New Roman"/>
              </a:rPr>
              <a:t>www.facebook.com</a:t>
            </a:r>
            <a:r>
              <a:rPr lang="en-US" sz="1499" dirty="0">
                <a:solidFill>
                  <a:schemeClr val="dk1"/>
                </a:solidFill>
                <a:latin typeface="Calibri" pitchFamily="34" charset="0"/>
                <a:ea typeface="Times New Roman"/>
                <a:cs typeface="Calibri" pitchFamily="34" charset="0"/>
                <a:sym typeface="Times New Roman"/>
              </a:rPr>
              <a:t>/photo/?</a:t>
            </a:r>
            <a:r>
              <a:rPr lang="en-US" sz="1499" dirty="0" err="1">
                <a:solidFill>
                  <a:schemeClr val="dk1"/>
                </a:solidFill>
                <a:latin typeface="Calibri" pitchFamily="34" charset="0"/>
                <a:ea typeface="Times New Roman"/>
                <a:cs typeface="Calibri" pitchFamily="34" charset="0"/>
                <a:sym typeface="Times New Roman"/>
              </a:rPr>
              <a:t>fbid</a:t>
            </a:r>
            <a:r>
              <a:rPr lang="en-US" sz="1499" dirty="0">
                <a:solidFill>
                  <a:schemeClr val="dk1"/>
                </a:solidFill>
                <a:latin typeface="Calibri" pitchFamily="34" charset="0"/>
                <a:ea typeface="Times New Roman"/>
                <a:cs typeface="Calibri" pitchFamily="34" charset="0"/>
                <a:sym typeface="Times New Roman"/>
              </a:rPr>
              <a:t>=59353833944 7424&amp;set=pcb.593539179447340</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Źródło:https</a:t>
            </a:r>
            <a:r>
              <a:rPr lang="en-US" sz="1499" dirty="0">
                <a:solidFill>
                  <a:schemeClr val="dk1"/>
                </a:solidFill>
                <a:latin typeface="Calibri" pitchFamily="34" charset="0"/>
                <a:ea typeface="Times New Roman"/>
                <a:cs typeface="Calibri" pitchFamily="34" charset="0"/>
                <a:sym typeface="Times New Roman"/>
              </a:rPr>
              <a:t>://</a:t>
            </a:r>
            <a:r>
              <a:rPr lang="en-US" sz="1499" dirty="0" err="1">
                <a:solidFill>
                  <a:schemeClr val="dk1"/>
                </a:solidFill>
                <a:latin typeface="Calibri" pitchFamily="34" charset="0"/>
                <a:ea typeface="Times New Roman"/>
                <a:cs typeface="Calibri" pitchFamily="34" charset="0"/>
                <a:sym typeface="Times New Roman"/>
              </a:rPr>
              <a:t>www.facebook.com</a:t>
            </a:r>
            <a:r>
              <a:rPr lang="en-US" sz="1499" dirty="0">
                <a:solidFill>
                  <a:schemeClr val="dk1"/>
                </a:solidFill>
                <a:latin typeface="Calibri" pitchFamily="34" charset="0"/>
                <a:ea typeface="Times New Roman"/>
                <a:cs typeface="Calibri" pitchFamily="34" charset="0"/>
                <a:sym typeface="Times New Roman"/>
              </a:rPr>
              <a:t>/photo/?</a:t>
            </a:r>
            <a:r>
              <a:rPr lang="en-US" sz="1499" dirty="0" err="1">
                <a:solidFill>
                  <a:schemeClr val="dk1"/>
                </a:solidFill>
                <a:latin typeface="Calibri" pitchFamily="34" charset="0"/>
                <a:ea typeface="Times New Roman"/>
                <a:cs typeface="Calibri" pitchFamily="34" charset="0"/>
                <a:sym typeface="Times New Roman"/>
              </a:rPr>
              <a:t>fbid</a:t>
            </a:r>
            <a:r>
              <a:rPr lang="en-US" sz="1499" dirty="0">
                <a:solidFill>
                  <a:schemeClr val="dk1"/>
                </a:solidFill>
                <a:latin typeface="Calibri" pitchFamily="34" charset="0"/>
                <a:ea typeface="Times New Roman"/>
                <a:cs typeface="Calibri" pitchFamily="34" charset="0"/>
                <a:sym typeface="Times New Roman"/>
              </a:rPr>
              <a:t>=59353833944 7424&amp;set=pcb.593539179447340</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a:t>
            </a:r>
            <a:r>
              <a:rPr lang="en-US" sz="1499" dirty="0">
                <a:solidFill>
                  <a:schemeClr val="dk1"/>
                </a:solidFill>
                <a:latin typeface="Calibri" pitchFamily="34" charset="0"/>
                <a:ea typeface="Times New Roman"/>
                <a:cs typeface="Calibri" pitchFamily="34" charset="0"/>
                <a:sym typeface="Times New Roman"/>
              </a:rPr>
              <a:t>: https://pmi8.edu.bytom.pl/Aktualnosci-2-2.html</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a:t>
            </a:r>
            <a:r>
              <a:rPr lang="en-US" sz="1499" dirty="0">
                <a:solidFill>
                  <a:schemeClr val="dk1"/>
                </a:solidFill>
                <a:latin typeface="Calibri" pitchFamily="34" charset="0"/>
                <a:ea typeface="Times New Roman"/>
                <a:cs typeface="Calibri" pitchFamily="34" charset="0"/>
                <a:sym typeface="Times New Roman"/>
              </a:rPr>
              <a:t>: https://www.facebook.com/photo/?fbid=1087 571196705850&amp;set=a.458792992917010&amp;locale=</a:t>
            </a:r>
            <a:r>
              <a:rPr lang="en-US" sz="1499" dirty="0" err="1">
                <a:solidFill>
                  <a:schemeClr val="dk1"/>
                </a:solidFill>
                <a:latin typeface="Calibri" pitchFamily="34" charset="0"/>
                <a:ea typeface="Times New Roman"/>
                <a:cs typeface="Calibri" pitchFamily="34" charset="0"/>
                <a:sym typeface="Times New Roman"/>
              </a:rPr>
              <a:t>pl_PL</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Źródło:https</a:t>
            </a:r>
            <a:r>
              <a:rPr lang="en-US" sz="1499" dirty="0">
                <a:solidFill>
                  <a:schemeClr val="dk1"/>
                </a:solidFill>
                <a:latin typeface="Calibri" pitchFamily="34" charset="0"/>
                <a:ea typeface="Times New Roman"/>
                <a:cs typeface="Calibri" pitchFamily="34" charset="0"/>
                <a:sym typeface="Times New Roman"/>
              </a:rPr>
              <a:t>://</a:t>
            </a:r>
            <a:r>
              <a:rPr lang="en-US" sz="1499" dirty="0" err="1">
                <a:solidFill>
                  <a:schemeClr val="dk1"/>
                </a:solidFill>
                <a:latin typeface="Calibri" pitchFamily="34" charset="0"/>
                <a:ea typeface="Times New Roman"/>
                <a:cs typeface="Calibri" pitchFamily="34" charset="0"/>
                <a:sym typeface="Times New Roman"/>
              </a:rPr>
              <a:t>www.facebook.com</a:t>
            </a:r>
            <a:r>
              <a:rPr lang="en-US" sz="1499" dirty="0">
                <a:solidFill>
                  <a:schemeClr val="dk1"/>
                </a:solidFill>
                <a:latin typeface="Calibri" pitchFamily="34" charset="0"/>
                <a:ea typeface="Times New Roman"/>
                <a:cs typeface="Calibri" pitchFamily="34" charset="0"/>
                <a:sym typeface="Times New Roman"/>
              </a:rPr>
              <a:t>/profile/100076933481090/</a:t>
            </a:r>
            <a:r>
              <a:rPr lang="en-US" sz="1499" dirty="0" err="1">
                <a:solidFill>
                  <a:schemeClr val="dk1"/>
                </a:solidFill>
                <a:latin typeface="Calibri" pitchFamily="34" charset="0"/>
                <a:ea typeface="Times New Roman"/>
                <a:cs typeface="Calibri" pitchFamily="34" charset="0"/>
                <a:sym typeface="Times New Roman"/>
              </a:rPr>
              <a:t>search?q</a:t>
            </a:r>
            <a:r>
              <a:rPr lang="en-US" sz="1499" dirty="0">
                <a:solidFill>
                  <a:schemeClr val="dk1"/>
                </a:solidFill>
                <a:latin typeface="Calibri" pitchFamily="34" charset="0"/>
                <a:ea typeface="Times New Roman"/>
                <a:cs typeface="Calibri" pitchFamily="34" charset="0"/>
                <a:sym typeface="Times New Roman"/>
              </a:rPr>
              <a:t>=770</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Źródło:https</a:t>
            </a:r>
            <a:r>
              <a:rPr lang="en-US" sz="1499" dirty="0">
                <a:solidFill>
                  <a:schemeClr val="dk1"/>
                </a:solidFill>
                <a:latin typeface="Calibri" pitchFamily="34" charset="0"/>
                <a:ea typeface="Times New Roman"/>
                <a:cs typeface="Calibri" pitchFamily="34" charset="0"/>
                <a:sym typeface="Times New Roman"/>
              </a:rPr>
              <a:t>://</a:t>
            </a:r>
            <a:r>
              <a:rPr lang="en-US" sz="1499" dirty="0" err="1">
                <a:solidFill>
                  <a:schemeClr val="dk1"/>
                </a:solidFill>
                <a:latin typeface="Calibri" pitchFamily="34" charset="0"/>
                <a:ea typeface="Times New Roman"/>
                <a:cs typeface="Calibri" pitchFamily="34" charset="0"/>
                <a:sym typeface="Times New Roman"/>
              </a:rPr>
              <a:t>www.facebook.com</a:t>
            </a:r>
            <a:r>
              <a:rPr lang="en-US" sz="1499" dirty="0">
                <a:solidFill>
                  <a:schemeClr val="dk1"/>
                </a:solidFill>
                <a:latin typeface="Calibri" pitchFamily="34" charset="0"/>
                <a:ea typeface="Times New Roman"/>
                <a:cs typeface="Calibri" pitchFamily="34" charset="0"/>
                <a:sym typeface="Times New Roman"/>
              </a:rPr>
              <a:t>/profile/100076933481090/</a:t>
            </a:r>
            <a:r>
              <a:rPr lang="en-US" sz="1499" dirty="0" err="1">
                <a:solidFill>
                  <a:schemeClr val="dk1"/>
                </a:solidFill>
                <a:latin typeface="Calibri" pitchFamily="34" charset="0"/>
                <a:ea typeface="Times New Roman"/>
                <a:cs typeface="Calibri" pitchFamily="34" charset="0"/>
                <a:sym typeface="Times New Roman"/>
              </a:rPr>
              <a:t>search?q</a:t>
            </a:r>
            <a:r>
              <a:rPr lang="en-US" sz="1499" dirty="0">
                <a:solidFill>
                  <a:schemeClr val="dk1"/>
                </a:solidFill>
                <a:latin typeface="Calibri" pitchFamily="34" charset="0"/>
                <a:ea typeface="Times New Roman"/>
                <a:cs typeface="Calibri" pitchFamily="34" charset="0"/>
                <a:sym typeface="Times New Roman"/>
              </a:rPr>
              <a:t>=770</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a:t>
            </a:r>
            <a:r>
              <a:rPr lang="en-US" sz="1499" dirty="0">
                <a:solidFill>
                  <a:schemeClr val="dk1"/>
                </a:solidFill>
                <a:latin typeface="Calibri" pitchFamily="34" charset="0"/>
                <a:ea typeface="Times New Roman"/>
                <a:cs typeface="Calibri" pitchFamily="34" charset="0"/>
                <a:sym typeface="Times New Roman"/>
              </a:rPr>
              <a:t>: http://www.sp51.bytom.pl/index.php?option=com_content&amp;view=article&amp;id=549&amp;catid=14&amp;Itemid=435</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a:t>
            </a:r>
            <a:r>
              <a:rPr lang="en-US" sz="1499" dirty="0">
                <a:solidFill>
                  <a:schemeClr val="dk1"/>
                </a:solidFill>
                <a:latin typeface="Calibri" pitchFamily="34" charset="0"/>
                <a:ea typeface="Times New Roman"/>
                <a:cs typeface="Calibri" pitchFamily="34" charset="0"/>
                <a:sym typeface="Times New Roman"/>
              </a:rPr>
              <a:t>: https://sp46bytom.pl/ogloszenia/zapraszamy-do-udzialu- w-biegu-z-okazji-770-lecia-bytomia-i-narodowego-swieta-niepodleglosci/</a:t>
            </a:r>
            <a:endParaRPr dirty="0">
              <a:solidFill>
                <a:schemeClr val="dk1"/>
              </a:solidFill>
              <a:latin typeface="Calibri" pitchFamily="34" charset="0"/>
              <a:cs typeface="Calibri" pitchFamily="34" charset="0"/>
            </a:endParaRPr>
          </a:p>
          <a:p>
            <a:pPr marL="323847" lvl="1" indent="-161923" algn="l" rtl="0">
              <a:lnSpc>
                <a:spcPct val="140026"/>
              </a:lnSpc>
              <a:spcBef>
                <a:spcPts val="0"/>
              </a:spcBef>
              <a:spcAft>
                <a:spcPts val="0"/>
              </a:spcAft>
              <a:buClr>
                <a:schemeClr val="dk1"/>
              </a:buClr>
              <a:buSzPts val="1499"/>
              <a:buChar char="•"/>
            </a:pPr>
            <a:r>
              <a:rPr lang="en-US" sz="1499" dirty="0" err="1">
                <a:solidFill>
                  <a:schemeClr val="dk1"/>
                </a:solidFill>
                <a:latin typeface="Calibri" pitchFamily="34" charset="0"/>
                <a:ea typeface="Times New Roman"/>
                <a:cs typeface="Calibri" pitchFamily="34" charset="0"/>
                <a:sym typeface="Times New Roman"/>
              </a:rPr>
              <a:t>Źródło</a:t>
            </a:r>
            <a:r>
              <a:rPr lang="en-US" sz="1499" dirty="0">
                <a:solidFill>
                  <a:schemeClr val="dk1"/>
                </a:solidFill>
                <a:latin typeface="Calibri" pitchFamily="34" charset="0"/>
                <a:ea typeface="Times New Roman"/>
                <a:cs typeface="Calibri" pitchFamily="34" charset="0"/>
                <a:sym typeface="Times New Roman"/>
              </a:rPr>
              <a:t>: https://sp46bytom.pl/aktualnosci/festyn-rodzinny</a:t>
            </a:r>
            <a:r>
              <a:rPr lang="en-US" sz="1499" dirty="0" smtClean="0">
                <a:solidFill>
                  <a:schemeClr val="dk1"/>
                </a:solidFill>
                <a:latin typeface="Calibri" pitchFamily="34" charset="0"/>
                <a:ea typeface="Times New Roman"/>
                <a:cs typeface="Calibri" pitchFamily="34" charset="0"/>
                <a:sym typeface="Times New Roman"/>
              </a:rPr>
              <a:t>/</a:t>
            </a:r>
            <a:endParaRPr lang="pl-PL" sz="1499" dirty="0" smtClean="0">
              <a:solidFill>
                <a:schemeClr val="dk1"/>
              </a:solidFill>
              <a:latin typeface="Calibri" pitchFamily="34" charset="0"/>
              <a:ea typeface="Times New Roman"/>
              <a:cs typeface="Calibri" pitchFamily="34" charset="0"/>
              <a:sym typeface="Times New Roman"/>
            </a:endParaRPr>
          </a:p>
          <a:p>
            <a:pPr marL="323847" lvl="1" indent="-161923" algn="l" rtl="0">
              <a:lnSpc>
                <a:spcPct val="140026"/>
              </a:lnSpc>
              <a:spcBef>
                <a:spcPts val="0"/>
              </a:spcBef>
              <a:spcAft>
                <a:spcPts val="0"/>
              </a:spcAft>
              <a:buClr>
                <a:schemeClr val="dk1"/>
              </a:buClr>
              <a:buSzPts val="1499"/>
              <a:buChar char="•"/>
            </a:pPr>
            <a:endParaRPr lang="pl-PL" sz="1800" b="1" dirty="0" smtClean="0">
              <a:solidFill>
                <a:schemeClr val="dk1"/>
              </a:solidFill>
              <a:latin typeface="Calibri" pitchFamily="34" charset="0"/>
              <a:cs typeface="Calibri" pitchFamily="34" charset="0"/>
              <a:sym typeface="Times New Roman"/>
            </a:endParaRPr>
          </a:p>
          <a:p>
            <a:pPr marL="323847" lvl="1" indent="-161923">
              <a:lnSpc>
                <a:spcPct val="140026"/>
              </a:lnSpc>
              <a:buClr>
                <a:schemeClr val="dk1"/>
              </a:buClr>
              <a:buSzPts val="1499"/>
            </a:pPr>
            <a:r>
              <a:rPr lang="pl-PL" sz="1800" b="1" i="1" dirty="0" smtClean="0">
                <a:solidFill>
                  <a:schemeClr val="dk1"/>
                </a:solidFill>
                <a:latin typeface="Calibri" pitchFamily="34" charset="0"/>
                <a:cs typeface="Calibri" pitchFamily="34" charset="0"/>
                <a:sym typeface="Times New Roman"/>
              </a:rPr>
              <a:t>Prezentację opracowano na podstawie wybranych materiałów otrzymanych od jednostek miejskich, instytucji i organizacji. </a:t>
            </a:r>
          </a:p>
          <a:p>
            <a:pPr marL="323847" lvl="1" indent="-161923">
              <a:lnSpc>
                <a:spcPct val="140026"/>
              </a:lnSpc>
              <a:buClr>
                <a:schemeClr val="dk1"/>
              </a:buClr>
              <a:buSzPts val="1499"/>
            </a:pPr>
            <a:r>
              <a:rPr lang="pl-PL" sz="1800" b="1" i="1" dirty="0" smtClean="0">
                <a:solidFill>
                  <a:schemeClr val="dk1"/>
                </a:solidFill>
                <a:latin typeface="Calibri" pitchFamily="34" charset="0"/>
                <a:cs typeface="Calibri" pitchFamily="34" charset="0"/>
                <a:sym typeface="Times New Roman"/>
              </a:rPr>
              <a:t>Korzystano ze strony </a:t>
            </a:r>
            <a:r>
              <a:rPr lang="pl-PL" sz="1800" b="1" i="1" dirty="0" err="1" smtClean="0">
                <a:solidFill>
                  <a:schemeClr val="dk1"/>
                </a:solidFill>
                <a:latin typeface="Calibri" pitchFamily="34" charset="0"/>
                <a:cs typeface="Calibri" pitchFamily="34" charset="0"/>
                <a:sym typeface="Times New Roman"/>
              </a:rPr>
              <a:t>www.bytom.pl</a:t>
            </a:r>
            <a:r>
              <a:rPr lang="pl-PL" sz="1800" b="1" i="1" dirty="0" smtClean="0">
                <a:solidFill>
                  <a:schemeClr val="dk1"/>
                </a:solidFill>
                <a:latin typeface="Calibri" pitchFamily="34" charset="0"/>
                <a:cs typeface="Calibri" pitchFamily="34" charset="0"/>
                <a:sym typeface="Times New Roman"/>
              </a:rPr>
              <a:t>  oraz stron  internetowych / mediów </a:t>
            </a:r>
            <a:r>
              <a:rPr lang="pl-PL" sz="1800" b="1" i="1" dirty="0" err="1" smtClean="0">
                <a:solidFill>
                  <a:schemeClr val="dk1"/>
                </a:solidFill>
                <a:latin typeface="Calibri" pitchFamily="34" charset="0"/>
                <a:cs typeface="Calibri" pitchFamily="34" charset="0"/>
                <a:sym typeface="Times New Roman"/>
              </a:rPr>
              <a:t>społecznościowych</a:t>
            </a:r>
            <a:r>
              <a:rPr lang="pl-PL" sz="1800" b="1" i="1" dirty="0" smtClean="0">
                <a:solidFill>
                  <a:schemeClr val="dk1"/>
                </a:solidFill>
                <a:latin typeface="Calibri" pitchFamily="34" charset="0"/>
                <a:cs typeface="Calibri" pitchFamily="34" charset="0"/>
                <a:sym typeface="Times New Roman"/>
              </a:rPr>
              <a:t> instytucji kultury w Bytomiu.</a:t>
            </a:r>
            <a:br>
              <a:rPr lang="pl-PL" sz="1800" b="1" i="1" dirty="0" smtClean="0">
                <a:solidFill>
                  <a:schemeClr val="dk1"/>
                </a:solidFill>
                <a:latin typeface="Calibri" pitchFamily="34" charset="0"/>
                <a:cs typeface="Calibri" pitchFamily="34" charset="0"/>
                <a:sym typeface="Times New Roman"/>
              </a:rPr>
            </a:br>
            <a:endParaRPr lang="pl-PL" sz="1800" b="1" i="1" dirty="0" smtClean="0">
              <a:solidFill>
                <a:schemeClr val="dk1"/>
              </a:solidFill>
              <a:latin typeface="Calibri" pitchFamily="34" charset="0"/>
              <a:cs typeface="Calibri" pitchFamily="34" charset="0"/>
              <a:sym typeface="Times New Roman"/>
            </a:endParaRPr>
          </a:p>
          <a:p>
            <a:pPr marL="323847" lvl="1" indent="-161923">
              <a:lnSpc>
                <a:spcPct val="140026"/>
              </a:lnSpc>
              <a:buClr>
                <a:schemeClr val="dk1"/>
              </a:buClr>
              <a:buSzPts val="1499"/>
            </a:pPr>
            <a:endParaRPr lang="pl-PL" sz="2000" b="1" dirty="0" smtClean="0">
              <a:solidFill>
                <a:schemeClr val="dk1"/>
              </a:solidFill>
              <a:latin typeface="Calibri" pitchFamily="34" charset="0"/>
              <a:cs typeface="Calibri" pitchFamily="34" charset="0"/>
              <a:sym typeface="Times New Roman"/>
            </a:endParaRPr>
          </a:p>
          <a:p>
            <a:pPr marL="323847" lvl="1" indent="-161923">
              <a:lnSpc>
                <a:spcPct val="140026"/>
              </a:lnSpc>
              <a:buClr>
                <a:schemeClr val="dk1"/>
              </a:buClr>
              <a:buSzPts val="1499"/>
            </a:pPr>
            <a:r>
              <a:rPr lang="pl-PL" sz="2000" b="1" dirty="0" smtClean="0">
                <a:solidFill>
                  <a:schemeClr val="dk1"/>
                </a:solidFill>
                <a:latin typeface="Arial Black" pitchFamily="34" charset="0"/>
                <a:cs typeface="Calibri" pitchFamily="34" charset="0"/>
                <a:sym typeface="Times New Roman"/>
              </a:rPr>
              <a:t>PRZYGOTOWANIE  PREZENTACJI </a:t>
            </a:r>
            <a:r>
              <a:rPr lang="pl-PL" sz="2000" dirty="0" smtClean="0">
                <a:solidFill>
                  <a:schemeClr val="dk1"/>
                </a:solidFill>
                <a:latin typeface="Arial Black" pitchFamily="34" charset="0"/>
                <a:cs typeface="Calibri" pitchFamily="34" charset="0"/>
                <a:sym typeface="Times New Roman"/>
              </a:rPr>
              <a:t>: </a:t>
            </a:r>
            <a:r>
              <a:rPr lang="pl-PL" sz="2000" dirty="0" smtClean="0">
                <a:solidFill>
                  <a:schemeClr val="dk1"/>
                </a:solidFill>
                <a:latin typeface="Calibri" pitchFamily="34" charset="0"/>
                <a:cs typeface="Calibri" pitchFamily="34" charset="0"/>
                <a:sym typeface="Times New Roman"/>
              </a:rPr>
              <a:t>	Wydział Edukacji Urzędu Miejskiego w Bytomiu  / Szkoła Podstawowa nr 46 w Bytomiu </a:t>
            </a:r>
            <a:br>
              <a:rPr lang="pl-PL" sz="2000" dirty="0" smtClean="0">
                <a:solidFill>
                  <a:schemeClr val="dk1"/>
                </a:solidFill>
                <a:latin typeface="Calibri" pitchFamily="34" charset="0"/>
                <a:cs typeface="Calibri" pitchFamily="34" charset="0"/>
                <a:sym typeface="Times New Roman"/>
              </a:rPr>
            </a:br>
            <a:r>
              <a:rPr lang="pl-PL" sz="2000" dirty="0" smtClean="0">
                <a:solidFill>
                  <a:schemeClr val="dk1"/>
                </a:solidFill>
                <a:latin typeface="Calibri" pitchFamily="34" charset="0"/>
                <a:cs typeface="Calibri" pitchFamily="34" charset="0"/>
                <a:sym typeface="Times New Roman"/>
              </a:rPr>
              <a:t>						Wydział Kultury i Sportu Urzędu Miejskiego w Bytomiu                        </a:t>
            </a:r>
          </a:p>
          <a:p>
            <a:pPr marL="323847" lvl="1" indent="-161923">
              <a:lnSpc>
                <a:spcPct val="140026"/>
              </a:lnSpc>
              <a:buClr>
                <a:schemeClr val="dk1"/>
              </a:buClr>
              <a:buSzPts val="1499"/>
            </a:pPr>
            <a:r>
              <a:rPr lang="pl-PL" sz="2000" dirty="0" smtClean="0">
                <a:solidFill>
                  <a:schemeClr val="dk1"/>
                </a:solidFill>
                <a:latin typeface="Calibri" pitchFamily="34" charset="0"/>
                <a:cs typeface="Calibri" pitchFamily="34" charset="0"/>
                <a:sym typeface="Times New Roman"/>
              </a:rPr>
              <a:t>												        </a:t>
            </a:r>
            <a:r>
              <a:rPr lang="pl-PL" sz="2000" b="1" dirty="0" smtClean="0">
                <a:solidFill>
                  <a:schemeClr val="dk1"/>
                </a:solidFill>
                <a:latin typeface="Arial Black" pitchFamily="34" charset="0"/>
                <a:cs typeface="Calibri" pitchFamily="34" charset="0"/>
                <a:sym typeface="Times New Roman"/>
              </a:rPr>
              <a:t>DZIĘKUJEMY za uwagę. </a:t>
            </a:r>
          </a:p>
          <a:p>
            <a:pPr marL="323847" lvl="1" indent="-161923" algn="r" rtl="0">
              <a:lnSpc>
                <a:spcPct val="140026"/>
              </a:lnSpc>
              <a:spcBef>
                <a:spcPts val="0"/>
              </a:spcBef>
              <a:spcAft>
                <a:spcPts val="0"/>
              </a:spcAft>
              <a:buClr>
                <a:schemeClr val="dk1"/>
              </a:buClr>
              <a:buSzPts val="1499"/>
            </a:pPr>
            <a:endParaRPr lang="pl-PL" sz="1499" dirty="0" smtClean="0">
              <a:solidFill>
                <a:schemeClr val="dk1"/>
              </a:solidFill>
              <a:latin typeface="Times New Roman"/>
              <a:cs typeface="Times New Roman"/>
              <a:sym typeface="Times New Roman"/>
            </a:endParaRPr>
          </a:p>
          <a:p>
            <a:pPr marL="323847" lvl="1" indent="-161923" algn="r" rtl="0">
              <a:lnSpc>
                <a:spcPct val="140026"/>
              </a:lnSpc>
              <a:spcBef>
                <a:spcPts val="0"/>
              </a:spcBef>
              <a:spcAft>
                <a:spcPts val="0"/>
              </a:spcAft>
              <a:buClr>
                <a:schemeClr val="dk1"/>
              </a:buClr>
              <a:buSzPts val="1499"/>
            </a:pPr>
            <a:endParaRPr i="1" dirty="0">
              <a:solidFill>
                <a:schemeClr val="dk1"/>
              </a:solidFill>
            </a:endParaRPr>
          </a:p>
          <a:p>
            <a:pPr marL="0" lvl="0" indent="0" algn="l" rtl="0">
              <a:lnSpc>
                <a:spcPct val="130753"/>
              </a:lnSpc>
              <a:spcBef>
                <a:spcPts val="0"/>
              </a:spcBef>
              <a:spcAft>
                <a:spcPts val="0"/>
              </a:spcAft>
              <a:buNone/>
            </a:pPr>
            <a:endParaRPr sz="1499" dirty="0">
              <a:solidFill>
                <a:schemeClr val="dk1"/>
              </a:solidFill>
              <a:latin typeface="Times New Roman"/>
              <a:ea typeface="Times New Roman"/>
              <a:cs typeface="Times New Roman"/>
              <a:sym typeface="Times New Roman"/>
            </a:endParaRPr>
          </a:p>
          <a:p>
            <a:pPr marL="0" lvl="0" indent="0" algn="ctr" rtl="0">
              <a:lnSpc>
                <a:spcPct val="214743"/>
              </a:lnSpc>
              <a:spcBef>
                <a:spcPts val="0"/>
              </a:spcBef>
              <a:spcAft>
                <a:spcPts val="0"/>
              </a:spcAft>
              <a:buNone/>
            </a:pPr>
            <a:endParaRPr sz="1499" dirty="0">
              <a:solidFill>
                <a:schemeClr val="dk1"/>
              </a:solidFill>
              <a:latin typeface="Times New Roman"/>
              <a:ea typeface="Times New Roman"/>
              <a:cs typeface="Times New Roman"/>
              <a:sym typeface="Times New Roman"/>
            </a:endParaRPr>
          </a:p>
        </p:txBody>
      </p:sp>
      <p:sp>
        <p:nvSpPr>
          <p:cNvPr id="336" name="Google Shape;336;g30ff72f33d2_1_0"/>
          <p:cNvSpPr/>
          <p:nvPr/>
        </p:nvSpPr>
        <p:spPr>
          <a:xfrm>
            <a:off x="0" y="8197293"/>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3">
              <a:alphaModFix/>
            </a:blip>
            <a:stretch>
              <a:fillRect/>
            </a:stretch>
          </a:blipFill>
          <a:ln>
            <a:noFill/>
          </a:ln>
        </p:spPr>
      </p:sp>
      <p:sp>
        <p:nvSpPr>
          <p:cNvPr id="337" name="Google Shape;337;g30ff72f33d2_1_0"/>
          <p:cNvSpPr/>
          <p:nvPr/>
        </p:nvSpPr>
        <p:spPr>
          <a:xfrm rot="10800000">
            <a:off x="14652150" y="-7"/>
            <a:ext cx="3635850" cy="2122014"/>
          </a:xfrm>
          <a:custGeom>
            <a:avLst/>
            <a:gdLst/>
            <a:ahLst/>
            <a:cxnLst/>
            <a:rect l="l" t="t" r="r" b="b"/>
            <a:pathLst>
              <a:path w="3635850" h="2122014" extrusionOk="0">
                <a:moveTo>
                  <a:pt x="0" y="0"/>
                </a:moveTo>
                <a:lnTo>
                  <a:pt x="3635850" y="0"/>
                </a:lnTo>
                <a:lnTo>
                  <a:pt x="3635850" y="2122014"/>
                </a:lnTo>
                <a:lnTo>
                  <a:pt x="0" y="2122014"/>
                </a:lnTo>
                <a:lnTo>
                  <a:pt x="0" y="0"/>
                </a:lnTo>
                <a:close/>
              </a:path>
            </a:pathLst>
          </a:custGeom>
          <a:blipFill rotWithShape="1">
            <a:blip r:embed="rId3">
              <a:alphaModFix/>
            </a:blip>
            <a:stretch>
              <a:fillRect/>
            </a:stretch>
          </a:blipFill>
          <a:ln>
            <a:noFill/>
          </a:ln>
        </p:spPr>
      </p:sp>
      <p:sp>
        <p:nvSpPr>
          <p:cNvPr id="338" name="Google Shape;338;g30ff72f33d2_1_0"/>
          <p:cNvSpPr txBox="1"/>
          <p:nvPr/>
        </p:nvSpPr>
        <p:spPr>
          <a:xfrm>
            <a:off x="7933551" y="436286"/>
            <a:ext cx="2421000" cy="507600"/>
          </a:xfrm>
          <a:prstGeom prst="rect">
            <a:avLst/>
          </a:prstGeom>
          <a:noFill/>
          <a:ln>
            <a:noFill/>
          </a:ln>
        </p:spPr>
        <p:txBody>
          <a:bodyPr spcFirstLastPara="1" wrap="square" lIns="0" tIns="0" rIns="0" bIns="0" anchor="t" anchorCtr="0">
            <a:spAutoFit/>
          </a:bodyPr>
          <a:lstStyle/>
          <a:p>
            <a:pPr marL="0" marR="0" lvl="0" indent="0" algn="ctr" rtl="0">
              <a:lnSpc>
                <a:spcPct val="140054"/>
              </a:lnSpc>
              <a:spcBef>
                <a:spcPts val="0"/>
              </a:spcBef>
              <a:spcAft>
                <a:spcPts val="0"/>
              </a:spcAft>
              <a:buNone/>
            </a:pPr>
            <a:r>
              <a:rPr lang="en-US" sz="3298" b="1" i="0" u="none" strike="noStrike" cap="none" dirty="0" err="1">
                <a:solidFill>
                  <a:srgbClr val="000000"/>
                </a:solidFill>
                <a:latin typeface="Arimo"/>
                <a:ea typeface="Arimo"/>
                <a:cs typeface="Arimo"/>
                <a:sym typeface="Arimo"/>
              </a:rPr>
              <a:t>Bibliografia</a:t>
            </a:r>
            <a:r>
              <a:rPr lang="en-US" sz="3298" b="1" i="0" u="none" strike="noStrike" cap="none" dirty="0">
                <a:solidFill>
                  <a:srgbClr val="000000"/>
                </a:solidFill>
                <a:latin typeface="Arimo"/>
                <a:ea typeface="Arimo"/>
                <a:cs typeface="Arimo"/>
                <a:sym typeface="Arimo"/>
              </a:rPr>
              <a:t> </a:t>
            </a:r>
            <a:endParaRPr/>
          </a:p>
        </p:txBody>
      </p:sp>
      <p:sp>
        <p:nvSpPr>
          <p:cNvPr id="339" name="Google Shape;339;g30ff72f33d2_1_0"/>
          <p:cNvSpPr/>
          <p:nvPr/>
        </p:nvSpPr>
        <p:spPr>
          <a:xfrm>
            <a:off x="15679850" y="8461612"/>
            <a:ext cx="2130478" cy="1395897"/>
          </a:xfrm>
          <a:custGeom>
            <a:avLst/>
            <a:gdLst/>
            <a:ahLst/>
            <a:cxnLst/>
            <a:rect l="l" t="t" r="r" b="b"/>
            <a:pathLst>
              <a:path w="1956986" h="1127858" extrusionOk="0">
                <a:moveTo>
                  <a:pt x="0" y="0"/>
                </a:moveTo>
                <a:lnTo>
                  <a:pt x="1956986" y="0"/>
                </a:lnTo>
                <a:lnTo>
                  <a:pt x="1956986" y="1127858"/>
                </a:lnTo>
                <a:lnTo>
                  <a:pt x="0" y="1127858"/>
                </a:lnTo>
                <a:lnTo>
                  <a:pt x="0" y="0"/>
                </a:lnTo>
                <a:close/>
              </a:path>
            </a:pathLst>
          </a:custGeom>
          <a:blipFill rotWithShape="1">
            <a:blip r:embed="rId4">
              <a:alphaModFix/>
            </a:blip>
            <a:stretch>
              <a:fillRect/>
            </a:stretch>
          </a:blipFill>
          <a:ln>
            <a:noFill/>
          </a:ln>
        </p:spPr>
      </p:sp>
      <p:pic>
        <p:nvPicPr>
          <p:cNvPr id="7" name="Obraz 6" descr="logo_poziom_02_kultura.png"/>
          <p:cNvPicPr>
            <a:picLocks noChangeAspect="1"/>
          </p:cNvPicPr>
          <p:nvPr/>
        </p:nvPicPr>
        <p:blipFill>
          <a:blip r:embed="rId5"/>
          <a:stretch>
            <a:fillRect/>
          </a:stretch>
        </p:blipFill>
        <p:spPr>
          <a:xfrm>
            <a:off x="13251976" y="6138762"/>
            <a:ext cx="3017247" cy="10837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3"/>
          <p:cNvSpPr/>
          <p:nvPr/>
        </p:nvSpPr>
        <p:spPr>
          <a:xfrm>
            <a:off x="0" y="-136254"/>
            <a:ext cx="18504408" cy="10923555"/>
          </a:xfrm>
          <a:custGeom>
            <a:avLst/>
            <a:gdLst/>
            <a:ahLst/>
            <a:cxnLst/>
            <a:rect l="l" t="t" r="r" b="b"/>
            <a:pathLst>
              <a:path w="24672544" h="14564740" extrusionOk="0">
                <a:moveTo>
                  <a:pt x="0" y="0"/>
                </a:moveTo>
                <a:lnTo>
                  <a:pt x="24672544" y="0"/>
                </a:lnTo>
                <a:lnTo>
                  <a:pt x="24672544" y="14564740"/>
                </a:lnTo>
                <a:lnTo>
                  <a:pt x="0" y="14564740"/>
                </a:lnTo>
                <a:lnTo>
                  <a:pt x="0" y="0"/>
                </a:lnTo>
                <a:close/>
              </a:path>
            </a:pathLst>
          </a:custGeom>
          <a:blipFill rotWithShape="1">
            <a:blip r:embed="rId3">
              <a:alphaModFix/>
            </a:blip>
            <a:stretch>
              <a:fillRect t="-6405" b="-6404"/>
            </a:stretch>
          </a:blipFill>
          <a:ln>
            <a:noFill/>
          </a:ln>
        </p:spPr>
      </p:sp>
      <p:sp>
        <p:nvSpPr>
          <p:cNvPr id="345" name="Google Shape;345;p23"/>
          <p:cNvSpPr/>
          <p:nvPr/>
        </p:nvSpPr>
        <p:spPr>
          <a:xfrm>
            <a:off x="3984200" y="1718930"/>
            <a:ext cx="9919335" cy="5728335"/>
          </a:xfrm>
          <a:custGeom>
            <a:avLst/>
            <a:gdLst/>
            <a:ahLst/>
            <a:cxnLst/>
            <a:rect l="l" t="t" r="r" b="b"/>
            <a:pathLst>
              <a:path w="13225780" h="7637780" extrusionOk="0">
                <a:moveTo>
                  <a:pt x="0" y="0"/>
                </a:moveTo>
                <a:lnTo>
                  <a:pt x="13225780" y="0"/>
                </a:lnTo>
                <a:lnTo>
                  <a:pt x="13225780" y="7637780"/>
                </a:lnTo>
                <a:lnTo>
                  <a:pt x="0" y="7637780"/>
                </a:lnTo>
                <a:lnTo>
                  <a:pt x="0" y="0"/>
                </a:lnTo>
                <a:close/>
              </a:path>
            </a:pathLst>
          </a:custGeom>
          <a:blipFill rotWithShape="1">
            <a:blip r:embed="rId4">
              <a:alphaModFix/>
            </a:blip>
            <a:stretch>
              <a:fillRect t="-26" b="-26"/>
            </a:stretch>
          </a:blipFill>
          <a:ln>
            <a:noFill/>
          </a:ln>
        </p:spPr>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4392</TotalTime>
  <Words>2161</Words>
  <Application>Microsoft Office PowerPoint</Application>
  <PresentationFormat>Niestandardowy</PresentationFormat>
  <Paragraphs>215</Paragraphs>
  <Slides>48</Slides>
  <Notes>25</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48</vt:i4>
      </vt:variant>
    </vt:vector>
  </HeadingPairs>
  <TitlesOfParts>
    <vt:vector size="55" baseType="lpstr">
      <vt:lpstr>Arial</vt:lpstr>
      <vt:lpstr>Calibri</vt:lpstr>
      <vt:lpstr>Arimo</vt:lpstr>
      <vt:lpstr>Times New Roman</vt:lpstr>
      <vt:lpstr>Cambria</vt:lpstr>
      <vt:lpstr>Arial Black</vt:lpstr>
      <vt:lpstr>Office Theme</vt:lpstr>
      <vt:lpstr>Slajd 1</vt:lpstr>
      <vt:lpstr>Slajd 2</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Slajd 18</vt:lpstr>
      <vt:lpstr>Slajd 19</vt:lpstr>
      <vt:lpstr>Slajd 20</vt:lpstr>
      <vt:lpstr>Slajd 21</vt:lpstr>
      <vt:lpstr>Slajd 22</vt:lpstr>
      <vt:lpstr>Slajd 23</vt:lpstr>
      <vt:lpstr>Slajd 24</vt:lpstr>
      <vt:lpstr>Slajd 25</vt:lpstr>
      <vt:lpstr>Slajd 26</vt:lpstr>
      <vt:lpstr>Slajd 27</vt:lpstr>
      <vt:lpstr>Slajd 28</vt:lpstr>
      <vt:lpstr>Slajd 29</vt:lpstr>
      <vt:lpstr>Slajd 30</vt:lpstr>
      <vt:lpstr>WYDARZENIA TOWARZYSZĄCE ORGANIZOWANE PRZEZ BYTOMSKIE CENTRUM KULTURY  </vt:lpstr>
      <vt:lpstr>Slajd 32</vt:lpstr>
      <vt:lpstr>„BYTOM PEJZAŻ POSTINDUSTRUALNY ŚLĄSKA” </vt:lpstr>
      <vt:lpstr>BYTOM NA ZNACZKACH POCZTOWYCH </vt:lpstr>
      <vt:lpstr>Slajd 35</vt:lpstr>
      <vt:lpstr>Slajd 36</vt:lpstr>
      <vt:lpstr>Slajd 37</vt:lpstr>
      <vt:lpstr>Slajd 38</vt:lpstr>
      <vt:lpstr>Slajd 39</vt:lpstr>
      <vt:lpstr>Slajd 40</vt:lpstr>
      <vt:lpstr>Slajd 41</vt:lpstr>
      <vt:lpstr>Slajd 42</vt:lpstr>
      <vt:lpstr>Slajd 43</vt:lpstr>
      <vt:lpstr>Slajd 44</vt:lpstr>
      <vt:lpstr>Slajd 45</vt:lpstr>
      <vt:lpstr>Slajd 46</vt:lpstr>
      <vt:lpstr>Slajd 47</vt:lpstr>
      <vt:lpstr>Slajd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Barbara Freier-Pniok</dc:creator>
  <cp:lastModifiedBy>Krystyna Jankowiak</cp:lastModifiedBy>
  <cp:revision>161</cp:revision>
  <dcterms:created xsi:type="dcterms:W3CDTF">2006-08-16T00:00:00Z</dcterms:created>
  <dcterms:modified xsi:type="dcterms:W3CDTF">2024-11-26T12:43:44Z</dcterms:modified>
</cp:coreProperties>
</file>