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95" r:id="rId3"/>
    <p:sldId id="446" r:id="rId4"/>
    <p:sldId id="447" r:id="rId5"/>
    <p:sldId id="413" r:id="rId6"/>
    <p:sldId id="412" r:id="rId7"/>
    <p:sldId id="414" r:id="rId8"/>
    <p:sldId id="410" r:id="rId9"/>
    <p:sldId id="415" r:id="rId10"/>
    <p:sldId id="416" r:id="rId11"/>
    <p:sldId id="417" r:id="rId12"/>
    <p:sldId id="419" r:id="rId13"/>
    <p:sldId id="420" r:id="rId14"/>
    <p:sldId id="422" r:id="rId15"/>
    <p:sldId id="423" r:id="rId16"/>
    <p:sldId id="424" r:id="rId17"/>
    <p:sldId id="425" r:id="rId18"/>
    <p:sldId id="426" r:id="rId19"/>
    <p:sldId id="427" r:id="rId20"/>
    <p:sldId id="428" r:id="rId21"/>
    <p:sldId id="429" r:id="rId22"/>
    <p:sldId id="430" r:id="rId23"/>
    <p:sldId id="431" r:id="rId24"/>
    <p:sldId id="432" r:id="rId25"/>
    <p:sldId id="433" r:id="rId26"/>
    <p:sldId id="434" r:id="rId27"/>
    <p:sldId id="435" r:id="rId28"/>
    <p:sldId id="436" r:id="rId29"/>
    <p:sldId id="437" r:id="rId30"/>
    <p:sldId id="438" r:id="rId31"/>
    <p:sldId id="411" r:id="rId32"/>
    <p:sldId id="409" r:id="rId33"/>
    <p:sldId id="408" r:id="rId34"/>
    <p:sldId id="439" r:id="rId35"/>
    <p:sldId id="440" r:id="rId36"/>
    <p:sldId id="316" r:id="rId37"/>
    <p:sldId id="309" r:id="rId38"/>
    <p:sldId id="443" r:id="rId39"/>
    <p:sldId id="445" r:id="rId40"/>
    <p:sldId id="444" r:id="rId41"/>
    <p:sldId id="442" r:id="rId42"/>
    <p:sldId id="307" r:id="rId43"/>
    <p:sldId id="308" r:id="rId44"/>
    <p:sldId id="441" r:id="rId45"/>
  </p:sldIdLst>
  <p:sldSz cx="12192000" cy="6858000"/>
  <p:notesSz cx="6669088" cy="992822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16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8F24803-DC02-4DB1-DD7F-C8670CBFD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="" xmlns:a16="http://schemas.microsoft.com/office/drawing/2014/main" id="{35F3E149-1BDB-5F75-3C11-7D8AAE2251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CEF8A68E-2EA5-BBB7-10CB-93203BE99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2022-09-27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37011379-06F2-E15A-9F45-E64755FB2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75DBA106-8A05-C0AC-5753-B353476C5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657251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96B1C72-0CE1-FA87-18EF-F80C47510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16C84338-0575-30AC-F8B4-18665FAAE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1B21E1B2-9EA5-0270-8B5A-DC137C0A9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2022-09-27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167F2358-943F-EBE8-DD8A-475392CB9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82C425E2-6FA0-EF43-BF9C-81DCD8B7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14614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7BF5899B-D15A-2163-D476-7C73408A4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77953DA8-D48F-2ED7-2AFA-8C495455C4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D9F3B10A-C19D-9CE9-E68C-5B11DE2C6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2022-09-27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3EEDD7DC-3D0D-99BA-DA18-13C3753B3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5C7926A9-80FA-8428-03B7-869EAD66F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019594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97A8040B-3C5D-F349-2092-D1628FAD7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371A6037-C587-B824-49F4-3DB0AA6101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FAF46E01-12F7-139E-764F-7EA92BC37D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="" xmlns:a16="http://schemas.microsoft.com/office/drawing/2014/main" id="{4D180A9D-18EA-29D2-C757-62E970FD5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2022-09-27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="" xmlns:a16="http://schemas.microsoft.com/office/drawing/2014/main" id="{18166915-3AFB-1D81-D0C8-EAFF5ACC3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="" xmlns:a16="http://schemas.microsoft.com/office/drawing/2014/main" id="{D7A60146-2948-51CF-DB65-021B7AD0B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739538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9CF2D45A-1EE1-647F-C1AD-3B6DC3984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D51966B2-BB52-E36F-52A5-57A0C830E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2A9F13FA-254C-710B-433F-8C352E480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C9454EFA-7CE2-7701-1031-D1D060CFD1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2FD36E83-0D72-E3F0-A311-0E352C668A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="" xmlns:a16="http://schemas.microsoft.com/office/drawing/2014/main" id="{1A5AFA24-FAD9-6A5D-8554-DE73B2B70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2022-09-27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="" xmlns:a16="http://schemas.microsoft.com/office/drawing/2014/main" id="{2F435360-38D6-7660-2609-90D671966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="" xmlns:a16="http://schemas.microsoft.com/office/drawing/2014/main" id="{CC036C1C-663C-7CA3-C3E8-13B58B08C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536708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5CCE0D4-78B1-17A9-1270-C286B4B0C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="" xmlns:a16="http://schemas.microsoft.com/office/drawing/2014/main" id="{80492642-2F07-B58C-B84D-26A8B28CC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2022-09-27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="" xmlns:a16="http://schemas.microsoft.com/office/drawing/2014/main" id="{F15567E7-949E-8DA5-7A4D-2111934C9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="" xmlns:a16="http://schemas.microsoft.com/office/drawing/2014/main" id="{128ABE6A-999D-23CF-FFE6-7DB5900D6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142989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="" xmlns:a16="http://schemas.microsoft.com/office/drawing/2014/main" id="{619CB7C1-F770-4D00-464D-17C36B233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2022-09-27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="" xmlns:a16="http://schemas.microsoft.com/office/drawing/2014/main" id="{24A21745-6B28-D8E2-ECF8-3621E38E2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4176BF0E-42EB-273C-9D4C-6609CEBC3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612739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0244115-284E-6B55-8B4A-5C76051F9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B7911612-EAEA-D441-A910-54161BF11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="" xmlns:a16="http://schemas.microsoft.com/office/drawing/2014/main" id="{BF55E4C6-7A51-493F-B5BA-1CFB2D752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="" xmlns:a16="http://schemas.microsoft.com/office/drawing/2014/main" id="{2288DACC-0EBF-84C0-8218-6B1F4A400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2022-09-27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="" xmlns:a16="http://schemas.microsoft.com/office/drawing/2014/main" id="{304554C4-1066-FC5F-4C4F-62634B5DB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="" xmlns:a16="http://schemas.microsoft.com/office/drawing/2014/main" id="{7FEA73A8-489E-8DA9-5F92-B67EC95BC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627708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19571E6-351F-0DEF-7D81-3862CBAB8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="" xmlns:a16="http://schemas.microsoft.com/office/drawing/2014/main" id="{819D2CC8-B7FF-36D5-B7F8-F720D31FE7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="" xmlns:a16="http://schemas.microsoft.com/office/drawing/2014/main" id="{2EE8354D-B13D-1814-63E5-F628DD184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="" xmlns:a16="http://schemas.microsoft.com/office/drawing/2014/main" id="{2A7ADAA0-C2C5-9130-59E6-90D69A4A8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2022-09-27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="" xmlns:a16="http://schemas.microsoft.com/office/drawing/2014/main" id="{C54D4D40-4A1A-C6E9-345E-8E226BF93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="" xmlns:a16="http://schemas.microsoft.com/office/drawing/2014/main" id="{FD4C485D-9574-B253-ADDC-27D481A00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55106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57768AA5-0347-48EF-F290-CD2C7FB66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="" xmlns:a16="http://schemas.microsoft.com/office/drawing/2014/main" id="{22BE9C5D-4579-4684-1A74-A8E0CF53C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4188C898-0235-2CD5-764A-A08A36488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2022-09-27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419F98A9-D09C-1312-ED1A-4CC27583E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411243AB-5C19-5267-C134-346CF1887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224685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="" xmlns:a16="http://schemas.microsoft.com/office/drawing/2014/main" id="{A2AD631B-B01A-670C-4906-FEB962A17A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="" xmlns:a16="http://schemas.microsoft.com/office/drawing/2014/main" id="{71691EE1-588D-833D-8FF2-DDA8894AE8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E29AD0E2-3AF6-BED1-76E5-E17DCF24B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D27-35A0-499F-B12D-41EE59BFB229}" type="datetimeFigureOut">
              <a:rPr lang="pl-PL" smtClean="0"/>
              <a:pPr/>
              <a:t>2022-09-27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4AE77BB2-56AA-AC12-0097-251DB657A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123D2F86-11AC-BDC7-CB8F-D5ADEEF04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026773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="" xmlns:a16="http://schemas.microsoft.com/office/drawing/2014/main" id="{C396769C-6EE7-9381-A4F5-D05EF3F63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3951AFB1-4210-FC51-D44D-ADAD5ABA1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39C0045D-0A78-DC28-62B3-A048FAC5C6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F7D27-35A0-499F-B12D-41EE59BFB229}" type="datetimeFigureOut">
              <a:rPr lang="pl-PL" smtClean="0"/>
              <a:pPr/>
              <a:t>2022-09-27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78FDAC14-0B6B-2898-32C7-F432C6FA34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01B293F0-F1D4-2027-B0BC-CB6A76729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231FC-2F39-4EA7-A451-A4DFEAB9D1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536248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biznes.gov.pl/pl/portal/00248" TargetMode="Externa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biznes.gov.pl/pl/e-uslugi/00_0736_00" TargetMode="Externa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biznes.gov.pl/pl/portal/00172" TargetMode="Externa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casum.pl/prawnicy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="" xmlns:a16="http://schemas.microsoft.com/office/drawing/2014/main" id="{4136A8E5-605A-ABCF-F53F-13358FB83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252003"/>
            <a:ext cx="12060025" cy="1325563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solidFill>
                  <a:srgbClr val="00B050"/>
                </a:solidFill>
                <a:latin typeface="Algerian" panose="04020705040A02060702" pitchFamily="82" charset="0"/>
              </a:rPr>
              <a:t>ZAKŁADANIE FIRMY W POLSCE PRZEZ UCHODŹCÓW </a:t>
            </a:r>
            <a:r>
              <a:rPr lang="en-GB" sz="3600" dirty="0" smtClean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en-GB" sz="3600" dirty="0" smtClean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pl-PL" sz="3600" dirty="0" smtClean="0">
                <a:solidFill>
                  <a:srgbClr val="00B050"/>
                </a:solidFill>
                <a:latin typeface="Algerian" panose="04020705040A02060702" pitchFamily="82" charset="0"/>
              </a:rPr>
              <a:t>Z UKRAINY</a:t>
            </a:r>
            <a:r>
              <a:rPr lang="en-GB" sz="3600" dirty="0" smtClean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en-GB" sz="3600" dirty="0" smtClean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3600" dirty="0">
                <a:solidFill>
                  <a:srgbClr val="00B050"/>
                </a:solidFill>
                <a:latin typeface="Algerian" panose="04020705040A02060702" pitchFamily="82" charset="0"/>
              </a:rPr>
              <a:t>СТВОРЕННЯ ФІРМИ В ПОЛЬЩІ БІЖЕНЦЯМИ З УКРАЇНИ</a:t>
            </a:r>
            <a:endParaRPr lang="pl-PL" sz="36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pic>
        <p:nvPicPr>
          <p:cNvPr id="16" name="Obraz 15">
            <a:extLst>
              <a:ext uri="{FF2B5EF4-FFF2-40B4-BE49-F238E27FC236}">
                <a16:creationId xmlns="" xmlns:a16="http://schemas.microsoft.com/office/drawing/2014/main" id="{BF27E21C-73DA-57C2-5875-AEE9FFB901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  <p:pic>
        <p:nvPicPr>
          <p:cNvPr id="6" name="Symbol zastępczy zawartości 5">
            <a:extLst>
              <a:ext uri="{FF2B5EF4-FFF2-40B4-BE49-F238E27FC236}">
                <a16:creationId xmlns="" xmlns:a16="http://schemas.microsoft.com/office/drawing/2014/main" id="{4E491DBC-8D9C-BA80-0D0A-C62714FEB2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2074" y="1856619"/>
            <a:ext cx="10144125" cy="3834606"/>
          </a:xfrm>
        </p:spPr>
      </p:pic>
      <p:sp>
        <p:nvSpPr>
          <p:cNvPr id="9" name="pole tekstowe 8">
            <a:extLst>
              <a:ext uri="{FF2B5EF4-FFF2-40B4-BE49-F238E27FC236}">
                <a16:creationId xmlns="" xmlns:a16="http://schemas.microsoft.com/office/drawing/2014/main" id="{E7E85A2E-51A5-B2D4-377D-6DEC68FA9922}"/>
              </a:ext>
            </a:extLst>
          </p:cNvPr>
          <p:cNvSpPr txBox="1"/>
          <p:nvPr/>
        </p:nvSpPr>
        <p:spPr>
          <a:xfrm>
            <a:off x="5957887" y="5719504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dirty="0"/>
              <a:t>Źródło: https://jakrozkrecicbiznes.pl/picture/pomysl-na-biznes.jpg</a:t>
            </a:r>
          </a:p>
        </p:txBody>
      </p:sp>
    </p:spTree>
    <p:extLst>
      <p:ext uri="{BB962C8B-B14F-4D97-AF65-F5344CB8AC3E}">
        <p14:creationId xmlns:p14="http://schemas.microsoft.com/office/powerpoint/2010/main" xmlns="" val="3570604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63471"/>
            <a:ext cx="10802315" cy="1435100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PODSTAWA PRAWNA PROWADZENIA DZIAŁALNOSCI PRZEZ UCHODŹCÓW NA TERYTORIUM RP</a:t>
            </a:r>
            <a:br>
              <a:rPr lang="pl-PL" sz="2800" b="1" dirty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ПРАВОВА </a:t>
            </a:r>
            <a:r>
              <a:rPr lang="uk-UA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ПІДСТАВА </a:t>
            </a:r>
            <a:r>
              <a:rPr lang="ru-RU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ВЕДЕННЯ </a:t>
            </a:r>
            <a:r>
              <a:rPr lang="ru-RU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ПІДПРИЄМНИЦТВА БІЖЕНЦЯМИ НА ТЕРИТОРІЇ ПОЛЬЩІ</a:t>
            </a:r>
            <a:endParaRPr lang="pl-PL" sz="28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504362"/>
            <a:ext cx="5157787" cy="49244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000" dirty="0"/>
              <a:t>Zgodnie z art. 23 ustawy z 12 marca 2022 r. o pomocy obywatelom Ukrainy w związku z konfliktem zbrojnym na terytorium tego Państwa, </a:t>
            </a:r>
            <a:r>
              <a:rPr lang="pl-PL" sz="2000" b="1" u="sng" dirty="0"/>
              <a:t>obywatele Ukrainy, którzy </a:t>
            </a:r>
            <a:r>
              <a:rPr lang="pl-PL" sz="2000" b="1" u="sng" dirty="0">
                <a:solidFill>
                  <a:srgbClr val="FF0000"/>
                </a:solidFill>
              </a:rPr>
              <a:t>przebywają legalnie </a:t>
            </a:r>
            <a:r>
              <a:rPr lang="pl-PL" sz="2000" b="1" u="sng" dirty="0"/>
              <a:t>na terytorium RP i </a:t>
            </a:r>
            <a:r>
              <a:rPr lang="pl-PL" sz="2000" b="1" u="sng" dirty="0">
                <a:solidFill>
                  <a:srgbClr val="FF0000"/>
                </a:solidFill>
              </a:rPr>
              <a:t>uzyskali numer PESEL</a:t>
            </a:r>
            <a:r>
              <a:rPr lang="pl-PL" sz="2000" b="1" u="sng" dirty="0"/>
              <a:t>, uzyskują prawo do prowadzenia działalności gospodarczej bez żadnych zastrzeżeń, ani ograniczeń, na takich samych zasadach, jak obywatele polscy. </a:t>
            </a:r>
            <a:r>
              <a:rPr lang="pl-PL" sz="2000" dirty="0"/>
              <a:t>Nie muszą prowadzić ksiąg rachunkowych, zakładać spółek </a:t>
            </a:r>
            <a:r>
              <a:rPr lang="pl-PL" sz="2000" dirty="0" smtClean="0"/>
              <a:t>z o.o</a:t>
            </a:r>
            <a:r>
              <a:rPr lang="pl-PL" sz="2000" dirty="0"/>
              <a:t>., mogą prowadzić </a:t>
            </a:r>
            <a:r>
              <a:rPr lang="pl-PL" sz="2000" dirty="0" smtClean="0"/>
              <a:t>podatkową </a:t>
            </a:r>
            <a:r>
              <a:rPr lang="pl-PL" sz="2000" dirty="0"/>
              <a:t>księgę przychodów i rozchodów. </a:t>
            </a:r>
          </a:p>
          <a:p>
            <a:pPr marL="0" indent="0" algn="just">
              <a:buNone/>
            </a:pPr>
            <a:r>
              <a:rPr lang="pl-PL" sz="1400" dirty="0"/>
              <a:t>Źródło: https://www.prawo.pl/podatki/podatki-ukraincow-w-polsce-i-rezydencja,515309.html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85508"/>
            <a:ext cx="5183188" cy="47418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" sz="2000" dirty="0"/>
              <a:t>Відповідно до ст. 23 Закону від 12 березня 2022 року про допомогу громадянам України у зв’язку зі збройним конфліктом на території цієї держави </a:t>
            </a:r>
            <a:r>
              <a:rPr lang="uk" sz="2000" b="1" u="sng" dirty="0"/>
              <a:t>громадяни України, які </a:t>
            </a:r>
            <a:r>
              <a:rPr lang="uk" sz="2000" b="1" u="sng" dirty="0">
                <a:solidFill>
                  <a:srgbClr val="FF0000"/>
                </a:solidFill>
              </a:rPr>
              <a:t>на законних підставах перебувають </a:t>
            </a:r>
            <a:r>
              <a:rPr lang="uk" sz="2000" b="1" u="sng" dirty="0"/>
              <a:t>на території Республіки Польща та </a:t>
            </a:r>
            <a:r>
              <a:rPr lang="uk" sz="2000" b="1" u="sng" dirty="0">
                <a:solidFill>
                  <a:srgbClr val="FF0000"/>
                </a:solidFill>
              </a:rPr>
              <a:t>отримали номер </a:t>
            </a:r>
            <a:r>
              <a:rPr lang="uk" sz="2000" b="1" u="sng" dirty="0" smtClean="0">
                <a:solidFill>
                  <a:srgbClr val="FF0000"/>
                </a:solidFill>
              </a:rPr>
              <a:t>PESEL</a:t>
            </a:r>
            <a:r>
              <a:rPr lang="uk" sz="2000" b="1" u="sng" dirty="0" smtClean="0"/>
              <a:t>, </a:t>
            </a:r>
            <a:r>
              <a:rPr lang="uk" sz="2000" b="1" u="sng" dirty="0"/>
              <a:t>отримують </a:t>
            </a:r>
            <a:r>
              <a:rPr lang="uk" sz="2000" b="1" u="sng" dirty="0" smtClean="0"/>
              <a:t>право </a:t>
            </a:r>
            <a:r>
              <a:rPr lang="uk" sz="2000" b="1" u="sng" dirty="0"/>
              <a:t>вести бізнес без будь-яких застережень чи обмежень, за тими ж правилами, що й громадяни Польщі. </a:t>
            </a:r>
            <a:r>
              <a:rPr lang="uk" sz="2000" dirty="0"/>
              <a:t>Їм не потрібно вести бухгалтерський облік, створювати товариства з обмеженою </a:t>
            </a:r>
            <a:r>
              <a:rPr lang="uk" sz="2000" dirty="0" smtClean="0"/>
              <a:t>відповідальністю, </a:t>
            </a:r>
            <a:r>
              <a:rPr lang="uk" sz="2000" dirty="0"/>
              <a:t>вони можуть вести податкову книгу доходів і витрат.</a:t>
            </a:r>
          </a:p>
          <a:p>
            <a:pPr marL="0" indent="0" algn="just">
              <a:buNone/>
            </a:pPr>
            <a:r>
              <a:rPr lang="uk" sz="1400" dirty="0"/>
              <a:t>Джерело: https://www.prawo.pl/podatki/podatki-ukraincow-w-polsce-i-rezydencja,515309.html</a:t>
            </a:r>
          </a:p>
          <a:p>
            <a:pPr marL="0" indent="0">
              <a:buNone/>
            </a:pPr>
            <a:endParaRPr lang="pl-PL" sz="2000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1839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1748"/>
            <a:ext cx="10515600" cy="1435100"/>
          </a:xfrm>
        </p:spPr>
        <p:txBody>
          <a:bodyPr>
            <a:noAutofit/>
          </a:bodyPr>
          <a:lstStyle/>
          <a:p>
            <a:pPr algn="ctr"/>
            <a:r>
              <a:rPr lang="pl-PL" sz="3500" b="1" dirty="0">
                <a:solidFill>
                  <a:srgbClr val="00B050"/>
                </a:solidFill>
                <a:latin typeface="Algerian" panose="04020705040A02060702" pitchFamily="82" charset="0"/>
              </a:rPr>
              <a:t>LEGALIZACJA </a:t>
            </a:r>
            <a:r>
              <a:rPr lang="pl-PL" sz="35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POBYTU</a:t>
            </a:r>
            <a:r>
              <a:rPr lang="uk-UA" sz="3500" b="1" dirty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3500" b="1" dirty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uk-UA" sz="3500" b="1" dirty="0">
                <a:solidFill>
                  <a:srgbClr val="00B050"/>
                </a:solidFill>
                <a:latin typeface="Algerian" panose="04020705040A02060702" pitchFamily="82" charset="0"/>
              </a:rPr>
              <a:t>ЛЕГАЛІЗАЦІЯ ПЕРЕБУВАННЯ</a:t>
            </a:r>
            <a:endParaRPr lang="pl-PL" sz="35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47800"/>
            <a:ext cx="5157787" cy="49244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Zgodnie z art. 1 ustawy z 12 marca 2022 r. o pomocy obywatelom Ukrainy w związku z konfliktem zbrojnym </a:t>
            </a:r>
          </a:p>
          <a:p>
            <a:pPr marL="0" indent="0" algn="just">
              <a:buNone/>
            </a:pPr>
            <a:r>
              <a:rPr lang="pl-PL" sz="1800" i="1" dirty="0">
                <a:effectLst/>
                <a:latin typeface="Times New Roman" panose="02020603050405020304" pitchFamily="18" charset="0"/>
              </a:rPr>
              <a:t>Ustawa określa szczególne zasady zalegalizowania pobytu obywateli Ukrainy, którzy przybyli na terytorium Rzeczypospolitej Polskiej z terytorium Ukrainy w związku z działaniami wojennymi prowadzonymi na terytorium tego państwa, oraz obywateli Ukrainy posiadających Kartę Polaka, którzy wraz z najbliższą rodziną</a:t>
            </a:r>
            <a:r>
              <a:rPr lang="pl-PL" sz="1800" i="1" dirty="0"/>
              <a:t/>
            </a:r>
            <a:br>
              <a:rPr lang="pl-PL" sz="1800" i="1" dirty="0"/>
            </a:br>
            <a:r>
              <a:rPr lang="pl-PL" sz="1800" i="1" dirty="0">
                <a:effectLst/>
                <a:latin typeface="Times New Roman" panose="02020603050405020304" pitchFamily="18" charset="0"/>
              </a:rPr>
              <a:t>z powodu tych działań wojennych przybyli na terytorium Rzeczypospolitej Polskiej.</a:t>
            </a:r>
            <a:endParaRPr lang="pl-PL" sz="1800" i="1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47800"/>
            <a:ext cx="5183188" cy="47418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 до ст. 1 закону від 12 березня 2022 року про допомогу громадянам України у зв’язку зі збройним конфліктом</a:t>
            </a:r>
          </a:p>
          <a:p>
            <a:pPr marL="0" indent="0" algn="just">
              <a:buNone/>
            </a:pPr>
            <a:r>
              <a:rPr lang="uk" sz="2000" i="1" dirty="0">
                <a:latin typeface="Times New Roman" panose="02020603050405020304" pitchFamily="18" charset="0"/>
              </a:rPr>
              <a:t>Закон встановлює особливі правила легалізації перебування громадян України, які прибули на територію Республіки Польща з території України у зв’язку з бойовими діями, що ведуться на території цієї держави, та громадян України, які мають Карту </a:t>
            </a:r>
            <a:r>
              <a:rPr lang="uk-UA" sz="2000" i="1" dirty="0">
                <a:latin typeface="Times New Roman" panose="02020603050405020304" pitchFamily="18" charset="0"/>
              </a:rPr>
              <a:t>П</a:t>
            </a:r>
            <a:r>
              <a:rPr lang="uk" sz="2000" i="1" dirty="0" smtClean="0">
                <a:latin typeface="Times New Roman" panose="02020603050405020304" pitchFamily="18" charset="0"/>
              </a:rPr>
              <a:t>оляка</a:t>
            </a:r>
            <a:r>
              <a:rPr lang="uk" sz="2000" i="1" dirty="0">
                <a:latin typeface="Times New Roman" panose="02020603050405020304" pitchFamily="18" charset="0"/>
              </a:rPr>
              <a:t>, які разом зі своєю найближчою родиною</a:t>
            </a:r>
            <a:r>
              <a:rPr lang="uk" sz="2000" i="1" dirty="0"/>
              <a:t> </a:t>
            </a:r>
            <a:r>
              <a:rPr lang="uk" sz="2000" i="1" dirty="0" smtClean="0">
                <a:latin typeface="Times New Roman" panose="02020603050405020304" pitchFamily="18" charset="0"/>
              </a:rPr>
              <a:t>через </a:t>
            </a:r>
            <a:r>
              <a:rPr lang="uk" sz="2000" i="1" dirty="0">
                <a:latin typeface="Times New Roman" panose="02020603050405020304" pitchFamily="18" charset="0"/>
              </a:rPr>
              <a:t>ці бойові дії </a:t>
            </a:r>
            <a:r>
              <a:rPr lang="uk" sz="2000" i="1" dirty="0" smtClean="0">
                <a:latin typeface="Times New Roman" panose="02020603050405020304" pitchFamily="18" charset="0"/>
              </a:rPr>
              <a:t>потрапили </a:t>
            </a:r>
            <a:r>
              <a:rPr lang="uk" sz="2000" i="1" dirty="0">
                <a:latin typeface="Times New Roman" panose="02020603050405020304" pitchFamily="18" charset="0"/>
              </a:rPr>
              <a:t>на територію Республіки Польща.</a:t>
            </a:r>
            <a:endParaRPr lang="pl-PL" sz="2000" i="1" dirty="0"/>
          </a:p>
          <a:p>
            <a:pPr marL="0" indent="0">
              <a:buNone/>
            </a:pPr>
            <a:endParaRPr lang="pl-PL" sz="2000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1558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3467"/>
            <a:ext cx="10515600" cy="1435100"/>
          </a:xfrm>
        </p:spPr>
        <p:txBody>
          <a:bodyPr>
            <a:noAutofit/>
          </a:bodyPr>
          <a:lstStyle/>
          <a:p>
            <a:pPr algn="ctr"/>
            <a:r>
              <a:rPr lang="pl-PL" sz="3500" b="1" dirty="0">
                <a:solidFill>
                  <a:srgbClr val="00B050"/>
                </a:solidFill>
                <a:latin typeface="Algerian" panose="04020705040A02060702" pitchFamily="82" charset="0"/>
              </a:rPr>
              <a:t>LEGALIZACJA POBYTU</a:t>
            </a:r>
            <a:r>
              <a:rPr lang="uk-UA" sz="3500" b="1" dirty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3500" b="1" dirty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uk-UA" sz="3500" b="1" dirty="0">
                <a:solidFill>
                  <a:srgbClr val="00B050"/>
                </a:solidFill>
                <a:latin typeface="Algerian" panose="04020705040A02060702" pitchFamily="82" charset="0"/>
              </a:rPr>
              <a:t>ЛЕГАЛІЗАЦІЯ ПЕРЕБУВАННЯ</a:t>
            </a:r>
            <a:endParaRPr lang="pl-PL" sz="35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47800"/>
            <a:ext cx="5157787" cy="49244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1600" dirty="0" smtClean="0">
                <a:effectLst/>
                <a:latin typeface="Times New Roman" panose="02020603050405020304" pitchFamily="18" charset="0"/>
              </a:rPr>
              <a:t>Art</a:t>
            </a:r>
            <a:r>
              <a:rPr lang="pl-PL" sz="1600" dirty="0">
                <a:effectLst/>
                <a:latin typeface="Times New Roman" panose="02020603050405020304" pitchFamily="18" charset="0"/>
              </a:rPr>
              <a:t>. 2. 1. Jeżeli obywatel Ukrainy, o którym mowa w art. 1 ust. 1, </a:t>
            </a:r>
            <a:r>
              <a:rPr lang="pl-PL" sz="16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przybył legalnie na terytorium Rzeczypospolitej Polskiej w okresie od dnia 24 lutego 2022 r. do dnia określonego w przepisach wydanych na podstawie ust. 4 i deklaruje zamiar pozostania na terytorium Rzeczypospolitej Polskiej, jego pobyt na tym terytorium uznaje się za legalny w okresie 18 miesięcy licząc od dnia 24 lutego 2022 r</a:t>
            </a:r>
            <a:r>
              <a:rPr lang="pl-PL" sz="1600" dirty="0">
                <a:effectLst/>
                <a:latin typeface="Times New Roman" panose="02020603050405020304" pitchFamily="18" charset="0"/>
              </a:rPr>
              <a:t>. Do określenia okresu pobytu uznawanego za legalny stosuje się art. 57 § 3 ustawy z dnia 14 czerwca 1960 r. – Kodeks postępowania administracyjnego (Dz. U. z 2021 r. poz. 735, 1491 i 2052). Za legalny uznaje się także pobyt dziecka urodzonego na terytorium Rzeczypospolitej Polskiej przez matkę, która jest osobą określoną w zdaniu pierwszym, w okresie dotyczącym matki.</a:t>
            </a:r>
            <a:endParaRPr lang="pl-PL" sz="1600" i="1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47800"/>
            <a:ext cx="5257800" cy="47418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" sz="1600" dirty="0" smtClean="0">
                <a:latin typeface="Times New Roman" panose="02020603050405020304" pitchFamily="18" charset="0"/>
              </a:rPr>
              <a:t>Стаття </a:t>
            </a:r>
            <a:r>
              <a:rPr lang="uk" sz="1600" dirty="0">
                <a:latin typeface="Times New Roman" panose="02020603050405020304" pitchFamily="18" charset="0"/>
              </a:rPr>
              <a:t>2. 1. Якщо громадянин України, зазначений у ст. 1 пункт 1, </a:t>
            </a:r>
            <a:r>
              <a:rPr lang="uk" sz="1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законно </a:t>
            </a:r>
            <a:r>
              <a:rPr lang="uk" sz="1600" b="1" u="sng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прибув </a:t>
            </a:r>
            <a:r>
              <a:rPr lang="uk" sz="1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на територію Республіки Польща в період з 24 лютого 2022 року до дати, зазначеної в постановах, виданих на підставі </a:t>
            </a:r>
            <a:r>
              <a:rPr lang="uk" sz="1600" b="1" u="sng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п. </a:t>
            </a:r>
            <a:r>
              <a:rPr lang="uk" sz="16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4 та заявляє про намір перебувати на території Республіки Польща, його перебування на цій території вважається законним протягом 18 місяців з 24 лютого 2022 </a:t>
            </a:r>
            <a:r>
              <a:rPr lang="uk" sz="1600" b="1" u="sng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року</a:t>
            </a:r>
            <a:r>
              <a:rPr lang="uk" sz="1600" dirty="0" smtClean="0">
                <a:latin typeface="Times New Roman" panose="02020603050405020304" pitchFamily="18" charset="0"/>
              </a:rPr>
              <a:t>. </a:t>
            </a:r>
            <a:r>
              <a:rPr lang="ru-RU" sz="1600" dirty="0" smtClean="0">
                <a:latin typeface="Times New Roman" panose="02020603050405020304" pitchFamily="18" charset="0"/>
              </a:rPr>
              <a:t>Для </a:t>
            </a:r>
            <a:r>
              <a:rPr lang="ru-RU" sz="1600" dirty="0" err="1" smtClean="0">
                <a:latin typeface="Times New Roman" panose="02020603050405020304" pitchFamily="18" charset="0"/>
              </a:rPr>
              <a:t>визначення</a:t>
            </a:r>
            <a:r>
              <a:rPr lang="ru-RU" sz="1600" dirty="0" smtClean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періоду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перебування</a:t>
            </a:r>
            <a:r>
              <a:rPr lang="ru-RU" sz="1600" dirty="0">
                <a:latin typeface="Times New Roman" panose="02020603050405020304" pitchFamily="18" charset="0"/>
              </a:rPr>
              <a:t>, яке </a:t>
            </a:r>
            <a:r>
              <a:rPr lang="ru-RU" sz="1600" dirty="0" err="1">
                <a:latin typeface="Times New Roman" panose="02020603050405020304" pitchFamily="18" charset="0"/>
              </a:rPr>
              <a:t>вважається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законним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</a:rPr>
              <a:t>застосовується</a:t>
            </a:r>
            <a:r>
              <a:rPr lang="ru-RU" sz="1600" dirty="0" smtClean="0">
                <a:latin typeface="Times New Roman" panose="02020603050405020304" pitchFamily="18" charset="0"/>
              </a:rPr>
              <a:t> </a:t>
            </a:r>
            <a:r>
              <a:rPr lang="uk" sz="1600" dirty="0" smtClean="0">
                <a:latin typeface="Times New Roman" panose="02020603050405020304" pitchFamily="18" charset="0"/>
              </a:rPr>
              <a:t>ст</a:t>
            </a:r>
            <a:r>
              <a:rPr lang="uk" sz="1600" dirty="0">
                <a:latin typeface="Times New Roman" panose="02020603050405020304" pitchFamily="18" charset="0"/>
              </a:rPr>
              <a:t>. 57 § 3 Закону від 14 червня 1960 р. - Кодекс адміністративного судочинства (Законодавчий вісник 2021 р., п. 735, 1491 і 2052). Законним також вважається перебування дитини, народженої на території Республіки Польща матір’ю, якою є особа, зазначена в першому реченні, протягом періоду, який стосується матері.</a:t>
            </a:r>
            <a:endParaRPr lang="pl-PL" sz="1600" i="1" dirty="0"/>
          </a:p>
          <a:p>
            <a:pPr marL="0" indent="0">
              <a:buNone/>
            </a:pPr>
            <a:endParaRPr lang="pl-PL" sz="1600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5354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02" y="25763"/>
            <a:ext cx="11906054" cy="1435100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rgbClr val="00B050"/>
                </a:solidFill>
                <a:latin typeface="Algerian" panose="04020705040A02060702" pitchFamily="82" charset="0"/>
              </a:rPr>
              <a:t>KIEDY MUSISZ REJESTROWAĆ DZIAŁALNOŚĆ GOSPODARCZĄ </a:t>
            </a:r>
            <a:r>
              <a:rPr lang="pl-PL" sz="3500" b="1" dirty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pl-PL" sz="3500" b="1" dirty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3500" b="1" dirty="0">
                <a:solidFill>
                  <a:srgbClr val="00B050"/>
                </a:solidFill>
                <a:latin typeface="Algerian" panose="04020705040A02060702" pitchFamily="82" charset="0"/>
              </a:rPr>
              <a:t>КОЛИ ПОТРІБНО ЗАРЕЄСТРУВАТИ ПІДПРИЄМСТВО</a:t>
            </a:r>
            <a:endParaRPr lang="pl-PL" sz="35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47800"/>
            <a:ext cx="5157787" cy="49244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1600" dirty="0"/>
              <a:t>Działalność gospodarcza to </a:t>
            </a:r>
            <a:r>
              <a:rPr lang="pl-PL" sz="1600" b="1" dirty="0"/>
              <a:t>zorganizowana działalność zarobkowa wykonywana we własnym imieniu i w sposób ciągły</a:t>
            </a:r>
            <a:r>
              <a:rPr lang="pl-PL" sz="1600" dirty="0"/>
              <a:t>.</a:t>
            </a:r>
          </a:p>
          <a:p>
            <a:pPr marL="0" indent="0" algn="just">
              <a:buNone/>
            </a:pPr>
            <a:r>
              <a:rPr lang="pl-PL" sz="1600" dirty="0"/>
              <a:t>Jeśli chcesz prowadzić taką działalność, </a:t>
            </a:r>
            <a:r>
              <a:rPr lang="pl-PL" sz="1600" b="1" u="sng" dirty="0">
                <a:solidFill>
                  <a:srgbClr val="FF0000"/>
                </a:solidFill>
              </a:rPr>
              <a:t>musisz się zarejestrować w Centralnej Ewidencji i Informacji o Działalności Gospodarczej - CEIDG, czyli w rejestrze przedsiębiorców prowadzących w Polsce jednoosobową działalność gospodarczą.</a:t>
            </a:r>
            <a:r>
              <a:rPr lang="pl-PL" sz="1600" dirty="0"/>
              <a:t> Do tego rejestru wpisują się również przedsiębiorcy, którzy chcą zostać wspólnikami spółki cywilnej.</a:t>
            </a:r>
          </a:p>
          <a:p>
            <a:pPr marL="0" indent="0" algn="just">
              <a:buNone/>
            </a:pPr>
            <a:endParaRPr lang="pl-PL" sz="1600" dirty="0"/>
          </a:p>
          <a:p>
            <a:pPr marL="0" indent="0" algn="just">
              <a:buNone/>
            </a:pPr>
            <a:r>
              <a:rPr lang="pl-PL" sz="1600" dirty="0"/>
              <a:t>Jednak jeśli spodziewasz się, że </a:t>
            </a:r>
            <a:r>
              <a:rPr lang="pl-PL" sz="1600" b="1" dirty="0"/>
              <a:t>przychody z twojej działalności będą niewielkie</a:t>
            </a:r>
            <a:r>
              <a:rPr lang="pl-PL" sz="1600" dirty="0"/>
              <a:t>, to taką drobną działalność możesz prowadzić bez dodatkowych formalności – </a:t>
            </a:r>
            <a:r>
              <a:rPr lang="pl-PL" sz="1600" b="1" u="sng" dirty="0">
                <a:solidFill>
                  <a:srgbClr val="FF0000"/>
                </a:solidFill>
              </a:rPr>
              <a:t>nie musisz się rejestrować jako przedsiębiorca.</a:t>
            </a:r>
            <a:endParaRPr lang="pl-PL" sz="1400" b="1" u="sng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pl-PL" sz="1400" dirty="0"/>
              <a:t>Źródło: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47800"/>
            <a:ext cx="5183188" cy="47418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" sz="1600" dirty="0"/>
              <a:t>Господарська діяльність - це </a:t>
            </a:r>
            <a:r>
              <a:rPr lang="uk" sz="1600" b="1" dirty="0"/>
              <a:t>організована прибуткова діяльність, яка здійснюється від свого імені і на постійній </a:t>
            </a:r>
            <a:r>
              <a:rPr lang="uk" sz="1600" b="1" dirty="0" smtClean="0"/>
              <a:t>основі</a:t>
            </a:r>
            <a:r>
              <a:rPr lang="uk" sz="1600" dirty="0" smtClean="0"/>
              <a:t>.</a:t>
            </a:r>
            <a:endParaRPr lang="uk" sz="1600" dirty="0"/>
          </a:p>
          <a:p>
            <a:pPr marL="0" indent="0" algn="just">
              <a:buNone/>
            </a:pPr>
            <a:r>
              <a:rPr lang="uk" sz="1600" dirty="0"/>
              <a:t>Якщо ви хочете вести такий бізнес, </a:t>
            </a:r>
            <a:r>
              <a:rPr lang="uk" sz="1600" b="1" u="sng" dirty="0">
                <a:solidFill>
                  <a:srgbClr val="FF0000"/>
                </a:solidFill>
              </a:rPr>
              <a:t>ви повинні зареєструватися в Центральному реєстрі та інформації про господарську діяльність - CEIDG, тобто реєстрі підприємців, які ведуть індивідуальне підприємництво в Польщі. </a:t>
            </a:r>
            <a:r>
              <a:rPr lang="uk" sz="1600" dirty="0"/>
              <a:t>Також до цього реєстру входять підприємці, які бажають стати учасниками цивільного товариства.</a:t>
            </a:r>
          </a:p>
          <a:p>
            <a:pPr marL="0" indent="0" algn="just">
              <a:buNone/>
            </a:pPr>
            <a:endParaRPr lang="pl-PL" sz="1600" dirty="0"/>
          </a:p>
          <a:p>
            <a:pPr marL="0" indent="0" algn="just">
              <a:buNone/>
            </a:pPr>
            <a:r>
              <a:rPr lang="uk" sz="1600" dirty="0"/>
              <a:t>Однак, якщо ви розраховуєте, що </a:t>
            </a:r>
            <a:r>
              <a:rPr lang="uk" sz="1600" b="1" dirty="0"/>
              <a:t>дохід від вашого бізнесу буде </a:t>
            </a:r>
            <a:r>
              <a:rPr lang="uk" sz="1600" b="1" dirty="0" smtClean="0"/>
              <a:t>невеликим</a:t>
            </a:r>
            <a:r>
              <a:rPr lang="uk" sz="1600" dirty="0" smtClean="0"/>
              <a:t>, </a:t>
            </a:r>
            <a:r>
              <a:rPr lang="uk" sz="1600" dirty="0"/>
              <a:t>ви можете вести такий малий бізнес без додаткових формальностей - </a:t>
            </a:r>
            <a:r>
              <a:rPr lang="uk" sz="1600" b="1" u="sng" dirty="0">
                <a:solidFill>
                  <a:srgbClr val="FF0000"/>
                </a:solidFill>
              </a:rPr>
              <a:t>вам не обов'язково реєструватися як підприємець.</a:t>
            </a:r>
            <a:endParaRPr lang="pl-PL" sz="1400" b="1" u="sng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uk" sz="1400" dirty="0"/>
              <a:t>Джерело: https://www.biznes.gov.pl/pl/portal/00120#2</a:t>
            </a:r>
          </a:p>
          <a:p>
            <a:pPr marL="0" indent="0">
              <a:buNone/>
            </a:pPr>
            <a:endParaRPr lang="pl-PL" sz="1600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4201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110600"/>
            <a:ext cx="11307155" cy="1244599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rgbClr val="00B050"/>
                </a:solidFill>
                <a:latin typeface="Algerian" panose="04020705040A02060702" pitchFamily="82" charset="0"/>
              </a:rPr>
              <a:t>KIEDY MUSISZ REJESTROWAĆ DZIAŁALNOŚĆ GOSPODARCZĄ </a:t>
            </a:r>
            <a:r>
              <a:rPr lang="pl-PL" sz="3500" b="1" dirty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pl-PL" sz="3500" b="1" dirty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3500" b="1" dirty="0">
                <a:solidFill>
                  <a:srgbClr val="00B050"/>
                </a:solidFill>
                <a:latin typeface="Algerian" panose="04020705040A02060702" pitchFamily="82" charset="0"/>
              </a:rPr>
              <a:t>КОЛИ ПОТРІБНО ЗАРЕЄСТРУВАТИ ПІДПРИЄМСТВО</a:t>
            </a:r>
            <a:endParaRPr lang="pl-PL" sz="35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47800"/>
            <a:ext cx="5157787" cy="49244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b="1" u="sng" dirty="0">
                <a:solidFill>
                  <a:srgbClr val="FF0000"/>
                </a:solidFill>
              </a:rPr>
              <a:t>Działalność nierejestrowa </a:t>
            </a:r>
            <a:r>
              <a:rPr lang="pl-PL" sz="1600" dirty="0"/>
              <a:t>to drobna działalność zarobkowa osób fizycznych, która nie wymaga rejestracji firmy.</a:t>
            </a:r>
          </a:p>
          <a:p>
            <a:pPr marL="0" indent="0">
              <a:buNone/>
            </a:pPr>
            <a:r>
              <a:rPr lang="pl-PL" sz="1600" dirty="0"/>
              <a:t>Możesz prowadzić działalność nierejestrową, jeżeli: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przychody z twojej działalności nie przekraczają w żadnym miesiącu 50% minimalnego wynagrodzenia (w 2022 roku minimalne wynagrodzenie wynosi 3010 zł, czyli twoje przychody w 2022 roku nie mogą przekroczyć </a:t>
            </a:r>
            <a:r>
              <a:rPr lang="pl-PL" sz="1600" b="1" dirty="0"/>
              <a:t>1505 zł</a:t>
            </a:r>
            <a:r>
              <a:rPr lang="pl-PL" sz="1600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jesteś osobą fizyczną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nie wykonujesz działalności w ramach spółki cywilnej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nie prowadzisz działalności regulowanej, czyli takiej, która wymaga zezwoleń lub koncesji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nie wykonywałeś działalności gospodarczej w ciągu ostatnich 60 miesięcy.</a:t>
            </a:r>
          </a:p>
          <a:p>
            <a:pPr marL="0" indent="0" algn="just">
              <a:buNone/>
            </a:pPr>
            <a:r>
              <a:rPr lang="pl-PL" sz="1400" dirty="0"/>
              <a:t>Źródło: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87356" y="1447800"/>
            <a:ext cx="5705574" cy="4741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" sz="1600" b="1" u="sng" dirty="0">
                <a:solidFill>
                  <a:srgbClr val="FF0000"/>
                </a:solidFill>
              </a:rPr>
              <a:t>Незадекларована діяльність </a:t>
            </a:r>
            <a:r>
              <a:rPr lang="uk" sz="1600" dirty="0"/>
              <a:t>– невелика прибуткова діяльність фізичних осіб, яка не потребує реєстрації підприємства.</a:t>
            </a:r>
          </a:p>
          <a:p>
            <a:pPr marL="0" indent="0">
              <a:buNone/>
            </a:pPr>
            <a:r>
              <a:rPr lang="uk" sz="1600" dirty="0"/>
              <a:t>Ви можете вести незадекларований бізнес, якщо:</a:t>
            </a:r>
          </a:p>
          <a:p>
            <a:r>
              <a:rPr lang="uk" sz="1600" dirty="0"/>
              <a:t>ваш дохід від вашої діяльності не перевищує 50% мінімальної заробітної плати в будь-якому місяці (у 2022 році мінімальна заробітна плата становить 3010 злотих, тобто ваш дохід у 2022 році не може перевищувати </a:t>
            </a:r>
            <a:r>
              <a:rPr lang="uk" sz="1600" b="1" dirty="0"/>
              <a:t>1505 злотих </a:t>
            </a:r>
            <a:r>
              <a:rPr lang="uk" sz="1600" dirty="0"/>
              <a:t>)</a:t>
            </a:r>
          </a:p>
          <a:p>
            <a:r>
              <a:rPr lang="uk" sz="1600" dirty="0"/>
              <a:t>ти фізична особа</a:t>
            </a:r>
          </a:p>
          <a:p>
            <a:r>
              <a:rPr lang="uk" sz="1600" dirty="0"/>
              <a:t>ви не здійснюєте діяльність в рамках цивільного товариства</a:t>
            </a:r>
          </a:p>
          <a:p>
            <a:r>
              <a:rPr lang="uk" sz="1600" dirty="0"/>
              <a:t>ви не займаєтесь регульованою діяльністю, тобто діяльністю, для якої потрібні дозволи чи концесії</a:t>
            </a:r>
          </a:p>
          <a:p>
            <a:r>
              <a:rPr lang="uk" sz="1600" dirty="0"/>
              <a:t>ви не займалися підприємницькою діяльністю протягом останніх 60 місяців.</a:t>
            </a:r>
          </a:p>
          <a:p>
            <a:pPr marL="0" indent="0" algn="just">
              <a:buNone/>
            </a:pPr>
            <a:r>
              <a:rPr lang="uk" sz="1400" dirty="0"/>
              <a:t>Джерело: https://www.biznes.gov.pl/pl/portal/00120#2</a:t>
            </a:r>
          </a:p>
          <a:p>
            <a:pPr marL="0" indent="0">
              <a:buNone/>
            </a:pPr>
            <a:endParaRPr lang="pl-PL" sz="1600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6273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110603"/>
            <a:ext cx="11071487" cy="1244599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rgbClr val="00B050"/>
                </a:solidFill>
                <a:latin typeface="Algerian" panose="04020705040A02060702" pitchFamily="82" charset="0"/>
              </a:rPr>
              <a:t>KIEDY MUSISZ REJESTROWAĆ DZIAŁALNOŚĆ GOSPODARCZĄ </a:t>
            </a:r>
            <a:r>
              <a:rPr lang="pl-PL" sz="3500" b="1" dirty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pl-PL" sz="3500" b="1" dirty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3500" b="1" dirty="0">
                <a:solidFill>
                  <a:srgbClr val="00B050"/>
                </a:solidFill>
                <a:latin typeface="Algerian" panose="04020705040A02060702" pitchFamily="82" charset="0"/>
              </a:rPr>
              <a:t>КОЛИ ПОТРІБНО ЗАРЕЄСТРУВАТИ ПІДПРИЄМСТВО</a:t>
            </a:r>
            <a:endParaRPr lang="pl-PL" sz="35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94935"/>
            <a:ext cx="5157787" cy="49244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b="1" dirty="0"/>
              <a:t>Ważne!</a:t>
            </a:r>
            <a:r>
              <a:rPr lang="pl-PL" sz="1600" dirty="0"/>
              <a:t> Nie trzeba rejestrować w rejestrze przedsiębiorców:</a:t>
            </a:r>
          </a:p>
          <a:p>
            <a:pPr marL="0" indent="0">
              <a:buNone/>
            </a:pPr>
            <a:endParaRPr lang="pl-PL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działalności agroturystycznej rolników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produkcji wina przez rolników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rolniczego handlu detalicznego.</a:t>
            </a:r>
          </a:p>
          <a:p>
            <a:pPr marL="0" indent="0" algn="just">
              <a:buNone/>
            </a:pPr>
            <a:endParaRPr lang="pl-PL" sz="1400" dirty="0"/>
          </a:p>
          <a:p>
            <a:pPr marL="0" indent="0" algn="just">
              <a:buNone/>
            </a:pPr>
            <a:r>
              <a:rPr lang="pl-PL" sz="1400" dirty="0"/>
              <a:t>Źródło: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85508"/>
            <a:ext cx="5183188" cy="4741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" sz="1800" b="1" dirty="0"/>
              <a:t>важливо! </a:t>
            </a:r>
            <a:r>
              <a:rPr lang="uk" sz="1800" dirty="0"/>
              <a:t>Реєструватися в реєстрі підприємців не </a:t>
            </a:r>
            <a:r>
              <a:rPr lang="uk" sz="1800" dirty="0" smtClean="0"/>
              <a:t>потрібно у наступних випадках:</a:t>
            </a:r>
            <a:endParaRPr lang="uk" sz="1800" dirty="0"/>
          </a:p>
          <a:p>
            <a:pPr marL="0" indent="0">
              <a:buNone/>
            </a:pPr>
            <a:endParaRPr lang="pl-PL" sz="1800" dirty="0"/>
          </a:p>
          <a:p>
            <a:r>
              <a:rPr lang="uk" sz="1800" dirty="0"/>
              <a:t>агротуристична діяльність фермерів</a:t>
            </a:r>
          </a:p>
          <a:p>
            <a:r>
              <a:rPr lang="uk" sz="1800" dirty="0"/>
              <a:t>виробництво вина фермерами</a:t>
            </a:r>
          </a:p>
          <a:p>
            <a:r>
              <a:rPr lang="uk" sz="1800" dirty="0"/>
              <a:t>роздрібна торгівля сільськогосподарською продукцією.</a:t>
            </a:r>
          </a:p>
          <a:p>
            <a:pPr marL="0" indent="0" algn="just">
              <a:buNone/>
            </a:pPr>
            <a:endParaRPr lang="pl-PL" sz="1600" dirty="0"/>
          </a:p>
          <a:p>
            <a:pPr marL="0" indent="0" algn="just">
              <a:buNone/>
            </a:pPr>
            <a:r>
              <a:rPr lang="uk" sz="1600" dirty="0"/>
              <a:t>Джерело: https://www.biznes.gov.pl/pl/portal/00120#2</a:t>
            </a:r>
          </a:p>
          <a:p>
            <a:pPr marL="0" indent="0">
              <a:buNone/>
            </a:pPr>
            <a:endParaRPr lang="pl-PL" sz="1800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77555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A31D13F-A138-A864-4CB1-60D0D0537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5125"/>
            <a:ext cx="10944225" cy="777875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CO SPRAWDZIĆ PRZED ZAŁOŻENIEM DZIAŁALNOŚCI GOSPODARCZEJ </a:t>
            </a:r>
            <a:r>
              <a:rPr lang="uk-UA" sz="32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32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ЩО СЛІД ПЕРЕВІРИТИ ПЕРЕД ПОЧИНАННЯМ БІЗНЕСУ</a:t>
            </a:r>
            <a:r>
              <a:rPr lang="pl-PL" sz="32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  </a:t>
            </a:r>
            <a:endParaRPr lang="pl-PL" sz="3200" dirty="0"/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="" xmlns:a16="http://schemas.microsoft.com/office/drawing/2014/main" id="{8FC552C7-5080-6D4D-1386-C329D423C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1" y="1476374"/>
            <a:ext cx="9953624" cy="3990975"/>
          </a:xfrm>
        </p:spPr>
      </p:pic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529CDD1E-FC2C-0D0B-005A-065F0243AD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87" y="5577912"/>
            <a:ext cx="10944225" cy="91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1682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76586"/>
            <a:ext cx="10515600" cy="1244599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rgbClr val="00B050"/>
                </a:solidFill>
                <a:latin typeface="Algerian" panose="04020705040A02060702" pitchFamily="82" charset="0"/>
              </a:rPr>
              <a:t>KROK 1: WYBIERZ NAZWĘ SWOJEJ </a:t>
            </a:r>
            <a:r>
              <a:rPr lang="pl-PL" sz="36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FIRMY</a:t>
            </a:r>
            <a:r>
              <a:rPr lang="uk-UA" sz="36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36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3600" b="1" dirty="0">
                <a:solidFill>
                  <a:srgbClr val="00B050"/>
                </a:solidFill>
                <a:latin typeface="Algerian" panose="04020705040A02060702" pitchFamily="82" charset="0"/>
              </a:rPr>
              <a:t>КРОК 1: ОБЕРІТЬ НАЗВУ ВАШОЇ КОМПАНІЇ</a:t>
            </a:r>
            <a:endParaRPr lang="pl-PL" sz="35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47800"/>
            <a:ext cx="5157787" cy="49244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dirty="0"/>
              <a:t>Rejestrując się jako przedsiębiorca w CEIDG, </a:t>
            </a:r>
            <a:r>
              <a:rPr lang="pl-PL" sz="1600" b="1" u="sng" dirty="0">
                <a:solidFill>
                  <a:srgbClr val="FF0000"/>
                </a:solidFill>
              </a:rPr>
              <a:t>musisz wskazać pod jaką nazwą będziesz działać.</a:t>
            </a:r>
            <a:r>
              <a:rPr lang="pl-PL" sz="1600" dirty="0"/>
              <a:t> Nazwa </a:t>
            </a:r>
            <a:r>
              <a:rPr lang="pl-PL" sz="1600" u="sng" dirty="0"/>
              <a:t>musi zawierać co najmniej </a:t>
            </a:r>
            <a:r>
              <a:rPr lang="pl-PL" sz="1600" dirty="0"/>
              <a:t>twoje </a:t>
            </a:r>
            <a:r>
              <a:rPr lang="pl-PL" sz="1600" b="1" dirty="0"/>
              <a:t>imię i nazwisko</a:t>
            </a:r>
            <a:r>
              <a:rPr lang="pl-PL" sz="1600" dirty="0"/>
              <a:t> podane w mianowniku - na przykład: Jan Kowalski.</a:t>
            </a:r>
          </a:p>
          <a:p>
            <a:r>
              <a:rPr lang="pl-PL" sz="1600" dirty="0"/>
              <a:t>Ważna jest kolejność – wpisując nazwę </a:t>
            </a:r>
            <a:r>
              <a:rPr lang="pl-PL" sz="1600" b="1" dirty="0"/>
              <a:t>najpierw podaj swoje imię, a później nazwisko</a:t>
            </a:r>
            <a:r>
              <a:rPr lang="pl-PL" sz="1600" dirty="0"/>
              <a:t>.</a:t>
            </a:r>
          </a:p>
          <a:p>
            <a:r>
              <a:rPr lang="pl-PL" sz="1600" dirty="0"/>
              <a:t>Możesz dodać do imienia i nazwiska inne elementy, na przykład opisujące profil twojej działalności – Jan Kowalski dorabianie kluczy, czy wskazujące na miejsce jej prowadzenia. Takim dodatkowym elementem może też być twój pseudonim albo dowolne fantazyjne sformułowanie.</a:t>
            </a:r>
          </a:p>
          <a:p>
            <a:r>
              <a:rPr lang="pl-PL" sz="1600" b="1" dirty="0"/>
              <a:t>Pamiętaj!</a:t>
            </a:r>
            <a:r>
              <a:rPr lang="pl-PL" sz="1600" dirty="0"/>
              <a:t> Jedna osoba fizyczna może </a:t>
            </a:r>
            <a:r>
              <a:rPr lang="pl-PL" sz="1600" b="1" dirty="0"/>
              <a:t>mieć tylko jeden wpis w CEIDG</a:t>
            </a:r>
            <a:r>
              <a:rPr lang="pl-PL" sz="1600" dirty="0"/>
              <a:t>. Nie możesz mieć zarejestrowanych kilku jednoosobowych firm na swoje nazwisko, ale pod jednym wpisem możesz prowadzić różne rodzaje działalności gospodarczej.</a:t>
            </a:r>
            <a:endParaRPr lang="pl-PL" sz="1400" dirty="0"/>
          </a:p>
          <a:p>
            <a:pPr marL="0" indent="0" algn="just">
              <a:buNone/>
            </a:pPr>
            <a:r>
              <a:rPr lang="pl-PL" sz="1400" dirty="0"/>
              <a:t>Źródło: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47800"/>
            <a:ext cx="5183188" cy="47418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uk" dirty="0"/>
              <a:t>Реєструючись як підприємець в CEIDG, </a:t>
            </a:r>
            <a:r>
              <a:rPr lang="uk" b="1" u="sng" dirty="0">
                <a:solidFill>
                  <a:srgbClr val="FF0000"/>
                </a:solidFill>
              </a:rPr>
              <a:t>ви повинні вказати, під якою назвою ви будете працювати. </a:t>
            </a:r>
            <a:r>
              <a:rPr lang="uk" dirty="0"/>
              <a:t>Ім'я </a:t>
            </a:r>
            <a:r>
              <a:rPr lang="uk" u="sng" dirty="0"/>
              <a:t>повинно містити принаймні </a:t>
            </a:r>
            <a:r>
              <a:rPr lang="uk" dirty="0"/>
              <a:t>ваше </a:t>
            </a:r>
            <a:r>
              <a:rPr lang="uk" b="1" dirty="0"/>
              <a:t>ім'я та прізвище </a:t>
            </a:r>
            <a:r>
              <a:rPr lang="uk" dirty="0"/>
              <a:t>в називному відмінку - наприклад: </a:t>
            </a:r>
            <a:r>
              <a:rPr lang="uk" dirty="0" smtClean="0"/>
              <a:t>Ян Ковальський.</a:t>
            </a:r>
            <a:endParaRPr lang="uk" dirty="0"/>
          </a:p>
          <a:p>
            <a:r>
              <a:rPr lang="uk" dirty="0"/>
              <a:t>Важливий порядок - при введенні імені </a:t>
            </a:r>
            <a:r>
              <a:rPr lang="uk" b="1" dirty="0"/>
              <a:t>спочатку введіть своє ім'я, а потім прізвище </a:t>
            </a:r>
            <a:r>
              <a:rPr lang="uk" dirty="0"/>
              <a:t>.</a:t>
            </a:r>
          </a:p>
          <a:p>
            <a:r>
              <a:rPr lang="uk" dirty="0"/>
              <a:t>Ви можете додати до імені та прізвища інші елементи, наприклад, опис профілю вашого бізнесу - Ян Ковальський</a:t>
            </a:r>
            <a:r>
              <a:rPr lang="uk" dirty="0" smtClean="0"/>
              <a:t>, </a:t>
            </a:r>
            <a:r>
              <a:rPr lang="uk" dirty="0"/>
              <a:t>дублікат ключів або вказівку на місце </a:t>
            </a:r>
            <a:r>
              <a:rPr lang="uk" dirty="0" smtClean="0"/>
              <a:t>діяльності</a:t>
            </a:r>
            <a:r>
              <a:rPr lang="uk" dirty="0"/>
              <a:t>. Цим додатковим елементом також може бути ваш </a:t>
            </a:r>
            <a:r>
              <a:rPr lang="uk" dirty="0" smtClean="0"/>
              <a:t>псевдонім або </a:t>
            </a:r>
            <a:r>
              <a:rPr lang="uk" dirty="0"/>
              <a:t>будь-яке </a:t>
            </a:r>
            <a:r>
              <a:rPr lang="uk" dirty="0" smtClean="0"/>
              <a:t>придумане формулювання</a:t>
            </a:r>
            <a:r>
              <a:rPr lang="uk" dirty="0"/>
              <a:t>.</a:t>
            </a:r>
          </a:p>
          <a:p>
            <a:r>
              <a:rPr lang="uk" b="1" dirty="0"/>
              <a:t>Пам'ятайте! </a:t>
            </a:r>
            <a:r>
              <a:rPr lang="uk" dirty="0"/>
              <a:t>Одна фізична особа може </a:t>
            </a:r>
            <a:r>
              <a:rPr lang="uk" b="1" dirty="0"/>
              <a:t>мати лише один запис у </a:t>
            </a:r>
            <a:r>
              <a:rPr lang="uk" b="1" dirty="0" smtClean="0"/>
              <a:t>CEIDG</a:t>
            </a:r>
            <a:r>
              <a:rPr lang="uk" dirty="0" smtClean="0"/>
              <a:t>. </a:t>
            </a:r>
            <a:r>
              <a:rPr lang="uk" dirty="0"/>
              <a:t>Ви не можете мати декілька приватних </a:t>
            </a:r>
            <a:r>
              <a:rPr lang="uk" dirty="0" smtClean="0"/>
              <a:t>підприємств, зареєстро-ваних </a:t>
            </a:r>
            <a:r>
              <a:rPr lang="uk" dirty="0"/>
              <a:t>на своє ім’я, але ви можете вести різні види бізнесу під одним записом.</a:t>
            </a:r>
            <a:endParaRPr lang="pl-PL" sz="2400" dirty="0"/>
          </a:p>
          <a:p>
            <a:pPr marL="0" indent="0" algn="just">
              <a:buNone/>
            </a:pPr>
            <a:r>
              <a:rPr lang="uk" sz="2400" dirty="0"/>
              <a:t>Джерело: https://www.biznes.gov.pl/pl/portal/00120#2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2882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129451"/>
            <a:ext cx="11278877" cy="1244599"/>
          </a:xfrm>
        </p:spPr>
        <p:txBody>
          <a:bodyPr>
            <a:noAutofit/>
          </a:bodyPr>
          <a:lstStyle/>
          <a:p>
            <a:pPr algn="ctr"/>
            <a:r>
              <a:rPr lang="pl-PL" sz="3000" b="1" dirty="0">
                <a:solidFill>
                  <a:srgbClr val="00B050"/>
                </a:solidFill>
                <a:latin typeface="Algerian" panose="04020705040A02060702" pitchFamily="82" charset="0"/>
              </a:rPr>
              <a:t>KROK 2: </a:t>
            </a:r>
            <a:r>
              <a:rPr lang="pl-PL" sz="30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ZDECYDUJ, JAKI </a:t>
            </a:r>
            <a:r>
              <a:rPr lang="pl-PL" sz="3000" b="1" dirty="0">
                <a:solidFill>
                  <a:srgbClr val="00B050"/>
                </a:solidFill>
                <a:latin typeface="Algerian" panose="04020705040A02060702" pitchFamily="82" charset="0"/>
              </a:rPr>
              <a:t>ADRES FIRMY PODASZ W REJESTRZE </a:t>
            </a:r>
            <a:r>
              <a:rPr lang="uk-UA" sz="30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30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3000" b="1" dirty="0">
                <a:solidFill>
                  <a:srgbClr val="00B050"/>
                </a:solidFill>
                <a:latin typeface="Algerian" panose="04020705040A02060702" pitchFamily="82" charset="0"/>
              </a:rPr>
              <a:t>КРОК 2: ВИРІШІТЬ, ЯКУ АДРЕСУ КОМПАНІЇ ВНЕСТИ ДО РЕЄСТРУ</a:t>
            </a:r>
            <a:endParaRPr lang="pl-PL" sz="30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47800"/>
            <a:ext cx="5157787" cy="492442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sz="1600" dirty="0"/>
              <a:t>Swoją firmę możesz prowadzić </a:t>
            </a:r>
            <a:r>
              <a:rPr lang="pl-PL" sz="1600" b="1" dirty="0"/>
              <a:t>w jednym lub wielu stałych miejscach</a:t>
            </a:r>
            <a:r>
              <a:rPr lang="pl-PL" sz="1600" dirty="0"/>
              <a:t>, na przykład w punkcie usługowym, w biurze, w tym w biurze wirtualnym lub coworkingowym, we własnym mieszkaniu albo </a:t>
            </a:r>
            <a:r>
              <a:rPr lang="pl-PL" sz="1600" b="1" dirty="0"/>
              <a:t>bez stałego adresu czy mobilnie</a:t>
            </a:r>
            <a:r>
              <a:rPr lang="pl-PL" sz="1600" dirty="0"/>
              <a:t>, na przykład jeżeli wykonujesz usługi u klienta. Masz w tym zakresie pełną dowolność.</a:t>
            </a:r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r>
              <a:rPr lang="pl-PL" sz="1600" b="1" dirty="0"/>
              <a:t>Co załatwisz zakładając firmę online na Biznes.gov.pl</a:t>
            </a:r>
            <a:endParaRPr lang="pl-PL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zgłosisz </a:t>
            </a:r>
            <a:r>
              <a:rPr lang="pl-PL" sz="1600" b="1" dirty="0"/>
              <a:t>adres do doręczeń</a:t>
            </a:r>
            <a:r>
              <a:rPr lang="pl-PL" sz="1600" dirty="0"/>
              <a:t>, czyli miejsce, w którym będziesz odbierać korespondencję dotyczącą twojej działalności gospodarczej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zgłosisz </a:t>
            </a:r>
            <a:r>
              <a:rPr lang="pl-PL" sz="1600" b="1" dirty="0"/>
              <a:t>adres stałego miejsca wykonywania działalności gospodarczej</a:t>
            </a:r>
            <a:r>
              <a:rPr lang="pl-PL" sz="1600" dirty="0"/>
              <a:t>, jeżeli prowadzisz działalność w stałym miejscu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/>
              <a:t>zgłosisz </a:t>
            </a:r>
            <a:r>
              <a:rPr lang="pl-PL" sz="1600" b="1" dirty="0"/>
              <a:t>dodatkowe stałe miejsca</a:t>
            </a:r>
            <a:r>
              <a:rPr lang="pl-PL" sz="1600" dirty="0"/>
              <a:t>, w których działasz, jeżeli poza stałym miejscem prowadzisz na przykład filie, odziały, magazyny czy punkty przyjmowania zleceń.</a:t>
            </a:r>
          </a:p>
          <a:p>
            <a:r>
              <a:rPr lang="pl-PL" sz="1600" b="1" dirty="0"/>
              <a:t>Pamiętaj!</a:t>
            </a:r>
            <a:r>
              <a:rPr lang="pl-PL" sz="1600" dirty="0"/>
              <a:t> Możesz wybrać opcję „brak stałego miejsca wykonywania działalności gospodarczej”, jeżeli nie prowadzisz działalności w stałym miejscu.</a:t>
            </a:r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r>
              <a:rPr lang="pl-PL" sz="1400" dirty="0"/>
              <a:t>Źródło: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47800"/>
            <a:ext cx="5183188" cy="47418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" sz="1400" dirty="0"/>
              <a:t>Ви можете вести свій бізнес </a:t>
            </a:r>
            <a:r>
              <a:rPr lang="uk" sz="1400" b="1" dirty="0"/>
              <a:t>в одному або кількох постійних </a:t>
            </a:r>
            <a:r>
              <a:rPr lang="uk" sz="1400" b="1" dirty="0" smtClean="0"/>
              <a:t>місцях</a:t>
            </a:r>
            <a:r>
              <a:rPr lang="uk" sz="1400" dirty="0" smtClean="0"/>
              <a:t>, </a:t>
            </a:r>
            <a:r>
              <a:rPr lang="uk" sz="1400" dirty="0"/>
              <a:t>наприклад, у пункті обслуговування, в офісі, у тому числі у віртуальному чи коворкінговому офісі, у власній квартирі чи </a:t>
            </a:r>
            <a:r>
              <a:rPr lang="uk" sz="1400" b="1" dirty="0"/>
              <a:t>без постійної адреси, або </a:t>
            </a:r>
            <a:r>
              <a:rPr lang="uk" sz="1400" b="1" dirty="0" smtClean="0"/>
              <a:t>мобільно</a:t>
            </a:r>
            <a:r>
              <a:rPr lang="uk" sz="1400" dirty="0" smtClean="0"/>
              <a:t>, </a:t>
            </a:r>
            <a:r>
              <a:rPr lang="uk" sz="1400" dirty="0"/>
              <a:t>наприклад, якщо ви надаєте послуги на території замовника. Ви маєте повну свободу в цьому відношенні</a:t>
            </a:r>
            <a:r>
              <a:rPr lang="uk" sz="1400" dirty="0" smtClean="0"/>
              <a:t>.</a:t>
            </a:r>
            <a:endParaRPr lang="pl-PL" sz="1400" dirty="0"/>
          </a:p>
          <a:p>
            <a:pPr marL="0" indent="0">
              <a:buNone/>
            </a:pPr>
            <a:r>
              <a:rPr lang="uk" sz="1400" b="1" dirty="0"/>
              <a:t>Що ви зробите, створивши онлайн-компанію на Biznes.gov.pl</a:t>
            </a:r>
            <a:endParaRPr lang="pl-PL" sz="1400" dirty="0"/>
          </a:p>
          <a:p>
            <a:r>
              <a:rPr lang="uk" sz="1400" dirty="0"/>
              <a:t>ви повідомляєте </a:t>
            </a:r>
            <a:r>
              <a:rPr lang="uk" sz="1400" b="1" dirty="0"/>
              <a:t>адресу </a:t>
            </a:r>
            <a:r>
              <a:rPr lang="uk" sz="1400" b="1" dirty="0" smtClean="0"/>
              <a:t>кореспонденції</a:t>
            </a:r>
            <a:r>
              <a:rPr lang="uk" sz="1400" dirty="0" smtClean="0"/>
              <a:t>, </a:t>
            </a:r>
            <a:r>
              <a:rPr lang="uk" sz="1400" dirty="0"/>
              <a:t>тобто місце, куди ви будете отримувати кореспонденцію щодо вашої господарської діяльності</a:t>
            </a:r>
          </a:p>
          <a:p>
            <a:r>
              <a:rPr lang="uk" sz="1400" dirty="0"/>
              <a:t>повідомите </a:t>
            </a:r>
            <a:r>
              <a:rPr lang="uk" sz="1400" b="1" dirty="0"/>
              <a:t>адресу свого постійного місця роботи, </a:t>
            </a:r>
            <a:r>
              <a:rPr lang="uk" sz="1400" dirty="0"/>
              <a:t>якщо ви ведете свій бізнес на постійному місці</a:t>
            </a:r>
          </a:p>
          <a:p>
            <a:r>
              <a:rPr lang="uk" sz="1400" dirty="0"/>
              <a:t>повідомите </a:t>
            </a:r>
            <a:r>
              <a:rPr lang="uk" sz="1400" b="1" dirty="0"/>
              <a:t>додаткові постійні </a:t>
            </a:r>
            <a:r>
              <a:rPr lang="uk" sz="1400" b="1" dirty="0" smtClean="0"/>
              <a:t>місця</a:t>
            </a:r>
            <a:r>
              <a:rPr lang="uk" sz="1400" dirty="0" smtClean="0"/>
              <a:t>, </a:t>
            </a:r>
            <a:r>
              <a:rPr lang="uk" sz="1400" dirty="0"/>
              <a:t>в яких ви працюєте, якщо, крім свого постійного місця, ви керуєте, наприклад, відділеннями, відділеннями, складами або пунктами прийому замовлень.</a:t>
            </a:r>
          </a:p>
          <a:p>
            <a:r>
              <a:rPr lang="uk" sz="1400" b="1" dirty="0"/>
              <a:t>Пам'ятайте! </a:t>
            </a:r>
            <a:r>
              <a:rPr lang="uk" sz="1400" dirty="0"/>
              <a:t>Ви можете вибрати варіант «без постійного місця діяльності», якщо у вас немає постійного місця діяльності</a:t>
            </a:r>
            <a:r>
              <a:rPr lang="uk" sz="1400" dirty="0" smtClean="0"/>
              <a:t>.</a:t>
            </a:r>
            <a:endParaRPr lang="pl-PL" sz="1400" dirty="0"/>
          </a:p>
          <a:p>
            <a:pPr marL="0" indent="0">
              <a:buNone/>
            </a:pPr>
            <a:r>
              <a:rPr lang="uk" sz="1200" dirty="0"/>
              <a:t>Джерело: https://www.biznes.gov.pl/pl/portal/00120#2</a:t>
            </a:r>
          </a:p>
          <a:p>
            <a:pPr marL="0" indent="0">
              <a:buNone/>
            </a:pPr>
            <a:endParaRPr lang="pl-PL" sz="1400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0361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23721"/>
            <a:ext cx="10515600" cy="1244599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rgbClr val="00B050"/>
                </a:solidFill>
                <a:latin typeface="Algerian" panose="04020705040A02060702" pitchFamily="82" charset="0"/>
              </a:rPr>
              <a:t>KROK 3: WYBIERZ KOD </a:t>
            </a:r>
            <a:r>
              <a:rPr lang="pl-PL" sz="36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PKD</a:t>
            </a:r>
            <a:r>
              <a:rPr lang="uk-UA" sz="36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36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3600" b="1" dirty="0">
                <a:solidFill>
                  <a:srgbClr val="00B050"/>
                </a:solidFill>
                <a:latin typeface="Algerian" panose="04020705040A02060702" pitchFamily="82" charset="0"/>
              </a:rPr>
              <a:t>КРОК 3: ОБЕРІТЬ КОД PKD</a:t>
            </a:r>
            <a:endParaRPr lang="pl-PL" sz="35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47800"/>
            <a:ext cx="5157787" cy="49244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1800" dirty="0"/>
              <a:t>Przedsiębiorca, który </a:t>
            </a:r>
            <a:r>
              <a:rPr lang="pl-PL" sz="1800" b="1" dirty="0"/>
              <a:t>rejestruje firmę</a:t>
            </a:r>
            <a:r>
              <a:rPr lang="pl-PL" sz="1800" dirty="0"/>
              <a:t>, </a:t>
            </a:r>
            <a:r>
              <a:rPr lang="pl-PL" sz="1800" b="1" u="sng" dirty="0">
                <a:solidFill>
                  <a:srgbClr val="FF0000"/>
                </a:solidFill>
              </a:rPr>
              <a:t>musi przypisać swoją działalność do określonego kodu w Polskiej Klasyfikacji Działalności</a:t>
            </a:r>
            <a:r>
              <a:rPr lang="pl-PL" sz="1800" dirty="0"/>
              <a:t>, czyli wybrać </a:t>
            </a:r>
            <a:r>
              <a:rPr lang="pl-PL" sz="1800" b="1" dirty="0"/>
              <a:t>kod PKD</a:t>
            </a:r>
            <a:r>
              <a:rPr lang="pl-PL" sz="1800" dirty="0"/>
              <a:t>.</a:t>
            </a:r>
          </a:p>
          <a:p>
            <a:pPr marL="0" indent="0" algn="just">
              <a:buNone/>
            </a:pPr>
            <a:r>
              <a:rPr lang="pl-PL" sz="1800" dirty="0"/>
              <a:t>Kody są wykorzystywane w statystyce publicznej, ale mają też duże znaczenie praktyczne. </a:t>
            </a:r>
            <a:r>
              <a:rPr lang="pl-PL" sz="1800" u="sng" dirty="0"/>
              <a:t>Na przykład </a:t>
            </a:r>
            <a:r>
              <a:rPr lang="pl-PL" sz="1800" b="1" u="sng" dirty="0"/>
              <a:t>niektóre kody są powiązane z określonymi formami opodatkowania, obowiązkiem korzystania z kasy fiskalnej lub rejestracją VAT.</a:t>
            </a:r>
          </a:p>
          <a:p>
            <a:pPr marL="0" indent="0" algn="just">
              <a:buNone/>
            </a:pPr>
            <a:r>
              <a:rPr lang="pl-PL" sz="1800" dirty="0"/>
              <a:t>Wyszukaj taki kod, który najbardziej odpowiada temu, co chcesz robić. Wybierz jeden kod główny, czyli związany z działalnością, która powinna ci przynosić największe przychody, i dowolną liczbę kodów dodatkowych.</a:t>
            </a:r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r>
              <a:rPr lang="pl-PL" sz="1400" dirty="0"/>
              <a:t>Źródło: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47800"/>
            <a:ext cx="5183188" cy="474186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uk" dirty="0"/>
              <a:t>Підприємець, який </a:t>
            </a:r>
            <a:r>
              <a:rPr lang="uk" b="1" dirty="0"/>
              <a:t>реєструє фірму, </a:t>
            </a:r>
            <a:r>
              <a:rPr lang="uk" dirty="0"/>
              <a:t>повинен </a:t>
            </a:r>
            <a:r>
              <a:rPr lang="uk" b="1" u="sng" dirty="0">
                <a:solidFill>
                  <a:srgbClr val="FF0000"/>
                </a:solidFill>
              </a:rPr>
              <a:t>призначити свою діяльність до певного коду в польському класифікаторі </a:t>
            </a:r>
            <a:r>
              <a:rPr lang="uk" b="1" u="sng" dirty="0" smtClean="0">
                <a:solidFill>
                  <a:srgbClr val="FF0000"/>
                </a:solidFill>
              </a:rPr>
              <a:t>діяльності</a:t>
            </a:r>
            <a:r>
              <a:rPr lang="uk" dirty="0" smtClean="0"/>
              <a:t>, </a:t>
            </a:r>
            <a:r>
              <a:rPr lang="uk" dirty="0"/>
              <a:t>тобто вибрати </a:t>
            </a:r>
            <a:r>
              <a:rPr lang="uk" b="1" dirty="0"/>
              <a:t>код </a:t>
            </a:r>
            <a:r>
              <a:rPr lang="uk" b="1" dirty="0" smtClean="0"/>
              <a:t>PKD</a:t>
            </a:r>
            <a:r>
              <a:rPr lang="uk" dirty="0" smtClean="0"/>
              <a:t>.</a:t>
            </a:r>
            <a:endParaRPr lang="uk" dirty="0"/>
          </a:p>
          <a:p>
            <a:pPr marL="0" indent="0" algn="just">
              <a:buNone/>
            </a:pPr>
            <a:r>
              <a:rPr lang="uk" dirty="0"/>
              <a:t>Коди використовуються в офіційній статистиці, але вони також мають велике практичне значення. </a:t>
            </a:r>
            <a:r>
              <a:rPr lang="uk" u="sng" dirty="0"/>
              <a:t>Наприклад, </a:t>
            </a:r>
            <a:r>
              <a:rPr lang="uk" b="1" u="sng" dirty="0"/>
              <a:t>деякі коди пов’язані з певними формами </a:t>
            </a:r>
            <a:r>
              <a:rPr lang="uk" b="1" u="sng" dirty="0" smtClean="0"/>
              <a:t>оподат-кування</a:t>
            </a:r>
            <a:r>
              <a:rPr lang="uk" b="1" u="sng" dirty="0"/>
              <a:t>, обов’язковим </a:t>
            </a:r>
            <a:r>
              <a:rPr lang="uk" b="1" u="sng" dirty="0" smtClean="0"/>
              <a:t>використанням </a:t>
            </a:r>
            <a:r>
              <a:rPr lang="uk" b="1" u="sng" dirty="0"/>
              <a:t>касового апарату чи реєстрацією ПДВ.</a:t>
            </a:r>
          </a:p>
          <a:p>
            <a:pPr marL="0" indent="0" algn="just">
              <a:buNone/>
            </a:pPr>
            <a:r>
              <a:rPr lang="uk" dirty="0"/>
              <a:t>Знайдіть код, який найкраще відповідає тому, що ви хочете </a:t>
            </a:r>
            <a:r>
              <a:rPr lang="uk" dirty="0" smtClean="0"/>
              <a:t>робити</a:t>
            </a:r>
            <a:r>
              <a:rPr lang="uk" dirty="0"/>
              <a:t>. Виберіть один </a:t>
            </a:r>
            <a:r>
              <a:rPr lang="uk" dirty="0" smtClean="0"/>
              <a:t>головний код</a:t>
            </a:r>
            <a:r>
              <a:rPr lang="uk" dirty="0"/>
              <a:t>, пов’язаний із діяльністю, яка має принести вам найбільший дохід, і скільки завгодно додаткових кодів.</a:t>
            </a:r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r>
              <a:rPr lang="uk" sz="2000" dirty="0"/>
              <a:t>Джерело: https://www.biznes.gov.pl/pl/portal/00120#2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7142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A31D13F-A138-A864-4CB1-60D0D0537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3720"/>
            <a:ext cx="10515600" cy="777875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rgbClr val="00B050"/>
                </a:solidFill>
                <a:latin typeface="Algerian" panose="04020705040A02060702" pitchFamily="82" charset="0"/>
              </a:rPr>
              <a:t>KROK 3: WYBIERZ KOD PKD</a:t>
            </a:r>
            <a:r>
              <a:rPr lang="uk-UA" sz="3600" b="1" dirty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3600" b="1" dirty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3600" b="1" dirty="0">
                <a:solidFill>
                  <a:srgbClr val="00B050"/>
                </a:solidFill>
                <a:latin typeface="Algerian" panose="04020705040A02060702" pitchFamily="82" charset="0"/>
              </a:rPr>
              <a:t>КРОК 3: ОБЕРІТЬ КОД PKD</a:t>
            </a:r>
            <a:endParaRPr lang="pl-PL" sz="3600" dirty="0"/>
          </a:p>
        </p:txBody>
      </p:sp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529CDD1E-FC2C-0D0B-005A-065F0243A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87" y="5577912"/>
            <a:ext cx="10944225" cy="914963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="" xmlns:a16="http://schemas.microsoft.com/office/drawing/2014/main" id="{08EB59E7-13C4-7853-B70C-0655AF5C52A0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https://www.biznes.gov.pl/pl/tabela-pkd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="" xmlns:a16="http://schemas.microsoft.com/office/drawing/2014/main" id="{8EC359CF-B502-3391-5FFD-EA2F9CDBA9A3}"/>
              </a:ext>
            </a:extLst>
          </p:cNvPr>
          <p:cNvSpPr txBox="1"/>
          <p:nvPr/>
        </p:nvSpPr>
        <p:spPr>
          <a:xfrm>
            <a:off x="6600825" y="520858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Źródło: https://www.biznes.gov.pl/pl/tabela-pkd</a:t>
            </a:r>
          </a:p>
        </p:txBody>
      </p:sp>
      <p:pic>
        <p:nvPicPr>
          <p:cNvPr id="13" name="Symbol zastępczy zawartości 12">
            <a:extLst>
              <a:ext uri="{FF2B5EF4-FFF2-40B4-BE49-F238E27FC236}">
                <a16:creationId xmlns="" xmlns:a16="http://schemas.microsoft.com/office/drawing/2014/main" id="{C4917204-7C59-F35E-8479-A968945D3F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23887" y="1226574"/>
            <a:ext cx="10515600" cy="3982006"/>
          </a:xfrm>
        </p:spPr>
      </p:pic>
    </p:spTree>
    <p:extLst>
      <p:ext uri="{BB962C8B-B14F-4D97-AF65-F5344CB8AC3E}">
        <p14:creationId xmlns:p14="http://schemas.microsoft.com/office/powerpoint/2010/main" xmlns="" val="3859132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A31D13F-A138-A864-4CB1-60D0D0537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881"/>
            <a:ext cx="10515600" cy="777875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rgbClr val="00B050"/>
                </a:solidFill>
                <a:latin typeface="Algerian" panose="04020705040A02060702" pitchFamily="82" charset="0"/>
              </a:rPr>
              <a:t>KROK 3: WYBIERZ KOD PKD</a:t>
            </a:r>
            <a:r>
              <a:rPr lang="uk-UA" sz="3600" b="1" dirty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3600" b="1" dirty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3600" b="1" dirty="0">
                <a:solidFill>
                  <a:srgbClr val="00B050"/>
                </a:solidFill>
                <a:latin typeface="Algerian" panose="04020705040A02060702" pitchFamily="82" charset="0"/>
              </a:rPr>
              <a:t>КРОК 3: ОБЕРІТЬ КОД PKD</a:t>
            </a:r>
            <a:endParaRPr lang="pl-PL" sz="3600" dirty="0"/>
          </a:p>
        </p:txBody>
      </p:sp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529CDD1E-FC2C-0D0B-005A-065F0243A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87" y="5577912"/>
            <a:ext cx="10944225" cy="914963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="" xmlns:a16="http://schemas.microsoft.com/office/drawing/2014/main" id="{08EB59E7-13C4-7853-B70C-0655AF5C52A0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https://www.biznes.gov.pl/pl/tabela-pkd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="" xmlns:a16="http://schemas.microsoft.com/office/drawing/2014/main" id="{8EC359CF-B502-3391-5FFD-EA2F9CDBA9A3}"/>
              </a:ext>
            </a:extLst>
          </p:cNvPr>
          <p:cNvSpPr txBox="1"/>
          <p:nvPr/>
        </p:nvSpPr>
        <p:spPr>
          <a:xfrm>
            <a:off x="6600825" y="520858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Źródło: https://www.biznes.gov.pl/pl/tabela-pkd</a:t>
            </a:r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="" xmlns:a16="http://schemas.microsoft.com/office/drawing/2014/main" id="{2A1C280B-6768-BD19-AB3A-5DD9E8DE59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38200" y="1041908"/>
            <a:ext cx="10391775" cy="4263517"/>
          </a:xfrm>
        </p:spPr>
      </p:pic>
    </p:spTree>
    <p:extLst>
      <p:ext uri="{BB962C8B-B14F-4D97-AF65-F5344CB8AC3E}">
        <p14:creationId xmlns:p14="http://schemas.microsoft.com/office/powerpoint/2010/main" xmlns="" val="3570940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0603"/>
            <a:ext cx="10515600" cy="1244599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KROK 4: </a:t>
            </a:r>
            <a:r>
              <a:rPr lang="pl-PL" sz="32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SPRAWDŹ, </a:t>
            </a:r>
            <a:r>
              <a:rPr lang="pl-PL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CZY POTRZEBUJESZ </a:t>
            </a:r>
            <a:r>
              <a:rPr lang="pl-PL" sz="32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POZWOLENIA</a:t>
            </a:r>
            <a:r>
              <a:rPr lang="uk-UA" sz="32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32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КРОК 4: </a:t>
            </a:r>
            <a:r>
              <a:rPr lang="ru-RU" sz="32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ПЕРЕВІРТЕ, </a:t>
            </a:r>
            <a:r>
              <a:rPr lang="ru-RU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ЧИ ПОТРІБЕН ВАМ ДОЗВІЛ</a:t>
            </a:r>
            <a:endParaRPr lang="pl-PL" sz="32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47800"/>
            <a:ext cx="5157787" cy="49244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1600" dirty="0"/>
              <a:t>Co do zasady </a:t>
            </a:r>
            <a:r>
              <a:rPr lang="pl-PL" sz="1600" b="1" u="sng" dirty="0"/>
              <a:t>przedsiębiorcy mogą działać swobodnie</a:t>
            </a:r>
            <a:r>
              <a:rPr lang="pl-PL" sz="1600" dirty="0"/>
              <a:t>. To znaczy, że nie potrzebują niczyjej zgody na prowadzenie konkretnej działalności. </a:t>
            </a:r>
          </a:p>
          <a:p>
            <a:pPr marL="0" indent="0" algn="just">
              <a:buNone/>
            </a:pPr>
            <a:r>
              <a:rPr lang="pl-PL" sz="1600" dirty="0"/>
              <a:t>Czasami jednak, aby prowadzić biznes, </a:t>
            </a:r>
            <a:r>
              <a:rPr lang="pl-PL" sz="1600" b="1" u="sng" dirty="0">
                <a:solidFill>
                  <a:srgbClr val="FF0000"/>
                </a:solidFill>
              </a:rPr>
              <a:t>musisz mieć określone uprawnienia zawodowe posiadać określony sprzęt lub warunki lokalowe. Są też takie biznesy, które możesz prowadzić dopiero po uzyskaniu pozwolenia odpowiednich instytucji publicznych.</a:t>
            </a:r>
          </a:p>
          <a:p>
            <a:pPr marL="0" indent="0" algn="just">
              <a:buNone/>
            </a:pPr>
            <a:r>
              <a:rPr lang="pl-PL" sz="1600" dirty="0"/>
              <a:t>W tych przypadkach może ci być potrzebna licencja, koncesja, zezwolenie lub wpis do rejestru działalności regulowanej. Musisz się o nie postarać </a:t>
            </a:r>
            <a:r>
              <a:rPr lang="pl-PL" sz="1600" b="1" dirty="0"/>
              <a:t>już</a:t>
            </a:r>
            <a:r>
              <a:rPr lang="pl-PL" sz="1600" dirty="0"/>
              <a:t> </a:t>
            </a:r>
            <a:r>
              <a:rPr lang="pl-PL" sz="1600" b="1" dirty="0"/>
              <a:t>po zarejestrowaniu firmy</a:t>
            </a:r>
            <a:r>
              <a:rPr lang="pl-PL" sz="1600" dirty="0"/>
              <a:t>.</a:t>
            </a:r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r>
              <a:rPr lang="pl-PL" sz="1400" dirty="0"/>
              <a:t>Źródło: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47800"/>
            <a:ext cx="5183188" cy="474186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uk" dirty="0"/>
              <a:t>Як </a:t>
            </a:r>
            <a:r>
              <a:rPr lang="uk" dirty="0" smtClean="0"/>
              <a:t>правило</a:t>
            </a:r>
            <a:r>
              <a:rPr lang="uk" b="1" u="sng" dirty="0" smtClean="0"/>
              <a:t>, </a:t>
            </a:r>
            <a:r>
              <a:rPr lang="uk" b="1" u="sng" dirty="0"/>
              <a:t>підприємці можуть діяти </a:t>
            </a:r>
            <a:r>
              <a:rPr lang="uk" b="1" u="sng" dirty="0" smtClean="0"/>
              <a:t>вільно</a:t>
            </a:r>
            <a:r>
              <a:rPr lang="uk" dirty="0" smtClean="0"/>
              <a:t>. </a:t>
            </a:r>
            <a:r>
              <a:rPr lang="uk" dirty="0"/>
              <a:t>Це означає, що їм не потрібен чийсь дозвіл на виконання певної діяльності.</a:t>
            </a:r>
          </a:p>
          <a:p>
            <a:pPr marL="0" indent="0" algn="just">
              <a:buNone/>
            </a:pPr>
            <a:r>
              <a:rPr lang="uk" dirty="0"/>
              <a:t>Однак інколи для ведення бізнесу </a:t>
            </a:r>
            <a:r>
              <a:rPr lang="uk" b="1" u="sng" dirty="0">
                <a:solidFill>
                  <a:srgbClr val="FF0000"/>
                </a:solidFill>
              </a:rPr>
              <a:t>необхідно мати певну професійну кваліфікацію та мати певне обладнання чи приміщення. Є також підприємства, які можна вести лише після отримання дозволу відповідних державних установ.</a:t>
            </a:r>
          </a:p>
          <a:p>
            <a:pPr marL="0" indent="0" algn="just">
              <a:buNone/>
            </a:pPr>
            <a:r>
              <a:rPr lang="uk" dirty="0"/>
              <a:t>У цих випадках вам може знадобитися ліцензія, концесія, дозвіл або запис у реєстрі регульованої діяльності. </a:t>
            </a:r>
            <a:r>
              <a:rPr lang="uk" dirty="0" smtClean="0"/>
              <a:t>Ви повинні </a:t>
            </a:r>
            <a:r>
              <a:rPr lang="uk" dirty="0"/>
              <a:t>їх отримати </a:t>
            </a:r>
            <a:r>
              <a:rPr lang="uk" b="1" dirty="0"/>
              <a:t>вже </a:t>
            </a:r>
            <a:r>
              <a:rPr lang="uk" b="1" dirty="0" smtClean="0"/>
              <a:t>після </a:t>
            </a:r>
            <a:r>
              <a:rPr lang="uk" b="1" dirty="0"/>
              <a:t>реєстрації </a:t>
            </a:r>
            <a:r>
              <a:rPr lang="uk" b="1" dirty="0" smtClean="0"/>
              <a:t>компанії</a:t>
            </a:r>
            <a:r>
              <a:rPr lang="uk" dirty="0" smtClean="0"/>
              <a:t>.</a:t>
            </a:r>
            <a:endParaRPr lang="uk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uk" sz="2400" dirty="0"/>
              <a:t>Джерело: https://www.biznes.gov.pl/pl/portal/00120#2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1010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1749"/>
            <a:ext cx="10590212" cy="1244599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KROK 5: WYBIERZ FORMĘ OPODATKOWANIA </a:t>
            </a:r>
            <a:r>
              <a:rPr lang="pl-PL" sz="32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DOCHODÓW</a:t>
            </a:r>
            <a:r>
              <a:rPr lang="uk-UA" sz="32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32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КРОК 5: ОБЕРІТЬ ФОРМУ ПОДАТКУ НА ПРИБУТОК</a:t>
            </a:r>
            <a:endParaRPr lang="pl-PL" sz="32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609725"/>
            <a:ext cx="5157787" cy="4762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800" dirty="0" smtClean="0"/>
              <a:t>Prowadząc </a:t>
            </a:r>
            <a:r>
              <a:rPr lang="pl-PL" sz="1800" dirty="0"/>
              <a:t>jednoosobową działalność gospodarczą jesteś </a:t>
            </a:r>
            <a:r>
              <a:rPr lang="pl-PL" sz="1800" b="1" u="sng" dirty="0">
                <a:solidFill>
                  <a:srgbClr val="FF0000"/>
                </a:solidFill>
              </a:rPr>
              <a:t>podatnikiem podatku dochodowego od osób fizycznych</a:t>
            </a:r>
            <a:r>
              <a:rPr lang="pl-PL" sz="1800" dirty="0"/>
              <a:t>, czyli </a:t>
            </a:r>
            <a:r>
              <a:rPr lang="pl-PL" sz="1800" b="1" dirty="0"/>
              <a:t>podatku PIT.</a:t>
            </a:r>
            <a:endParaRPr lang="pl-PL" sz="1800" dirty="0"/>
          </a:p>
          <a:p>
            <a:pPr marL="0" indent="0">
              <a:buNone/>
            </a:pPr>
            <a:r>
              <a:rPr lang="pl-PL" sz="1800" dirty="0"/>
              <a:t>Do wyboru masz </a:t>
            </a:r>
            <a:r>
              <a:rPr lang="pl-PL" sz="1800" b="1" dirty="0"/>
              <a:t>trzy formy</a:t>
            </a:r>
            <a:r>
              <a:rPr lang="pl-PL" sz="1800" dirty="0"/>
              <a:t> </a:t>
            </a:r>
            <a:r>
              <a:rPr lang="pl-PL" sz="1800" b="1" dirty="0"/>
              <a:t>opodatkowania dochodów</a:t>
            </a:r>
            <a:r>
              <a:rPr lang="pl-PL" sz="1800" dirty="0"/>
              <a:t> z działalności gospodarczej: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na zasadach ogólnych, według skali podatkowej (stawka podatkowa 12% i 32%)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według stawki liniowej (stawka podatkowa 19%)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ryczałtem od przychodów ewidencjonowanych.</a:t>
            </a:r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r>
              <a:rPr lang="pl-PL" sz="1400" dirty="0"/>
              <a:t>Źródło: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609725"/>
            <a:ext cx="5183188" cy="45799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" sz="2000" dirty="0" smtClean="0"/>
              <a:t>Якщо </a:t>
            </a:r>
            <a:r>
              <a:rPr lang="uk" sz="2000" dirty="0"/>
              <a:t>ви є приватним підприємцем, ви є </a:t>
            </a:r>
            <a:r>
              <a:rPr lang="uk" sz="2000" b="1" u="sng" dirty="0">
                <a:solidFill>
                  <a:srgbClr val="FF0000"/>
                </a:solidFill>
              </a:rPr>
              <a:t>платником податку на доходи фізичних </a:t>
            </a:r>
            <a:r>
              <a:rPr lang="uk" sz="2000" b="1" u="sng" dirty="0" smtClean="0">
                <a:solidFill>
                  <a:srgbClr val="FF0000"/>
                </a:solidFill>
              </a:rPr>
              <a:t>осіб</a:t>
            </a:r>
            <a:r>
              <a:rPr lang="uk" sz="2000" dirty="0" smtClean="0"/>
              <a:t>, </a:t>
            </a:r>
            <a:r>
              <a:rPr lang="uk" sz="2000" dirty="0"/>
              <a:t>тобто </a:t>
            </a:r>
            <a:r>
              <a:rPr lang="uk" sz="2000" b="1" dirty="0"/>
              <a:t>ПДФО.</a:t>
            </a:r>
            <a:endParaRPr lang="pl-PL" sz="2000" dirty="0"/>
          </a:p>
          <a:p>
            <a:pPr marL="0" indent="0">
              <a:buNone/>
            </a:pPr>
            <a:r>
              <a:rPr lang="uk" sz="2000" dirty="0"/>
              <a:t>Ви можете вибрати одну з </a:t>
            </a:r>
            <a:r>
              <a:rPr lang="uk" sz="2000" b="1" dirty="0"/>
              <a:t>трьох форм</a:t>
            </a:r>
            <a:r>
              <a:rPr lang="uk" sz="2000" dirty="0"/>
              <a:t> </a:t>
            </a:r>
            <a:r>
              <a:rPr lang="uk" sz="2000" b="1" dirty="0"/>
              <a:t>оподаткування доходів </a:t>
            </a:r>
            <a:r>
              <a:rPr lang="uk" sz="2000" dirty="0"/>
              <a:t>від підприємницької діяльності:</a:t>
            </a:r>
          </a:p>
          <a:p>
            <a:r>
              <a:rPr lang="uk" sz="2000" dirty="0"/>
              <a:t>на загальних умовах, за шкалою оподаткування (ставка податку 12% та 32%)</a:t>
            </a:r>
          </a:p>
          <a:p>
            <a:r>
              <a:rPr lang="uk" sz="2000" dirty="0"/>
              <a:t>за єдиною ставкою (ставка податку 19%)</a:t>
            </a:r>
          </a:p>
          <a:p>
            <a:r>
              <a:rPr lang="uk" sz="2000" dirty="0"/>
              <a:t>одноразова сума зареєстрованих доходів.</a:t>
            </a:r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uk" sz="1600" dirty="0"/>
              <a:t>Джерело: https://www.biznes.gov.pl/pl/portal/00120#2</a:t>
            </a:r>
          </a:p>
          <a:p>
            <a:pPr marL="0" indent="0">
              <a:buNone/>
            </a:pPr>
            <a:endParaRPr lang="pl-PL" sz="2000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8045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47801"/>
            <a:ext cx="5157787" cy="455295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pl-PL" sz="1600" b="1" dirty="0"/>
              <a:t>Ważne!</a:t>
            </a:r>
            <a:r>
              <a:rPr lang="pl-PL" sz="1600" dirty="0"/>
              <a:t> Od 2022 roku </a:t>
            </a:r>
            <a:r>
              <a:rPr lang="pl-PL" sz="1600" b="1" dirty="0"/>
              <a:t>z czwartej formy opodatkowania - karty podatkowej</a:t>
            </a:r>
            <a:r>
              <a:rPr lang="pl-PL" sz="1600" dirty="0"/>
              <a:t> mogą korzystać tylko ci podatnicy, którzy kontynuują opodatkowanie w tej formie – byli już opodatkowani w ten sposób w 2021 roku. Dlatego jeśli dopiero zakładasz działalność, nie możesz wybrać karty podatkowej.</a:t>
            </a:r>
          </a:p>
          <a:p>
            <a:pPr marL="0" indent="0" algn="just">
              <a:buNone/>
            </a:pPr>
            <a:r>
              <a:rPr lang="pl-PL" sz="1600" dirty="0"/>
              <a:t>Skala podatkowa to podstawowa forma opodatkowania dochodów z działalności gospodarczej. To oznacza, że będziesz opodatkowany na zasadach ogólnych, jeżeli </a:t>
            </a:r>
            <a:r>
              <a:rPr lang="pl-PL" sz="1600" b="1" dirty="0"/>
              <a:t>nie wybierzesz innej formy opodatkowania.</a:t>
            </a:r>
            <a:endParaRPr lang="pl-PL" sz="1600" dirty="0"/>
          </a:p>
          <a:p>
            <a:pPr marL="0" indent="0" algn="just">
              <a:buNone/>
            </a:pPr>
            <a:r>
              <a:rPr lang="pl-PL" sz="1600" dirty="0"/>
              <a:t>W przypadku skali podatkowej stawki liniowej przedmiotem opodatkowania jest dochód, a w przypadku ryczałtu od przychodów ewidencjonowanych przedmiotem opodatkowania jest osiągnięty przychód.</a:t>
            </a:r>
          </a:p>
          <a:p>
            <a:pPr marL="0" indent="0" algn="just">
              <a:buNone/>
            </a:pPr>
            <a:r>
              <a:rPr lang="pl-PL" sz="1600" b="1" dirty="0"/>
              <a:t>Pamiętaj!</a:t>
            </a:r>
            <a:r>
              <a:rPr lang="pl-PL" sz="1600" dirty="0"/>
              <a:t> Wybór ryczałtu od przychodów ewidencjonowanych nie zawsze będzie możliwy, między innymi dlatego, że są takie działalności, które nie mogą być w ten sposób opodatkowane.</a:t>
            </a:r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r>
              <a:rPr lang="pl-PL" sz="1400" dirty="0"/>
              <a:t>Źródło: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47801"/>
            <a:ext cx="5183188" cy="4741862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uk" b="1" dirty="0" smtClean="0"/>
              <a:t>Важливо</a:t>
            </a:r>
            <a:r>
              <a:rPr lang="uk" b="1" dirty="0"/>
              <a:t>! </a:t>
            </a:r>
            <a:r>
              <a:rPr lang="uk" dirty="0"/>
              <a:t>З 2022 року </a:t>
            </a:r>
            <a:r>
              <a:rPr lang="uk" b="1" dirty="0"/>
              <a:t>четверта форма оподаткування – податкова картка </a:t>
            </a:r>
            <a:r>
              <a:rPr lang="uk" dirty="0"/>
              <a:t>може використовуватися лише тими платниками, які продовжують оподатковуватись за цією формою – вже оподатковувалась таким чином у 2021 році. Тому, якщо ви тільки починаєте бізнес, ви не можете вибрати податкову картку.</a:t>
            </a:r>
          </a:p>
          <a:p>
            <a:pPr marL="0" indent="0" algn="just">
              <a:buNone/>
            </a:pPr>
            <a:r>
              <a:rPr lang="uk" dirty="0"/>
              <a:t>Податкова шкала є основною формою оподаткування прибутку від підприємницької діяльності. Це означає, що вас оподатковуватимуть за загальними правилами, якщо </a:t>
            </a:r>
            <a:r>
              <a:rPr lang="uk" b="1" dirty="0"/>
              <a:t>ви не оберете іншу форму оподаткування.</a:t>
            </a:r>
            <a:endParaRPr lang="pl-PL" dirty="0"/>
          </a:p>
          <a:p>
            <a:pPr marL="0" indent="0" algn="just">
              <a:buNone/>
            </a:pPr>
            <a:r>
              <a:rPr lang="uk" dirty="0"/>
              <a:t>При єдиній шкалі оподаткування об’єктом оподаткування є доходи, а при одноразовій сумі зареєстрованих доходів — отримані доходи.</a:t>
            </a:r>
          </a:p>
          <a:p>
            <a:pPr marL="0" indent="0" algn="just">
              <a:buNone/>
            </a:pPr>
            <a:r>
              <a:rPr lang="uk" b="1" dirty="0"/>
              <a:t>Пам'ятайте! </a:t>
            </a:r>
            <a:r>
              <a:rPr lang="uk" dirty="0"/>
              <a:t>Вибір одноразової суми зареєстрованого доходу не завжди буде можливим, зокрема, через те, що існують види діяльності, які не можуть оподатковуватися таким чином.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uk" sz="2400" dirty="0"/>
              <a:t>Джерело: https://</a:t>
            </a:r>
            <a:r>
              <a:rPr lang="uk" sz="2400" dirty="0" smtClean="0"/>
              <a:t>www.biznes.gov.pl/pl/portal/00120#2</a:t>
            </a:r>
            <a:endParaRPr lang="uk" sz="2400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  <p:sp>
        <p:nvSpPr>
          <p:cNvPr id="9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 txBox="1">
            <a:spLocks/>
          </p:cNvSpPr>
          <p:nvPr/>
        </p:nvSpPr>
        <p:spPr>
          <a:xfrm>
            <a:off x="839788" y="91749"/>
            <a:ext cx="10590212" cy="1244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2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KROK 5: WYBIERZ FORMĘ OPODATKOWANIA DOCHODÓW</a:t>
            </a:r>
            <a:r>
              <a:rPr lang="uk-UA" sz="32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32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32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КРОК 5: ОБЕРІТЬ ФОРМУ ПОДАТКУ НА ПРИБУТОК</a:t>
            </a:r>
            <a:endParaRPr lang="pl-PL" sz="32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8630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25762"/>
            <a:ext cx="10944225" cy="1244599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KROK 6: </a:t>
            </a:r>
            <a:r>
              <a:rPr lang="pl-PL" sz="32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SPRAWDŹ, </a:t>
            </a:r>
            <a:r>
              <a:rPr lang="pl-PL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CZY MUSISZ PŁACIĆ </a:t>
            </a:r>
            <a:r>
              <a:rPr lang="pl-PL" sz="32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VAT</a:t>
            </a:r>
            <a:r>
              <a:rPr lang="uk-UA" sz="32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32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КРОК 6: ПЕРЕВІРТЕ, ЧИ ПОТРІБНО ВАМ </a:t>
            </a:r>
            <a:r>
              <a:rPr lang="ru-RU" sz="32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ПЛАТИТИ </a:t>
            </a:r>
            <a:r>
              <a:rPr lang="ru-RU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ПДВ</a:t>
            </a:r>
            <a:endParaRPr lang="pl-PL" sz="32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47801"/>
            <a:ext cx="5157787" cy="455295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l-PL" sz="1800" b="1" dirty="0">
                <a:solidFill>
                  <a:srgbClr val="FF0000"/>
                </a:solidFill>
              </a:rPr>
              <a:t>VAT</a:t>
            </a:r>
            <a:r>
              <a:rPr lang="pl-PL" sz="1800" b="1" u="sng" dirty="0">
                <a:solidFill>
                  <a:srgbClr val="FF0000"/>
                </a:solidFill>
              </a:rPr>
              <a:t> </a:t>
            </a:r>
            <a:r>
              <a:rPr lang="pl-PL" sz="1800" u="sng" dirty="0"/>
              <a:t>to podatek pobierany na każdym etapie obrotu towarami lub usługami. Jego wartość jest doliczana do każdej transakcji.</a:t>
            </a:r>
          </a:p>
          <a:p>
            <a:pPr marL="0" indent="0" algn="just">
              <a:buNone/>
            </a:pPr>
            <a:r>
              <a:rPr lang="pl-PL" sz="1800" dirty="0"/>
              <a:t>VAT płacisz niezależnie od podatku dochodowego PIT i od tego czy PIT rozliczasz na zasadach ogólnych - według skali podatkowej, według stawki liniowej, ryczałtem od przychodów ewidencjonowanych czy na zasadach karty podatkowej.</a:t>
            </a:r>
          </a:p>
          <a:p>
            <a:pPr marL="0" indent="0" algn="just">
              <a:buNone/>
            </a:pPr>
            <a:r>
              <a:rPr lang="pl-PL" sz="1800" dirty="0"/>
              <a:t>Jako przedsiębiorca </a:t>
            </a:r>
            <a:r>
              <a:rPr lang="pl-PL" sz="1800" dirty="0">
                <a:hlinkClick r:id="rId2"/>
              </a:rPr>
              <a:t>masz co do zasady obowiązek zarejestrować się do VAT</a:t>
            </a:r>
            <a:r>
              <a:rPr lang="pl-PL" sz="1800" dirty="0"/>
              <a:t>. Nie musisz się jednak rejestrować, gdy: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1800" dirty="0"/>
              <a:t>twoja sprzedaż nie przekracza limitu 200 tys. zł rocznie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1800" dirty="0"/>
              <a:t>sprzedajesz wyłącznie towary i usługi zwolnione z VAT</a:t>
            </a:r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r>
              <a:rPr lang="pl-PL" sz="1400" dirty="0"/>
              <a:t>Źródło: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47801"/>
            <a:ext cx="5183188" cy="4741862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uk" b="1" dirty="0">
                <a:solidFill>
                  <a:srgbClr val="FF0000"/>
                </a:solidFill>
              </a:rPr>
              <a:t>ПДВ</a:t>
            </a:r>
            <a:r>
              <a:rPr lang="uk" b="1" u="sng" dirty="0">
                <a:solidFill>
                  <a:srgbClr val="FF0000"/>
                </a:solidFill>
              </a:rPr>
              <a:t> </a:t>
            </a:r>
            <a:r>
              <a:rPr lang="uk" u="sng" dirty="0"/>
              <a:t>це податок, який стягується на кожному етапі торгівлі товарами чи послугами. Його вартість додається до кожної транзакції.</a:t>
            </a:r>
          </a:p>
          <a:p>
            <a:pPr marL="0" indent="0" algn="just">
              <a:buNone/>
            </a:pPr>
            <a:r>
              <a:rPr lang="uk" dirty="0"/>
              <a:t>Ви сплачуєте ПДВ незалежно від податку на дохід від ПДФО та незалежно від того, чи сплачуєте ви ПДФО за загальними принципами - за шкалою оподаткування, за єдиною ставкою, одноразово за зареєстрованим доходом або на підставі податкової картки.</a:t>
            </a:r>
          </a:p>
          <a:p>
            <a:pPr marL="0" indent="0" algn="just">
              <a:buNone/>
            </a:pPr>
            <a:r>
              <a:rPr lang="uk" dirty="0"/>
              <a:t>Як підприємець, </a:t>
            </a:r>
            <a:r>
              <a:rPr lang="uk" dirty="0">
                <a:hlinkClick r:id="rId2"/>
              </a:rPr>
              <a:t>ви, як правило, зобов’язані зареєструватися платником </a:t>
            </a:r>
            <a:r>
              <a:rPr lang="uk" dirty="0" smtClean="0">
                <a:hlinkClick r:id="rId2"/>
              </a:rPr>
              <a:t>ПДВ</a:t>
            </a:r>
            <a:r>
              <a:rPr lang="uk" dirty="0" smtClean="0"/>
              <a:t>. </a:t>
            </a:r>
            <a:r>
              <a:rPr lang="uk" dirty="0"/>
              <a:t>Однак вам не потрібно реєструватися, якщо:</a:t>
            </a:r>
          </a:p>
          <a:p>
            <a:pPr algn="just"/>
            <a:r>
              <a:rPr lang="uk" dirty="0"/>
              <a:t>ваші продажі не перевищують ліміт у 200 000 злотих на рік</a:t>
            </a:r>
          </a:p>
          <a:p>
            <a:pPr algn="just"/>
            <a:r>
              <a:rPr lang="uk" dirty="0"/>
              <a:t>ви продаєте лише товари та послуги, звільнені від ПДВ</a:t>
            </a:r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r>
              <a:rPr lang="uk" sz="2000" dirty="0"/>
              <a:t>Джерело: https://www.biznes.gov.pl/pl/portal/00120#2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9630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35188"/>
            <a:ext cx="11212889" cy="1244599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KROK 6: SPRAWDŹ, CZY MUSISZ PŁACIĆ VAT</a:t>
            </a:r>
            <a:r>
              <a:rPr lang="uk-UA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3200" b="1" dirty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КРОК 6: ПЕРЕВІРТЕ, ЧИ ПОТРІБНО ВАМ ПЛАТИТИ ПДВ</a:t>
            </a:r>
            <a:endParaRPr lang="pl-PL" sz="32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47801"/>
            <a:ext cx="5157787" cy="4552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/>
              <a:t>Do VAT rejestrujesz się na </a:t>
            </a:r>
            <a:r>
              <a:rPr lang="pl-PL" sz="2000" b="1" u="sng" dirty="0">
                <a:solidFill>
                  <a:srgbClr val="FF0000"/>
                </a:solidFill>
              </a:rPr>
              <a:t>formularzu VAT-R</a:t>
            </a:r>
            <a:r>
              <a:rPr lang="pl-PL" sz="2000" dirty="0"/>
              <a:t>. Musisz go złożyć najpóźniej w dniu poprzedzającym dzień rozpoczęcia sprzedaży towarów lub świadczenia usług objętych VAT. Jeżeli masz już NIP możesz to zrobić, rejestrując firmę w CEIDG.</a:t>
            </a:r>
          </a:p>
          <a:p>
            <a:pPr marL="0" indent="0">
              <a:buNone/>
            </a:pPr>
            <a:r>
              <a:rPr lang="pl-PL" sz="2000" dirty="0"/>
              <a:t>Wybierz jeden z dwóch wariantów: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/>
              <a:t>rejestracja jako podatnik czynny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/>
              <a:t>rejestracja jako podatnik zwolniony – możesz, ale nie musisz składać formularza VAT-R.</a:t>
            </a:r>
          </a:p>
          <a:p>
            <a:pPr marL="0" indent="0">
              <a:buNone/>
            </a:pPr>
            <a:endParaRPr lang="pl-PL" sz="1200" dirty="0"/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r>
              <a:rPr lang="pl-PL" sz="1400" dirty="0"/>
              <a:t>Źródło: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1447801"/>
            <a:ext cx="5375635" cy="474186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" dirty="0"/>
              <a:t>Ви реєструєтеся платником </a:t>
            </a:r>
            <a:r>
              <a:rPr lang="uk" b="1" u="sng" dirty="0">
                <a:solidFill>
                  <a:srgbClr val="FF0000"/>
                </a:solidFill>
              </a:rPr>
              <a:t>ПДВ за формою </a:t>
            </a:r>
            <a:r>
              <a:rPr lang="pl-PL" b="1" u="sng" dirty="0">
                <a:solidFill>
                  <a:srgbClr val="FF0000"/>
                </a:solidFill>
              </a:rPr>
              <a:t>VAT-R</a:t>
            </a:r>
            <a:r>
              <a:rPr lang="uk" b="1" u="sng" dirty="0" smtClean="0">
                <a:solidFill>
                  <a:srgbClr val="FF0000"/>
                </a:solidFill>
              </a:rPr>
              <a:t> </a:t>
            </a:r>
            <a:r>
              <a:rPr lang="uk" dirty="0"/>
              <a:t>. </a:t>
            </a:r>
            <a:r>
              <a:rPr lang="uk" dirty="0" smtClean="0"/>
              <a:t>Її необхідно </a:t>
            </a:r>
            <a:r>
              <a:rPr lang="uk" dirty="0"/>
              <a:t>подати не пізніше дня, що передує початку продажу товарів або надання послуг, що оподатковуються ПДВ. Якщо у вас уже є NIP, ви можете зробити це, зареєструвавши свою компанію в CEIDG.</a:t>
            </a:r>
          </a:p>
          <a:p>
            <a:pPr marL="0" indent="0">
              <a:buNone/>
            </a:pPr>
            <a:r>
              <a:rPr lang="uk" dirty="0"/>
              <a:t>Виберіть один із двох варіантів:</a:t>
            </a:r>
          </a:p>
          <a:p>
            <a:r>
              <a:rPr lang="uk" dirty="0"/>
              <a:t>реєстрація як активного платника податків</a:t>
            </a:r>
          </a:p>
          <a:p>
            <a:r>
              <a:rPr lang="uk" dirty="0"/>
              <a:t>зареєструватися як звільнений платник податку – можна, </a:t>
            </a:r>
            <a:r>
              <a:rPr lang="uk" dirty="0" smtClean="0"/>
              <a:t>але тоді </a:t>
            </a:r>
            <a:r>
              <a:rPr lang="uk" dirty="0"/>
              <a:t>не обов’язково подавати форму </a:t>
            </a:r>
            <a:r>
              <a:rPr lang="en-GB" dirty="0"/>
              <a:t>VAT-R</a:t>
            </a:r>
            <a:r>
              <a:rPr lang="uk" dirty="0" smtClean="0"/>
              <a:t>.</a:t>
            </a:r>
            <a:endParaRPr lang="uk" dirty="0"/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r>
              <a:rPr lang="uk" sz="1800" dirty="0"/>
              <a:t>Джерело: https://www.biznes.gov.pl/pl/portal/00120#2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8340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266420"/>
            <a:ext cx="11316583" cy="1244599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KROK 7: ZDECYDUJ , JAK PROWADZIĆ KSIĘGOWOŚĆ I JAKIM RACHUNKIEM SIĘ </a:t>
            </a:r>
            <a:r>
              <a:rPr lang="pl-PL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POSŁUGIWAĆ</a:t>
            </a:r>
            <a:r>
              <a:rPr lang="uk-UA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КРОК 7: ВИРІШІТЬ, ЯК ВЕСТИ БУХГАЛТЕРСЬКИЙ ОБЛІК І ЯКИЙ </a:t>
            </a:r>
            <a:r>
              <a:rPr lang="ru-RU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РАХУНОК ВИКОРИСТОВУВАТИ</a:t>
            </a:r>
            <a:endParaRPr lang="pl-PL" sz="28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1164" y="1645768"/>
            <a:ext cx="5157787" cy="4552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1600" b="1" dirty="0"/>
              <a:t>Ewidencje i księgowość</a:t>
            </a:r>
          </a:p>
          <a:p>
            <a:pPr marL="0" indent="0" algn="just">
              <a:buNone/>
            </a:pPr>
            <a:r>
              <a:rPr lang="pl-PL" sz="1600" dirty="0"/>
              <a:t>Przedsiębiorcy </a:t>
            </a:r>
            <a:r>
              <a:rPr lang="pl-PL" sz="1600" b="1" u="sng" dirty="0">
                <a:solidFill>
                  <a:srgbClr val="FF0000"/>
                </a:solidFill>
              </a:rPr>
              <a:t>muszą prowadzić dokumentację rachunkową, w skład której wchodzą: faktury, rachunki, ewidencje. </a:t>
            </a:r>
            <a:r>
              <a:rPr lang="pl-PL" sz="1600" dirty="0"/>
              <a:t>Jedynym </a:t>
            </a:r>
            <a:r>
              <a:rPr lang="pl-PL" sz="1600" b="1" dirty="0"/>
              <a:t>wyjątkiem są firmy, które wybiorą kartę podatkową </a:t>
            </a:r>
            <a:r>
              <a:rPr lang="pl-PL" sz="1600" dirty="0"/>
              <a:t>- w ich przypadku taka dokumentacja nie jest potrzebna, ponieważ kwotę podatku na dany rok podatkowy ustala im naczelnik właściwego urzędu skarbowego.</a:t>
            </a:r>
          </a:p>
          <a:p>
            <a:pPr marL="0" indent="0" algn="just">
              <a:buNone/>
            </a:pPr>
            <a:r>
              <a:rPr lang="pl-PL" sz="1600" dirty="0"/>
              <a:t>Pozostali przedsiębiorcy mogą prowadzić księgowość w formie: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1600" b="1" u="sng" dirty="0">
                <a:solidFill>
                  <a:srgbClr val="FF0000"/>
                </a:solidFill>
              </a:rPr>
              <a:t>uproszczonej</a:t>
            </a:r>
            <a:r>
              <a:rPr lang="pl-PL" sz="1600" dirty="0"/>
              <a:t> – w podatkowej księdze przychodów i rozchodów lub w ewidencji przychodów przy ryczałcie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1600" b="1" u="sng" dirty="0">
                <a:solidFill>
                  <a:srgbClr val="FF0000"/>
                </a:solidFill>
              </a:rPr>
              <a:t>pełnej</a:t>
            </a:r>
            <a:r>
              <a:rPr lang="pl-PL" sz="1600" dirty="0"/>
              <a:t> – w księgach rachunkowych.</a:t>
            </a:r>
          </a:p>
          <a:p>
            <a:pPr algn="just"/>
            <a:r>
              <a:rPr lang="pl-PL" sz="1600" b="1" dirty="0"/>
              <a:t>Pamiętaj!</a:t>
            </a:r>
            <a:r>
              <a:rPr lang="pl-PL" sz="1600" dirty="0"/>
              <a:t> Możesz zlecić prowadzić księgowości zewnętrznemu podmiotowi, na przykład biuru rachunkowemu.</a:t>
            </a:r>
          </a:p>
          <a:p>
            <a:pPr marL="0" indent="0">
              <a:buNone/>
            </a:pPr>
            <a:r>
              <a:rPr lang="pl-PL" sz="1400" dirty="0" smtClean="0"/>
              <a:t>Źródło</a:t>
            </a:r>
            <a:r>
              <a:rPr lang="pl-PL" sz="1400" dirty="0"/>
              <a:t>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645768"/>
            <a:ext cx="5064551" cy="474186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uk" b="1" dirty="0"/>
              <a:t>Діловодство та облік</a:t>
            </a:r>
          </a:p>
          <a:p>
            <a:pPr marL="0" indent="0" algn="just">
              <a:buNone/>
            </a:pPr>
            <a:r>
              <a:rPr lang="uk" dirty="0"/>
              <a:t>Підприємці </a:t>
            </a:r>
            <a:r>
              <a:rPr lang="uk" b="1" u="sng" dirty="0">
                <a:solidFill>
                  <a:srgbClr val="FF0000"/>
                </a:solidFill>
              </a:rPr>
              <a:t>повинні вести бухгалтерський облік, до якого відносяться: накладні, рахунки, записи. </a:t>
            </a:r>
            <a:r>
              <a:rPr lang="uk" dirty="0"/>
              <a:t>Єдиний </a:t>
            </a:r>
            <a:r>
              <a:rPr lang="uk" b="1" dirty="0"/>
              <a:t>виняток становлять підприємства, які обирають податкову картку </a:t>
            </a:r>
            <a:r>
              <a:rPr lang="uk" dirty="0"/>
              <a:t>– для них така документація не потрібна, оскільки суму податку за відповідний податковий рік визначає керівник відповідної податкової служби.</a:t>
            </a:r>
          </a:p>
          <a:p>
            <a:pPr marL="0" indent="0" algn="just">
              <a:buNone/>
            </a:pPr>
            <a:r>
              <a:rPr lang="uk" dirty="0"/>
              <a:t>Інші підприємці можуть вести бухгалтерський облік у формі:</a:t>
            </a:r>
          </a:p>
          <a:p>
            <a:pPr algn="just"/>
            <a:r>
              <a:rPr lang="uk" b="1" u="sng" dirty="0" smtClean="0">
                <a:solidFill>
                  <a:srgbClr val="FF0000"/>
                </a:solidFill>
              </a:rPr>
              <a:t>спрощеній </a:t>
            </a:r>
            <a:r>
              <a:rPr lang="uk" dirty="0"/>
              <a:t>- в Книзі обліку доходів і витрат або в Книзі обліку </a:t>
            </a:r>
            <a:r>
              <a:rPr lang="uk" dirty="0" smtClean="0"/>
              <a:t>доходів при одноразовій сумі.</a:t>
            </a:r>
            <a:endParaRPr lang="uk" dirty="0"/>
          </a:p>
          <a:p>
            <a:pPr algn="just"/>
            <a:r>
              <a:rPr lang="uk" b="1" u="sng" dirty="0" smtClean="0">
                <a:solidFill>
                  <a:srgbClr val="FF0000"/>
                </a:solidFill>
              </a:rPr>
              <a:t>повній </a:t>
            </a:r>
            <a:r>
              <a:rPr lang="uk" dirty="0"/>
              <a:t>- у книгах бухгалтерського обліку.</a:t>
            </a:r>
          </a:p>
          <a:p>
            <a:pPr algn="just"/>
            <a:r>
              <a:rPr lang="uk" b="1" dirty="0"/>
              <a:t>Пам'ятайте! </a:t>
            </a:r>
            <a:r>
              <a:rPr lang="uk" dirty="0"/>
              <a:t>Ви можете передати свій облік зовнішній організації, наприклад, </a:t>
            </a:r>
            <a:r>
              <a:rPr lang="uk" dirty="0" smtClean="0"/>
              <a:t>бухгалтер-ській фірмі.</a:t>
            </a:r>
            <a:endParaRPr lang="uk" dirty="0"/>
          </a:p>
          <a:p>
            <a:pPr marL="0" indent="0">
              <a:buNone/>
            </a:pPr>
            <a:r>
              <a:rPr lang="uk" sz="2400" dirty="0" smtClean="0"/>
              <a:t>Джерело</a:t>
            </a:r>
            <a:r>
              <a:rPr lang="uk" sz="2400" dirty="0"/>
              <a:t>: https://www.biznes.gov.pl/pl/portal/00120#2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2467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68068" y="1608060"/>
            <a:ext cx="5157787" cy="4552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1500" b="1" dirty="0"/>
              <a:t>Rachunek bankowy </a:t>
            </a:r>
          </a:p>
          <a:p>
            <a:pPr marL="0" indent="0" algn="just">
              <a:buNone/>
            </a:pPr>
            <a:r>
              <a:rPr lang="pl-PL" sz="1500" dirty="0"/>
              <a:t>Przedsiębiorcy mogą wykorzystywać w działalności gospodarczej rachunek firmowy lub swój rachunek prywatny - musi to jednak być rachunek, który ma tylko jednego posiadacza.</a:t>
            </a:r>
          </a:p>
          <a:p>
            <a:pPr marL="0" indent="0" algn="just">
              <a:buNone/>
            </a:pPr>
            <a:r>
              <a:rPr lang="pl-PL" sz="1500" dirty="0"/>
              <a:t>Rachunek bankowy jest tym ważniejszy, że nie każdą transakcję można przeprowadzić gotówką. Zgodnie z przepisami przedsiębiorca </a:t>
            </a:r>
            <a:r>
              <a:rPr lang="pl-PL" sz="1500" b="1" u="sng" dirty="0">
                <a:solidFill>
                  <a:srgbClr val="FF0000"/>
                </a:solidFill>
              </a:rPr>
              <a:t>nie może dokonywać płatności gotówkowych</a:t>
            </a:r>
            <a:r>
              <a:rPr lang="pl-PL" sz="1500" dirty="0"/>
              <a:t> jeśli: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1500" dirty="0"/>
              <a:t>stroną transakcji jest inny przedsiębiorca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1500" dirty="0"/>
              <a:t>jednorazowa wartość transakcji przekracza równowartość 15 tys. zł, bez względu na liczbę wynikających z niej płatności.</a:t>
            </a:r>
          </a:p>
          <a:p>
            <a:pPr algn="just"/>
            <a:r>
              <a:rPr lang="pl-PL" sz="1500" dirty="0"/>
              <a:t>Jeśli dokonujesz takich transakcji, musisz mieć rachunek bankowy. Będziesz go też potrzebować żeby opłacać podatku lub składki ZUS – tu wyjątkiem są </a:t>
            </a:r>
            <a:r>
              <a:rPr lang="pl-PL" sz="1500" dirty="0" err="1" smtClean="0"/>
              <a:t>mikroprzedsiębiorcy</a:t>
            </a:r>
            <a:r>
              <a:rPr lang="pl-PL" sz="1500" dirty="0" smtClean="0"/>
              <a:t> </a:t>
            </a:r>
            <a:r>
              <a:rPr lang="pl-PL" sz="1500" dirty="0"/>
              <a:t>(czyli firmy, które co najmniej w jednym z dwóch ostatnich lat obrotowych zatrudniały mniej niż 10 pracowników i osiągnęły roczny obrót netto nieprzekraczający 2 milionów euro) – oni mogą opłacać składki ZUS i podatki na poczcie.</a:t>
            </a:r>
          </a:p>
          <a:p>
            <a:pPr marL="0" indent="0">
              <a:buNone/>
            </a:pPr>
            <a:r>
              <a:rPr lang="pl-PL" sz="1400" dirty="0" smtClean="0"/>
              <a:t>Źródło</a:t>
            </a:r>
            <a:r>
              <a:rPr lang="pl-PL" sz="1400" dirty="0"/>
              <a:t>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608060"/>
            <a:ext cx="5611814" cy="47418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" sz="1400" b="1" dirty="0" smtClean="0"/>
              <a:t>Банківський </a:t>
            </a:r>
            <a:r>
              <a:rPr lang="uk" sz="1400" b="1" dirty="0"/>
              <a:t>рахунок</a:t>
            </a:r>
          </a:p>
          <a:p>
            <a:pPr marL="0" indent="0" algn="just">
              <a:buNone/>
            </a:pPr>
            <a:r>
              <a:rPr lang="uk" sz="1400" dirty="0"/>
              <a:t>Підприємці можуть використовувати </a:t>
            </a:r>
            <a:r>
              <a:rPr lang="uk" sz="1400" dirty="0" smtClean="0"/>
              <a:t>рахунок компанії </a:t>
            </a:r>
            <a:r>
              <a:rPr lang="uk" sz="1400" dirty="0"/>
              <a:t>або свій приватний </a:t>
            </a:r>
            <a:r>
              <a:rPr lang="uk" sz="1400" dirty="0" smtClean="0"/>
              <a:t>рахунок у </a:t>
            </a:r>
            <a:r>
              <a:rPr lang="uk" sz="1400" dirty="0"/>
              <a:t>своїй комерційній діяльності, але це має бути </a:t>
            </a:r>
            <a:r>
              <a:rPr lang="uk" sz="1400" dirty="0" smtClean="0"/>
              <a:t>рахунок лише </a:t>
            </a:r>
            <a:r>
              <a:rPr lang="uk" sz="1400" dirty="0"/>
              <a:t>з одним власником.</a:t>
            </a:r>
          </a:p>
          <a:p>
            <a:pPr marL="0" indent="0" algn="just">
              <a:buNone/>
            </a:pPr>
            <a:r>
              <a:rPr lang="uk" sz="1400" dirty="0"/>
              <a:t>Банківський рахунок є тим </a:t>
            </a:r>
            <a:r>
              <a:rPr lang="uk" sz="1400" dirty="0" smtClean="0"/>
              <a:t>дуже важливим</a:t>
            </a:r>
            <a:r>
              <a:rPr lang="uk" sz="1400" dirty="0"/>
              <a:t>, оскільки не всі операції можна здійснити готівкою. Згідно з положеннями, підприємець </a:t>
            </a:r>
            <a:r>
              <a:rPr lang="uk" sz="1400" b="1" u="sng" dirty="0">
                <a:solidFill>
                  <a:srgbClr val="FF0000"/>
                </a:solidFill>
              </a:rPr>
              <a:t>не може здійснювати готівкові розрахунки, </a:t>
            </a:r>
            <a:r>
              <a:rPr lang="uk" sz="1400" dirty="0"/>
              <a:t>якщо:</a:t>
            </a:r>
          </a:p>
          <a:p>
            <a:pPr algn="just"/>
            <a:r>
              <a:rPr lang="uk" sz="1400" dirty="0"/>
              <a:t>учасником правочину є інший підприємець</a:t>
            </a:r>
          </a:p>
          <a:p>
            <a:pPr algn="just"/>
            <a:r>
              <a:rPr lang="uk" sz="1400" dirty="0"/>
              <a:t>одноразова вартість транзакції перевищує еквівалент 15 тисяч </a:t>
            </a:r>
            <a:r>
              <a:rPr lang="uk" sz="1400" dirty="0" smtClean="0"/>
              <a:t>злотих, </a:t>
            </a:r>
            <a:r>
              <a:rPr lang="uk" sz="1400" dirty="0"/>
              <a:t>незалежно від кількості платежів, що випливають з цього.</a:t>
            </a:r>
          </a:p>
          <a:p>
            <a:pPr algn="just"/>
            <a:r>
              <a:rPr lang="uk" sz="1400" dirty="0"/>
              <a:t>Якщо ви здійснюєте ці транзакції, ви повинні мати банківський рахунок. Він також знадобиться для сплати податків або внесків на соціальне страхування - мікропідприємці тут є винятком (тобто компанії, які принаймні в одному з останніх двох фінансових років мали менше ніж 10 працівників і досягли річного чистого обороту, що не перевищує 2 мільйонів євро) – вони можуть сплачувати внески на соціальне страхування та податки на </a:t>
            </a:r>
            <a:r>
              <a:rPr lang="uk" sz="1400" dirty="0" smtClean="0"/>
              <a:t>пошті.</a:t>
            </a:r>
            <a:endParaRPr lang="pl-PL" sz="1400" dirty="0" smtClean="0"/>
          </a:p>
          <a:p>
            <a:pPr marL="0" indent="0">
              <a:buNone/>
            </a:pPr>
            <a:r>
              <a:rPr lang="uk" sz="1100" dirty="0" smtClean="0"/>
              <a:t>Джерело: https://www.biznes.gov.pl/pl/portal/00120#2</a:t>
            </a:r>
          </a:p>
          <a:p>
            <a:pPr marL="0" indent="0">
              <a:buNone/>
            </a:pPr>
            <a:endParaRPr lang="pl-PL" sz="1200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  <p:sp>
        <p:nvSpPr>
          <p:cNvPr id="9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228712"/>
            <a:ext cx="11316583" cy="1244599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KROK 7: ZDECYDUJ , JAK PROWADZIĆ KSIĘGOWOŚĆ I JAKIM RACHUNKIEM SIĘ </a:t>
            </a:r>
            <a:r>
              <a:rPr lang="pl-PL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POSŁUGIWAĆ</a:t>
            </a:r>
            <a:r>
              <a:rPr lang="uk-UA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КРОК 7: ВИРІШІТЬ, ЯК ВЕСТИ БУХГАЛТЕРСЬКИЙ ОБЛІК І ЯКИЙ </a:t>
            </a:r>
            <a:r>
              <a:rPr lang="ru-RU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РАХУНОК ВИКОРИСТОВУВАТИ</a:t>
            </a:r>
            <a:endParaRPr lang="pl-PL" sz="28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814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636340"/>
            <a:ext cx="5157787" cy="4552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500" b="1" dirty="0"/>
              <a:t>Rachunek bankowy </a:t>
            </a:r>
          </a:p>
          <a:p>
            <a:pPr marL="0" indent="0" algn="just">
              <a:buNone/>
            </a:pPr>
            <a:r>
              <a:rPr lang="pl-PL" sz="1600" b="1" dirty="0">
                <a:solidFill>
                  <a:srgbClr val="FF0000"/>
                </a:solidFill>
              </a:rPr>
              <a:t>Rachunek firmowy (a nie prywatny)</a:t>
            </a:r>
            <a:r>
              <a:rPr lang="pl-PL" sz="1600" dirty="0"/>
              <a:t> będzie ci potrzebny jeśli: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1600" dirty="0"/>
              <a:t>jesteś podatnikiem VAT – tylko numery firmowych rachunków bankowych są publikowane w Wykazie podatników VAT, czyli na Białej liście podatników VAT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1600" dirty="0"/>
              <a:t>dokonujesz transakcji z zastosowaniem mechanizmu podzielonej płatności.</a:t>
            </a:r>
          </a:p>
          <a:p>
            <a:pPr marL="0" indent="0" algn="just">
              <a:buNone/>
            </a:pPr>
            <a:r>
              <a:rPr lang="pl-PL" sz="1600" b="1" dirty="0">
                <a:solidFill>
                  <a:srgbClr val="FF0000"/>
                </a:solidFill>
              </a:rPr>
              <a:t>WAŻNE!</a:t>
            </a:r>
          </a:p>
          <a:p>
            <a:pPr marL="0" indent="0" algn="just">
              <a:buNone/>
            </a:pPr>
            <a:r>
              <a:rPr lang="pl-PL" sz="1600" dirty="0"/>
              <a:t>We wniosku o wpis działalności do CEIDG podaj numer rachunku bankowego, którym będziesz się posługiwać. Na ten rachunek otrzymasz zwrot podatku z urzędu skarbowego. Jeśli jest to rachunek firmowy, a ty jesteś podatnikiem VAT, ten rachunek znajdzie się na Białej liście podatników VAT.</a:t>
            </a:r>
          </a:p>
          <a:p>
            <a:pPr marL="0" indent="0">
              <a:buNone/>
            </a:pPr>
            <a:r>
              <a:rPr lang="pl-PL" sz="1400" dirty="0" smtClean="0"/>
              <a:t>Źródło</a:t>
            </a:r>
            <a:r>
              <a:rPr lang="pl-PL" sz="1400" dirty="0"/>
              <a:t>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6812" y="1636340"/>
            <a:ext cx="5183188" cy="4741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" sz="1600" b="1" dirty="0" smtClean="0"/>
              <a:t>Банківський </a:t>
            </a:r>
            <a:r>
              <a:rPr lang="uk" sz="1600" b="1" dirty="0"/>
              <a:t>рахунок</a:t>
            </a:r>
          </a:p>
          <a:p>
            <a:pPr marL="0" indent="0" algn="just">
              <a:buNone/>
            </a:pPr>
            <a:r>
              <a:rPr lang="uk" sz="1600" b="1" dirty="0">
                <a:solidFill>
                  <a:srgbClr val="FF0000"/>
                </a:solidFill>
              </a:rPr>
              <a:t>бізнес-акаунт (не приватний), </a:t>
            </a:r>
            <a:r>
              <a:rPr lang="uk" sz="1600" dirty="0"/>
              <a:t>якщо:</a:t>
            </a:r>
          </a:p>
          <a:p>
            <a:pPr algn="just"/>
            <a:r>
              <a:rPr lang="uk" sz="1600" dirty="0" smtClean="0"/>
              <a:t>Ви </a:t>
            </a:r>
            <a:r>
              <a:rPr lang="uk" sz="1600" dirty="0"/>
              <a:t>є платником ПДВ - лише номери банківських рахунків </a:t>
            </a:r>
            <a:r>
              <a:rPr lang="uk" sz="1600" dirty="0" smtClean="0"/>
              <a:t>підприємства опубліковані у Списку </a:t>
            </a:r>
            <a:r>
              <a:rPr lang="uk" sz="1600" dirty="0"/>
              <a:t>платників ПДВ, тобто в Білому списку платників </a:t>
            </a:r>
            <a:r>
              <a:rPr lang="uk" sz="1600" dirty="0" smtClean="0"/>
              <a:t>ПДВ.</a:t>
            </a:r>
            <a:endParaRPr lang="uk" sz="1600" dirty="0"/>
          </a:p>
          <a:p>
            <a:pPr algn="just"/>
            <a:r>
              <a:rPr lang="uk" sz="1600" dirty="0"/>
              <a:t>ви здійснюєте транзакцію за допомогою механізму розділеної оплати.</a:t>
            </a:r>
          </a:p>
          <a:p>
            <a:pPr marL="0" indent="0" algn="just">
              <a:buNone/>
            </a:pPr>
            <a:r>
              <a:rPr lang="uk" sz="1600" b="1" dirty="0">
                <a:solidFill>
                  <a:srgbClr val="FF0000"/>
                </a:solidFill>
              </a:rPr>
              <a:t>ВАЖЛИВО!</a:t>
            </a:r>
          </a:p>
          <a:p>
            <a:pPr marL="0" indent="0" algn="just">
              <a:buNone/>
            </a:pPr>
            <a:r>
              <a:rPr lang="uk" sz="1600" dirty="0"/>
              <a:t>У заявці на внесення вашої підприємницької діяльності до CEIDG вкажіть номер банківського рахунку, який ви будете використовувати. На цей рахунок ви отримаєте від податкової служби відшкодування податку. Якщо це бізнес-акаунт і ви є платником податку на додану вартість, цей рахунок буде в білому списку платників податку на додану вартість.</a:t>
            </a:r>
          </a:p>
          <a:p>
            <a:pPr marL="0" indent="0">
              <a:buNone/>
            </a:pPr>
            <a:r>
              <a:rPr lang="uk" sz="1400" dirty="0" smtClean="0"/>
              <a:t>Джерело</a:t>
            </a:r>
            <a:r>
              <a:rPr lang="uk" sz="1400" dirty="0"/>
              <a:t>: https://www.biznes.gov.pl/pl/portal/00120#2</a:t>
            </a:r>
          </a:p>
          <a:p>
            <a:pPr marL="0" indent="0">
              <a:buNone/>
            </a:pPr>
            <a:endParaRPr lang="pl-PL" sz="1600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  <p:sp>
        <p:nvSpPr>
          <p:cNvPr id="8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266420"/>
            <a:ext cx="11316583" cy="1244599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KROK 7: ZDECYDUJ , JAK PROWADZIĆ KSIĘGOWOŚĆ I JAKIM RACHUNKIEM SIĘ </a:t>
            </a:r>
            <a:r>
              <a:rPr lang="pl-PL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POSŁUGIWAĆ</a:t>
            </a:r>
            <a:r>
              <a:rPr lang="uk-UA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КРОК 7: ВИРІШІТЬ, ЯК ВЕСТИ БУХГАЛТЕРСЬКИЙ ОБЛІК І ЯКИЙ </a:t>
            </a:r>
            <a:r>
              <a:rPr lang="ru-RU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РАХУНОК ВИКОРИСТОВУВАТИ</a:t>
            </a:r>
            <a:endParaRPr lang="pl-PL" sz="28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29073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66420"/>
            <a:ext cx="10515600" cy="1244599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KROK 8: </a:t>
            </a:r>
            <a:r>
              <a:rPr lang="pl-PL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SPRAWDŹ, </a:t>
            </a:r>
            <a:r>
              <a:rPr lang="pl-PL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JAKIE SKŁADKI ZAPŁACISZ W ZAKŁADZIE UBEZPIECZEŃ SPOŁECZNYCH (ZUS</a:t>
            </a:r>
            <a:r>
              <a:rPr lang="pl-PL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)</a:t>
            </a:r>
            <a:r>
              <a:rPr lang="uk-UA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КРОК 8: ПЕРЕВІРТЕ ЯКІ ВНЕСКИ ВИ БУДЕТЕ </a:t>
            </a:r>
            <a:r>
              <a:rPr lang="ru-RU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СПЛАТИТИ У ВІДДІЛІ СОЦІАЛЬНОГО </a:t>
            </a:r>
            <a:r>
              <a:rPr lang="ru-RU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СТРАХУВАННЯ (ZUS</a:t>
            </a:r>
            <a:r>
              <a:rPr lang="ru-RU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) </a:t>
            </a:r>
            <a:endParaRPr lang="pl-PL" sz="28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721184"/>
            <a:ext cx="5157787" cy="39934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1600" dirty="0"/>
              <a:t>Jako przedsiębiorca musisz rozliczać i opłacać za siebie składki do ZUS na: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1600" dirty="0"/>
              <a:t>ubezpieczenia społeczne, z których obowiązkowe są: ubezpieczenia emerytalne, rentowe i wypadkowe, a dobrowolne jest ubezpieczanie chorobowe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1600" dirty="0"/>
              <a:t>Fundusz Pracy i Fundusz Solidarnościowy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1600" dirty="0"/>
              <a:t>ubezpieczenie zdrowotne.</a:t>
            </a:r>
          </a:p>
          <a:p>
            <a:pPr marL="0" indent="0" algn="just">
              <a:buNone/>
            </a:pPr>
            <a:r>
              <a:rPr lang="pl-PL" sz="1600" dirty="0"/>
              <a:t>Firmy, które dopiero </a:t>
            </a:r>
            <a:r>
              <a:rPr lang="pl-PL" sz="1600" b="1" dirty="0"/>
              <a:t>zaczynają działalność gospodarczą</a:t>
            </a:r>
            <a:r>
              <a:rPr lang="pl-PL" sz="1600" dirty="0"/>
              <a:t> lub zamknęli poprzednią przynajmniej 60 miesięcy wcześniej oraz nie planują świadczyć usług na rzecz byłego pracodawcy przez pierwszych 6 miesięcy działalności, mogą korzystać z </a:t>
            </a:r>
            <a:r>
              <a:rPr lang="pl-PL" sz="1600" b="1" dirty="0"/>
              <a:t>Ulgi na start.</a:t>
            </a:r>
            <a:endParaRPr lang="pl-PL" sz="1600" dirty="0"/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r>
              <a:rPr lang="pl-PL" sz="1400" dirty="0"/>
              <a:t>Źródło: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625" y="1711757"/>
            <a:ext cx="5403915" cy="41848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" sz="1600" dirty="0"/>
              <a:t>Як підприємець, ви повинні розраховуватися та сплачувати </a:t>
            </a:r>
            <a:r>
              <a:rPr lang="uk" sz="1600" dirty="0" smtClean="0"/>
              <a:t>за себе страхові внески </a:t>
            </a:r>
            <a:r>
              <a:rPr lang="uk" sz="1600" dirty="0"/>
              <a:t>ZUS за:</a:t>
            </a:r>
          </a:p>
          <a:p>
            <a:pPr algn="just"/>
            <a:r>
              <a:rPr lang="uk" sz="1600" dirty="0"/>
              <a:t>соціальне страхування, з яких: пенсійне страхування, страхування на випадок інвалідності та від нещасних випадків є обов'язковим, страхування на випадок хвороби є необов'язковим</a:t>
            </a:r>
          </a:p>
          <a:p>
            <a:pPr algn="just"/>
            <a:r>
              <a:rPr lang="uk" sz="1600" dirty="0"/>
              <a:t>Фонд праці та Фонд солідарності</a:t>
            </a:r>
          </a:p>
          <a:p>
            <a:pPr algn="just"/>
            <a:r>
              <a:rPr lang="uk" sz="1600" dirty="0"/>
              <a:t>медична страховка.</a:t>
            </a:r>
          </a:p>
          <a:p>
            <a:pPr marL="0" indent="0" algn="just">
              <a:buNone/>
            </a:pPr>
            <a:r>
              <a:rPr lang="ru-RU" sz="1600" b="1" dirty="0" err="1"/>
              <a:t>Знижкою</a:t>
            </a:r>
            <a:r>
              <a:rPr lang="ru-RU" sz="1600" b="1" dirty="0"/>
              <a:t> «Старт» </a:t>
            </a:r>
            <a:r>
              <a:rPr lang="ru-RU" sz="1600" dirty="0" err="1"/>
              <a:t>можуть</a:t>
            </a:r>
            <a:r>
              <a:rPr lang="ru-RU" sz="1600" dirty="0"/>
              <a:t> </a:t>
            </a:r>
            <a:r>
              <a:rPr lang="ru-RU" sz="1600" dirty="0" err="1"/>
              <a:t>скористатися</a:t>
            </a:r>
            <a:r>
              <a:rPr lang="ru-RU" sz="1600" dirty="0"/>
              <a:t> </a:t>
            </a:r>
            <a:r>
              <a:rPr lang="ru-RU" sz="1600" dirty="0" err="1"/>
              <a:t>компанії</a:t>
            </a:r>
            <a:r>
              <a:rPr lang="ru-RU" sz="1600" b="1" dirty="0"/>
              <a:t>, </a:t>
            </a:r>
            <a:r>
              <a:rPr lang="ru-RU" sz="1600" b="1" dirty="0" err="1"/>
              <a:t>які</a:t>
            </a:r>
            <a:r>
              <a:rPr lang="ru-RU" sz="1600" b="1" dirty="0"/>
              <a:t> </a:t>
            </a:r>
            <a:r>
              <a:rPr lang="ru-RU" sz="1600" b="1" dirty="0" err="1"/>
              <a:t>тільки</a:t>
            </a:r>
            <a:r>
              <a:rPr lang="ru-RU" sz="1600" b="1" dirty="0"/>
              <a:t> </a:t>
            </a:r>
            <a:r>
              <a:rPr lang="ru-RU" sz="1600" b="1" dirty="0" err="1"/>
              <a:t>починають</a:t>
            </a:r>
            <a:r>
              <a:rPr lang="ru-RU" sz="1600" b="1" dirty="0"/>
              <a:t> свою </a:t>
            </a:r>
            <a:r>
              <a:rPr lang="ru-RU" sz="1600" b="1" dirty="0" err="1"/>
              <a:t>підприємницьку</a:t>
            </a:r>
            <a:r>
              <a:rPr lang="ru-RU" sz="1600" b="1" dirty="0"/>
              <a:t> </a:t>
            </a:r>
            <a:r>
              <a:rPr lang="ru-RU" sz="1600" b="1" dirty="0" err="1"/>
              <a:t>діяльність</a:t>
            </a:r>
            <a:r>
              <a:rPr lang="ru-RU" sz="1600" b="1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закрили</a:t>
            </a:r>
            <a:r>
              <a:rPr lang="ru-RU" sz="1600" dirty="0"/>
              <a:t> </a:t>
            </a:r>
            <a:r>
              <a:rPr lang="ru-RU" sz="1600" dirty="0" err="1"/>
              <a:t>попередню</a:t>
            </a:r>
            <a:r>
              <a:rPr lang="ru-RU" sz="1600" dirty="0"/>
              <a:t> </a:t>
            </a:r>
            <a:r>
              <a:rPr lang="ru-RU" sz="1600" dirty="0" err="1"/>
              <a:t>принаймні</a:t>
            </a:r>
            <a:r>
              <a:rPr lang="ru-RU" sz="1600" dirty="0"/>
              <a:t> 60 </a:t>
            </a:r>
            <a:r>
              <a:rPr lang="ru-RU" sz="1600" dirty="0" err="1"/>
              <a:t>місяців</a:t>
            </a:r>
            <a:r>
              <a:rPr lang="ru-RU" sz="1600" dirty="0"/>
              <a:t> </a:t>
            </a:r>
            <a:r>
              <a:rPr lang="ru-RU" sz="1600" dirty="0" err="1"/>
              <a:t>раніше</a:t>
            </a:r>
            <a:r>
              <a:rPr lang="ru-RU" sz="1600" dirty="0"/>
              <a:t> та не </a:t>
            </a:r>
            <a:r>
              <a:rPr lang="ru-RU" sz="1600" dirty="0" err="1"/>
              <a:t>планують</a:t>
            </a:r>
            <a:r>
              <a:rPr lang="ru-RU" sz="1600" dirty="0"/>
              <a:t> </a:t>
            </a:r>
            <a:r>
              <a:rPr lang="ru-RU" sz="1600" dirty="0" err="1"/>
              <a:t>надавати</a:t>
            </a:r>
            <a:r>
              <a:rPr lang="ru-RU" sz="1600" dirty="0"/>
              <a:t> </a:t>
            </a:r>
            <a:r>
              <a:rPr lang="ru-RU" sz="1600" dirty="0" err="1"/>
              <a:t>послуги</a:t>
            </a:r>
            <a:r>
              <a:rPr lang="ru-RU" sz="1600" dirty="0"/>
              <a:t> </a:t>
            </a:r>
            <a:r>
              <a:rPr lang="ru-RU" sz="1600" dirty="0" err="1"/>
              <a:t>колишньому</a:t>
            </a:r>
            <a:r>
              <a:rPr lang="ru-RU" sz="1600" dirty="0"/>
              <a:t> </a:t>
            </a:r>
            <a:r>
              <a:rPr lang="ru-RU" sz="1600" dirty="0" err="1"/>
              <a:t>роботодавцю</a:t>
            </a:r>
            <a:r>
              <a:rPr lang="ru-RU" sz="1600" dirty="0"/>
              <a:t> </a:t>
            </a:r>
            <a:r>
              <a:rPr lang="ru-RU" sz="1600" dirty="0" err="1"/>
              <a:t>протягом</a:t>
            </a:r>
            <a:r>
              <a:rPr lang="ru-RU" sz="1600" dirty="0"/>
              <a:t> перших 6 </a:t>
            </a:r>
            <a:r>
              <a:rPr lang="ru-RU" sz="1600" dirty="0" err="1"/>
              <a:t>місяців</a:t>
            </a:r>
            <a:r>
              <a:rPr lang="ru-RU" sz="1600" dirty="0"/>
              <a:t> </a:t>
            </a:r>
            <a:r>
              <a:rPr lang="ru-RU" sz="1600" dirty="0" err="1"/>
              <a:t>роботи</a:t>
            </a:r>
            <a:r>
              <a:rPr lang="ru-RU" sz="1600" dirty="0"/>
              <a:t>.</a:t>
            </a:r>
            <a:endParaRPr lang="pl-PL" sz="1600" dirty="0"/>
          </a:p>
          <a:p>
            <a:pPr marL="0" indent="0">
              <a:buNone/>
            </a:pPr>
            <a:r>
              <a:rPr lang="uk" sz="1400" dirty="0"/>
              <a:t>Джерело: https://</a:t>
            </a:r>
            <a:r>
              <a:rPr lang="uk" sz="1400" dirty="0" smtClean="0"/>
              <a:t>www.biznes.gov.pl/pl/portal/00120#2</a:t>
            </a:r>
            <a:endParaRPr lang="uk" sz="1400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37341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608060"/>
            <a:ext cx="5157787" cy="455295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l-PL" sz="1800" dirty="0"/>
              <a:t>Ulga </a:t>
            </a:r>
            <a:r>
              <a:rPr lang="pl-PL" sz="1800" b="1" u="sng" dirty="0">
                <a:solidFill>
                  <a:srgbClr val="FF0000"/>
                </a:solidFill>
              </a:rPr>
              <a:t>zwalnia cię z płacenia składek</a:t>
            </a:r>
            <a:r>
              <a:rPr lang="pl-PL" sz="1800" dirty="0"/>
              <a:t> na: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1800" dirty="0"/>
              <a:t>ubezpieczenia społeczne, czyli ubezpieczenia emerytalne, rentowe i wypadkowe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1800" dirty="0"/>
              <a:t>Fundusz Pracy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1800" dirty="0"/>
              <a:t>Fundusz Solidarnościowy.</a:t>
            </a:r>
          </a:p>
          <a:p>
            <a:pPr algn="just"/>
            <a:r>
              <a:rPr lang="pl-PL" sz="1800" dirty="0"/>
              <a:t>Po 6 miesiącach możesz skorzystać z kolejnej możliwości obniżenia składki i przez </a:t>
            </a:r>
            <a:r>
              <a:rPr lang="pl-PL" sz="1800" b="1" dirty="0"/>
              <a:t>24 miesiące płacić obniżone składki od preferencyjnej podstawy</a:t>
            </a:r>
            <a:r>
              <a:rPr lang="pl-PL" sz="1800" dirty="0"/>
              <a:t>.</a:t>
            </a:r>
          </a:p>
          <a:p>
            <a:pPr marL="0" indent="0" algn="just">
              <a:buNone/>
            </a:pPr>
            <a:r>
              <a:rPr lang="pl-PL" sz="1800" dirty="0"/>
              <a:t>Jeśli nie masz prawa do ulg, musisz opłacać składki na ubezpieczenia społeczne od podstawy nie niższej niż </a:t>
            </a:r>
            <a:r>
              <a:rPr lang="pl-PL" sz="1800" b="1" dirty="0"/>
              <a:t>60% prognozowanego przeciętnego wynagrodzenia miesięcznego.</a:t>
            </a:r>
            <a:endParaRPr lang="pl-PL" sz="1800" dirty="0"/>
          </a:p>
          <a:p>
            <a:pPr marL="0" indent="0" algn="just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400" dirty="0"/>
              <a:t>Źródło: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570352"/>
            <a:ext cx="5183188" cy="474186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" sz="1800" dirty="0"/>
              <a:t>Пільга </a:t>
            </a:r>
            <a:r>
              <a:rPr lang="uk" sz="1800" b="1" u="sng" dirty="0">
                <a:solidFill>
                  <a:srgbClr val="FF0000"/>
                </a:solidFill>
              </a:rPr>
              <a:t>звільняє від сплати внесків </a:t>
            </a:r>
            <a:r>
              <a:rPr lang="uk" sz="1800" dirty="0"/>
              <a:t>за:</a:t>
            </a:r>
          </a:p>
          <a:p>
            <a:pPr algn="just"/>
            <a:r>
              <a:rPr lang="uk" sz="1800" dirty="0"/>
              <a:t>соціальне страхування, тобто страхування на випадок пенсії, інвалідності та від нещасних випадків</a:t>
            </a:r>
          </a:p>
          <a:p>
            <a:pPr algn="just"/>
            <a:r>
              <a:rPr lang="uk" sz="1800" dirty="0" smtClean="0"/>
              <a:t>Фонд Праці</a:t>
            </a:r>
          </a:p>
          <a:p>
            <a:pPr algn="just"/>
            <a:r>
              <a:rPr lang="uk" sz="1800" dirty="0" smtClean="0"/>
              <a:t>Фонд Солідарності.</a:t>
            </a:r>
          </a:p>
          <a:p>
            <a:pPr algn="just"/>
            <a:r>
              <a:rPr lang="uk" sz="1800" dirty="0" smtClean="0"/>
              <a:t>Через </a:t>
            </a:r>
            <a:r>
              <a:rPr lang="uk" sz="1800" dirty="0"/>
              <a:t>6 місяців ви можете скористатися іншою опцією зменшення внесків і </a:t>
            </a:r>
            <a:r>
              <a:rPr lang="uk" sz="1800" b="1" dirty="0"/>
              <a:t>сплачувати знижені внески на пільговій основі протягом 24 </a:t>
            </a:r>
            <a:r>
              <a:rPr lang="uk" sz="1800" b="1" dirty="0" smtClean="0"/>
              <a:t>місяців</a:t>
            </a:r>
            <a:r>
              <a:rPr lang="uk" sz="1800" dirty="0" smtClean="0"/>
              <a:t>.</a:t>
            </a:r>
            <a:endParaRPr lang="uk" sz="1800" dirty="0"/>
          </a:p>
          <a:p>
            <a:pPr marL="0" indent="0" algn="just">
              <a:buNone/>
            </a:pPr>
            <a:r>
              <a:rPr lang="uk" sz="1800" dirty="0"/>
              <a:t>Якщо ви не маєте права на знижки, ви повинні сплачувати соціальні внески </a:t>
            </a:r>
            <a:r>
              <a:rPr lang="uk" sz="1800" dirty="0" smtClean="0"/>
              <a:t>від основи не </a:t>
            </a:r>
            <a:r>
              <a:rPr lang="uk" sz="1800" dirty="0"/>
              <a:t>нижче </a:t>
            </a:r>
            <a:r>
              <a:rPr lang="uk" sz="1800" b="1" dirty="0"/>
              <a:t>60% </a:t>
            </a:r>
            <a:r>
              <a:rPr lang="uk" sz="1800" b="1" dirty="0" smtClean="0"/>
              <a:t>прогнозованої </a:t>
            </a:r>
            <a:r>
              <a:rPr lang="uk" sz="1800" b="1" dirty="0"/>
              <a:t>середньомісячної заробітної плати.</a:t>
            </a:r>
            <a:endParaRPr lang="pl-PL" sz="1800" dirty="0"/>
          </a:p>
          <a:p>
            <a:pPr marL="0" indent="0">
              <a:buNone/>
            </a:pPr>
            <a:r>
              <a:rPr lang="uk" sz="1400" dirty="0" smtClean="0"/>
              <a:t>Джерело</a:t>
            </a:r>
            <a:r>
              <a:rPr lang="uk" sz="1400" dirty="0"/>
              <a:t>: https://www.biznes.gov.pl/pl/portal/00120#2</a:t>
            </a:r>
          </a:p>
          <a:p>
            <a:pPr marL="0" indent="0">
              <a:buNone/>
            </a:pPr>
            <a:endParaRPr lang="pl-PL" sz="1800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  <p:sp>
        <p:nvSpPr>
          <p:cNvPr id="8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00431"/>
            <a:ext cx="10515600" cy="1244599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KROK 8: SPRAWDŹ, JAKIE SKŁADKI ZAPŁACISZ W ZAKŁADZIE UBEZPIECZEŃ SPOŁECZNYCH (ZUS)</a:t>
            </a:r>
            <a:r>
              <a:rPr lang="uk-UA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2800" b="1" dirty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КРОК 8: ПЕРЕВІРТЕ ЯКІ ВНЕСКИ ВИ БУДЕТЕ СПЛАТИТИ У ВІДДІЛІ СОЦІАЛЬНОГО СТРАХУВАННЯ (ZUS) </a:t>
            </a:r>
            <a:endParaRPr lang="pl-PL" sz="28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79344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66420"/>
            <a:ext cx="10515600" cy="1244599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KROK 8: SPRAWDŹ, JAKIE SKŁADKI ZAPŁACISZ W ZAKŁADZIE UBEZPIECZEŃ SPOŁECZNYCH (ZUS)</a:t>
            </a:r>
            <a:r>
              <a:rPr lang="uk-UA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2800" b="1" dirty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КРОК 8: ПЕРЕВІРТЕ ЯКІ ВНЕСКИ ВИ БУДЕТЕ СПЛАТИТИ У ВІДДІЛІ СОЦІАЛЬНОГО СТРАХУВАННЯ (ZUS) </a:t>
            </a:r>
            <a:endParaRPr lang="pl-PL" sz="28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699931"/>
            <a:ext cx="5157787" cy="45529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1800" dirty="0"/>
              <a:t>Do ubezpieczeń w ZUS zgłaszasz się na specjalnych formularzach. System na stronie</a:t>
            </a:r>
            <a:r>
              <a:rPr lang="pl-PL" sz="1800" u="sng" dirty="0"/>
              <a:t> www.biznes.gov.pl</a:t>
            </a:r>
            <a:r>
              <a:rPr lang="pl-PL" sz="1800" dirty="0"/>
              <a:t> zada ci odpowiednie pytania i wygeneruje te formularze na podstawie twoich odpowiedzi.</a:t>
            </a:r>
          </a:p>
          <a:p>
            <a:pPr algn="just"/>
            <a:r>
              <a:rPr lang="pl-PL" sz="1800" dirty="0"/>
              <a:t>Na podstawie wpisu w CEIDG ZUS wpisze cię do rejestru płatników składek i będzie ewidencjonował informacje o twoich rozliczeniach na koncie płatnika. Prześle również na twój adres do korespondencji informację o numerze rachunku składkowego w ZUS.</a:t>
            </a:r>
          </a:p>
          <a:p>
            <a:pPr algn="just"/>
            <a:r>
              <a:rPr lang="pl-PL" sz="1800" b="1" dirty="0"/>
              <a:t>Uwaga!</a:t>
            </a:r>
            <a:r>
              <a:rPr lang="pl-PL" sz="1800" dirty="0"/>
              <a:t> Jeśli jesteś </a:t>
            </a:r>
            <a:r>
              <a:rPr lang="pl-PL" sz="1800" b="1" dirty="0"/>
              <a:t>rolnikiem</a:t>
            </a:r>
            <a:r>
              <a:rPr lang="pl-PL" sz="1800" dirty="0"/>
              <a:t> i chcesz założyć firmę, możesz zachować prawo do ubezpieczenia w KRUS.</a:t>
            </a:r>
          </a:p>
          <a:p>
            <a:pPr marL="0" indent="0">
              <a:buNone/>
            </a:pPr>
            <a:r>
              <a:rPr lang="pl-PL" sz="1400" dirty="0" smtClean="0"/>
              <a:t>Źródło</a:t>
            </a:r>
            <a:r>
              <a:rPr lang="pl-PL" sz="1400" dirty="0"/>
              <a:t>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699931"/>
            <a:ext cx="5183188" cy="474186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" sz="1800" dirty="0"/>
              <a:t>Ви реєструєтесь на страхування в ZUS на спеціальних бланках. Система </a:t>
            </a:r>
            <a:r>
              <a:rPr lang="uk" sz="1800" dirty="0" smtClean="0"/>
              <a:t>на сайті  </a:t>
            </a:r>
            <a:r>
              <a:rPr lang="uk" sz="1800" u="sng" dirty="0" smtClean="0"/>
              <a:t>www.biznes.gov.pl</a:t>
            </a:r>
            <a:r>
              <a:rPr lang="uk" sz="1800" dirty="0" smtClean="0"/>
              <a:t> задасть </a:t>
            </a:r>
            <a:r>
              <a:rPr lang="uk" sz="1800" dirty="0"/>
              <a:t>вам правильні запитання та створить ці форми на основі ваших відповідей.</a:t>
            </a:r>
          </a:p>
          <a:p>
            <a:pPr algn="just"/>
            <a:r>
              <a:rPr lang="uk" sz="1800" dirty="0"/>
              <a:t>На підставі запису в CEIDG ZUS внесе вас до реєстру платників внесків і зафіксує інформацію про ваші розрахунки на рахунку платника. Він також надішле на вашу адресу листування інформацію про номер платіжного рахунку в ZUS.</a:t>
            </a:r>
          </a:p>
          <a:p>
            <a:pPr algn="just"/>
            <a:r>
              <a:rPr lang="uk" sz="1800" b="1" dirty="0"/>
              <a:t>Увага! </a:t>
            </a:r>
            <a:r>
              <a:rPr lang="uk" sz="1800" dirty="0"/>
              <a:t>Якщо ви </a:t>
            </a:r>
            <a:r>
              <a:rPr lang="uk" sz="1800" b="1" dirty="0"/>
              <a:t>фермер </a:t>
            </a:r>
            <a:r>
              <a:rPr lang="uk" sz="1800" dirty="0"/>
              <a:t>і хочете відкрити бізнес, ви можете зберегти право на </a:t>
            </a:r>
            <a:r>
              <a:rPr lang="uk" sz="1800" dirty="0" smtClean="0"/>
              <a:t>страхування в системі </a:t>
            </a:r>
            <a:r>
              <a:rPr lang="uk" sz="1800" dirty="0"/>
              <a:t>KRUS.</a:t>
            </a:r>
          </a:p>
          <a:p>
            <a:pPr marL="0" indent="0">
              <a:buNone/>
            </a:pPr>
            <a:r>
              <a:rPr lang="uk" sz="1400" dirty="0" smtClean="0"/>
              <a:t>Джерело</a:t>
            </a:r>
            <a:r>
              <a:rPr lang="uk" sz="1400" dirty="0"/>
              <a:t>: https://www.biznes.gov.pl/pl/portal/00120#2</a:t>
            </a:r>
          </a:p>
          <a:p>
            <a:pPr marL="0" indent="0">
              <a:buNone/>
            </a:pPr>
            <a:endParaRPr lang="pl-PL" sz="1800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79499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762" y="157090"/>
            <a:ext cx="10858876" cy="1244599"/>
          </a:xfrm>
        </p:spPr>
        <p:txBody>
          <a:bodyPr>
            <a:noAutofit/>
          </a:bodyPr>
          <a:lstStyle/>
          <a:p>
            <a:pPr algn="ctr"/>
            <a:r>
              <a:rPr lang="pl-PL" sz="30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KROK 9: ZDECYDUJ, CZY POTRZEBUJESZ PEŁNOMOCNIKA</a:t>
            </a:r>
            <a:r>
              <a:rPr lang="uk-UA" sz="30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30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3000" b="1" dirty="0">
                <a:solidFill>
                  <a:srgbClr val="00B050"/>
                </a:solidFill>
                <a:latin typeface="Algerian" panose="04020705040A02060702" pitchFamily="82" charset="0"/>
              </a:rPr>
              <a:t>КРОК 9: ВИРІШІТЬ, ЧИ </a:t>
            </a:r>
            <a:r>
              <a:rPr lang="ru-RU" sz="30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ПОТРІБНА </a:t>
            </a:r>
            <a:r>
              <a:rPr lang="ru-RU" sz="3000" b="1" dirty="0">
                <a:solidFill>
                  <a:srgbClr val="00B050"/>
                </a:solidFill>
                <a:latin typeface="Algerian" panose="04020705040A02060702" pitchFamily="82" charset="0"/>
              </a:rPr>
              <a:t>ВАМ </a:t>
            </a:r>
            <a:r>
              <a:rPr lang="ru-RU" sz="30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ДОВІРЕНА ОСОБА</a:t>
            </a:r>
            <a:endParaRPr lang="pl-PL" sz="30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47801"/>
            <a:ext cx="5157787" cy="45529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1600" b="1" dirty="0">
                <a:solidFill>
                  <a:srgbClr val="FF0000"/>
                </a:solidFill>
              </a:rPr>
              <a:t>Pełnomocnik</a:t>
            </a:r>
            <a:r>
              <a:rPr lang="pl-PL" sz="1600" dirty="0"/>
              <a:t> to osoba, która będzie upoważniona do działania w twoim imieniu, zgodnie z zakresem udzielonego pełnomocnictwa. Możesz ustanowić więcej niż jednego pełnomocnika Pełnomocnik może - na przykład - zawierać umowy, przyjmować płatności czy reprezentować cię przed urzędem czy sądem.</a:t>
            </a:r>
          </a:p>
          <a:p>
            <a:pPr marL="0" indent="0" algn="just">
              <a:buNone/>
            </a:pPr>
            <a:endParaRPr lang="pl-PL" sz="1600" dirty="0"/>
          </a:p>
          <a:p>
            <a:pPr marL="0" indent="0" algn="just">
              <a:buNone/>
            </a:pPr>
            <a:r>
              <a:rPr lang="pl-PL" sz="1600" dirty="0"/>
              <a:t>Zgłoś pełnomocnika rejestrując swoją firmę poprzez stronę </a:t>
            </a:r>
            <a:r>
              <a:rPr lang="pl-PL" sz="1600" u="sng" dirty="0"/>
              <a:t>www.biznes.gov.pl</a:t>
            </a:r>
            <a:r>
              <a:rPr lang="pl-PL" sz="1600" dirty="0"/>
              <a:t>. Jeśli twój pełnomocnik będzie wpisany w CEIDG, to </a:t>
            </a:r>
            <a:r>
              <a:rPr lang="pl-PL" sz="1600" b="1" u="sng" dirty="0"/>
              <a:t>nie musisz dostarczać dokumentu pełnomocnictwa za każdym razem, kiedy to pełnomocnik załatwia twoją sprawę w urzędzie. Nie będziesz też płacić opłaty skarbowej za pełnomocnictwo </a:t>
            </a:r>
            <a:r>
              <a:rPr lang="pl-PL" sz="1600" dirty="0"/>
              <a:t>– w rejestrze są widoczne wszystkie dane ustanowionych pełnomocników, wraz z informacją o zakresie udzielonego pełnomocnictwa.</a:t>
            </a:r>
          </a:p>
          <a:p>
            <a:pPr marL="0" indent="0" algn="just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400" dirty="0"/>
              <a:t>Źródło: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47801"/>
            <a:ext cx="5183188" cy="4741862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uk" b="1" dirty="0">
                <a:solidFill>
                  <a:srgbClr val="FF0000"/>
                </a:solidFill>
              </a:rPr>
              <a:t>Довірена </a:t>
            </a:r>
            <a:r>
              <a:rPr lang="uk" dirty="0"/>
              <a:t>особа – це особа, яка буде уповноважена діяти від вашого імені відповідно до обсягу наданої довіреності. Ви можете призначити більше ніж </a:t>
            </a:r>
            <a:r>
              <a:rPr lang="uk" dirty="0" smtClean="0"/>
              <a:t>одну довірену особу. Одна довірена особа може</a:t>
            </a:r>
            <a:r>
              <a:rPr lang="uk" dirty="0"/>
              <a:t>, наприклад, укладати договори, приймати платежі або представляти вас в </a:t>
            </a:r>
            <a:r>
              <a:rPr lang="uk" dirty="0" smtClean="0"/>
              <a:t>державних органах чи </a:t>
            </a:r>
            <a:r>
              <a:rPr lang="uk" dirty="0"/>
              <a:t>суді.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uk" dirty="0"/>
              <a:t>Повідомте про довірену особу</a:t>
            </a:r>
            <a:r>
              <a:rPr lang="uk" dirty="0" smtClean="0"/>
              <a:t>, </a:t>
            </a:r>
            <a:r>
              <a:rPr lang="uk" dirty="0"/>
              <a:t>зареєструвавши свою компанію на веб-сайті </a:t>
            </a:r>
            <a:r>
              <a:rPr lang="uk" u="sng" dirty="0" smtClean="0"/>
              <a:t>www.biznes.gov.pl</a:t>
            </a:r>
            <a:r>
              <a:rPr lang="uk" dirty="0" smtClean="0"/>
              <a:t>. </a:t>
            </a:r>
            <a:r>
              <a:rPr lang="uk" dirty="0"/>
              <a:t>Якщо </a:t>
            </a:r>
            <a:r>
              <a:rPr lang="uk" dirty="0" smtClean="0"/>
              <a:t>ваша </a:t>
            </a:r>
            <a:r>
              <a:rPr lang="uk" dirty="0"/>
              <a:t>довірена особа </a:t>
            </a:r>
            <a:r>
              <a:rPr lang="uk" dirty="0" smtClean="0"/>
              <a:t>зареєстрована </a:t>
            </a:r>
            <a:r>
              <a:rPr lang="uk" dirty="0"/>
              <a:t>у CEIDG, вам </a:t>
            </a:r>
            <a:r>
              <a:rPr lang="uk" b="1" u="sng" dirty="0"/>
              <a:t>не потрібно надавати довіреність кожного разу, коли представник розглядає вашу справу в офісі. Ви також не сплачуєте гербовий збір за довіреність </a:t>
            </a:r>
            <a:r>
              <a:rPr lang="uk" dirty="0"/>
              <a:t>— у реєстрі вказуються всі дані призначених </a:t>
            </a:r>
            <a:r>
              <a:rPr lang="uk" dirty="0" smtClean="0"/>
              <a:t>довірених осіб разом </a:t>
            </a:r>
            <a:r>
              <a:rPr lang="uk" dirty="0"/>
              <a:t>із інформацією про обсяг наданої довіреності.</a:t>
            </a:r>
          </a:p>
          <a:p>
            <a:pPr marL="0" indent="0" algn="just">
              <a:buNone/>
            </a:pPr>
            <a:endParaRPr lang="pl-PL" sz="3200" dirty="0"/>
          </a:p>
          <a:p>
            <a:pPr marL="0" indent="0">
              <a:buNone/>
            </a:pPr>
            <a:r>
              <a:rPr lang="uk" sz="2400" dirty="0"/>
              <a:t>Джерело: https://</a:t>
            </a:r>
            <a:r>
              <a:rPr lang="uk" sz="2400" dirty="0" smtClean="0"/>
              <a:t>www.biznes.gov.pl/pl/portal/00120#2</a:t>
            </a:r>
            <a:endParaRPr lang="uk" sz="2400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34052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66420"/>
            <a:ext cx="10515600" cy="1244599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KROK 10: ZAREJESTRUJ FIRMĘ ON-LINE </a:t>
            </a:r>
            <a:r>
              <a:rPr lang="uk-UA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3200" b="1" dirty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uk-UA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КРОК 10: ЗАРЕЄСТРУЙТЕ СВІЙ БІЗНЕС </a:t>
            </a:r>
            <a:r>
              <a:rPr lang="en-GB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ON-LINE</a:t>
            </a:r>
            <a:endParaRPr lang="pl-PL" sz="32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47801"/>
            <a:ext cx="5157787" cy="45529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1800" dirty="0" smtClean="0"/>
              <a:t>Na </a:t>
            </a:r>
            <a:r>
              <a:rPr lang="pl-PL" sz="1800" dirty="0"/>
              <a:t>Biznes.gov.pl założysz firmę online, korzystając z </a:t>
            </a:r>
            <a:r>
              <a:rPr lang="pl-PL" sz="1800" dirty="0">
                <a:hlinkClick r:id="rId2"/>
              </a:rPr>
              <a:t>elektronicznego kreatora wniosku</a:t>
            </a:r>
            <a:r>
              <a:rPr lang="pl-PL" sz="1800" dirty="0"/>
              <a:t>. Wystarczy, że zaznaczysz opcje, które cię dotyczą lub wpiszesz dane, o które zapyta kreator, a system sam przygotuje wniosek o wpis do rejestru przedsiębiorców oraz zgłoszenie do ZUS/KRUS, GUS i urzędu skarbowego.</a:t>
            </a:r>
          </a:p>
          <a:p>
            <a:pPr marL="0" indent="0" algn="just">
              <a:buNone/>
            </a:pPr>
            <a:r>
              <a:rPr lang="pl-PL" sz="1800" b="1" dirty="0"/>
              <a:t>Pamiętaj!</a:t>
            </a:r>
            <a:r>
              <a:rPr lang="pl-PL" sz="1800" dirty="0"/>
              <a:t> Mając </a:t>
            </a:r>
            <a:r>
              <a:rPr lang="pl-PL" sz="1800" b="1" dirty="0"/>
              <a:t>konto na Biznes.gov.pl</a:t>
            </a:r>
            <a:r>
              <a:rPr lang="pl-PL" sz="1800" dirty="0"/>
              <a:t> możesz online zmienić dane we wpisie do CEIDG, zawiesić, wznowić oraz zakończyć działalność gospodarczą.</a:t>
            </a:r>
          </a:p>
          <a:p>
            <a:pPr marL="0" indent="0" algn="just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400" dirty="0"/>
              <a:t>Źródło: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47801"/>
            <a:ext cx="5183188" cy="474186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" sz="1800" dirty="0" smtClean="0"/>
              <a:t>На </a:t>
            </a:r>
            <a:r>
              <a:rPr lang="uk" sz="1800" dirty="0"/>
              <a:t>Biznes.gov.pl ви можете створити онлайн-компанію за допомогою </a:t>
            </a:r>
            <a:r>
              <a:rPr lang="uk" sz="1800" dirty="0">
                <a:hlinkClick r:id="rId2"/>
              </a:rPr>
              <a:t>майстра електронної </a:t>
            </a:r>
            <a:r>
              <a:rPr lang="uk" sz="1800" dirty="0" smtClean="0">
                <a:hlinkClick r:id="rId2"/>
              </a:rPr>
              <a:t>заявки</a:t>
            </a:r>
            <a:r>
              <a:rPr lang="uk" sz="1800" dirty="0" smtClean="0"/>
              <a:t>. </a:t>
            </a:r>
            <a:r>
              <a:rPr lang="uk" sz="1800" dirty="0"/>
              <a:t>Все, що вам потрібно зробити, це вибрати варіанти, які стосуються вас, або ввести дані, які зажадає </a:t>
            </a:r>
            <a:r>
              <a:rPr lang="uk" sz="1800" dirty="0" smtClean="0"/>
              <a:t>програма-майстер</a:t>
            </a:r>
            <a:r>
              <a:rPr lang="uk" sz="1800" dirty="0"/>
              <a:t>, і система сама підготує заяву для внесення до реєстру підприємців та повідомлення до ZUS / KRUS, GUS та податкової служби .</a:t>
            </a:r>
          </a:p>
          <a:p>
            <a:pPr marL="0" indent="0" algn="just">
              <a:buNone/>
            </a:pPr>
            <a:r>
              <a:rPr lang="uk" sz="1800" b="1" dirty="0"/>
              <a:t>Пам'ятайте! </a:t>
            </a:r>
            <a:r>
              <a:rPr lang="uk" sz="1800" dirty="0"/>
              <a:t>Маючи </a:t>
            </a:r>
            <a:r>
              <a:rPr lang="uk" sz="1800" b="1" dirty="0"/>
              <a:t>обліковий запис на Biznes.gov.pl, </a:t>
            </a:r>
            <a:r>
              <a:rPr lang="uk" sz="1800" dirty="0"/>
              <a:t>ви можете змінювати дані в записі до CEIDG онлайн, призупиняти, відновлювати та завершувати свою діяльність.</a:t>
            </a:r>
          </a:p>
          <a:p>
            <a:pPr marL="0" indent="0" algn="just">
              <a:buNone/>
            </a:pPr>
            <a:endParaRPr lang="pl-PL" sz="1800" dirty="0"/>
          </a:p>
          <a:p>
            <a:pPr marL="0" indent="0">
              <a:buNone/>
            </a:pPr>
            <a:r>
              <a:rPr lang="uk" sz="1200" dirty="0"/>
              <a:t>Джерело: https://www.biznes.gov.pl/pl/portal/00120#2</a:t>
            </a:r>
          </a:p>
          <a:p>
            <a:pPr marL="0" indent="0">
              <a:buNone/>
            </a:pPr>
            <a:endParaRPr lang="pl-PL" sz="1800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35147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66420"/>
            <a:ext cx="10515600" cy="1244599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KROK 10: ZAREJESTRUJ FIRMĘ ON-LINE </a:t>
            </a:r>
            <a:r>
              <a:rPr lang="uk-UA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3200" b="1" dirty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uk-UA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КРОК 10: ЗАРЕЄСТРУЙТЕ СВІЙ БІЗНЕС </a:t>
            </a:r>
            <a:r>
              <a:rPr lang="en-GB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ON-LINE</a:t>
            </a:r>
            <a:endParaRPr lang="pl-PL" sz="32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47801"/>
            <a:ext cx="5157787" cy="4552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dirty="0" smtClean="0"/>
              <a:t>Żeby </a:t>
            </a:r>
            <a:r>
              <a:rPr lang="pl-PL" sz="1600" dirty="0"/>
              <a:t>zarejestrować firmę na Biznes.gov.pl, </a:t>
            </a:r>
            <a:r>
              <a:rPr lang="pl-PL" sz="1600" b="1" dirty="0">
                <a:solidFill>
                  <a:srgbClr val="FF0000"/>
                </a:solidFill>
              </a:rPr>
              <a:t>musisz mieć Profil Zaufany lub podpis kwalifikowany.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b="1" u="sng" dirty="0"/>
              <a:t>Profil Zaufany</a:t>
            </a:r>
            <a:r>
              <a:rPr lang="pl-PL" sz="1600" dirty="0"/>
              <a:t> to bezpłatne narzędzie do kontaktów z administracją publiczną (urzędami, ministerstwami). Może go założyć każdy, kto ma numer PESEL i pełną lub ograniczoną zdolność do czynności prawnych.</a:t>
            </a:r>
          </a:p>
          <a:p>
            <a:pPr marL="0" indent="0">
              <a:buNone/>
            </a:pPr>
            <a:endParaRPr lang="pl-PL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1600" b="1" u="sng" dirty="0"/>
              <a:t>Podpis kwalifikowany</a:t>
            </a:r>
            <a:r>
              <a:rPr lang="pl-PL" sz="1600" dirty="0"/>
              <a:t> to płatny podpis elektroniczny, który ma taką moc prawną jak podpis własnoręczny. Możesz nim podpisać dowolny dokument, w tym wniosek do urzędu lub umowę z kontrahentem albo brać udział w aukcjach elektronicznych na platformach przetargowych.</a:t>
            </a:r>
          </a:p>
          <a:p>
            <a:pPr marL="0" indent="0" algn="just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400" dirty="0"/>
              <a:t>Źródło: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1441105"/>
            <a:ext cx="5403915" cy="4678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" sz="1600" dirty="0" smtClean="0"/>
              <a:t>Щоб </a:t>
            </a:r>
            <a:r>
              <a:rPr lang="uk" sz="1600" dirty="0"/>
              <a:t>зареєструвати компанію на Biznes.gov.pl, </a:t>
            </a:r>
            <a:r>
              <a:rPr lang="uk" sz="1600" b="1" dirty="0">
                <a:solidFill>
                  <a:srgbClr val="FF0000"/>
                </a:solidFill>
              </a:rPr>
              <a:t>ви повинні мати довірений профіль або кваліфікований підпис.</a:t>
            </a:r>
          </a:p>
          <a:p>
            <a:r>
              <a:rPr lang="uk" sz="1600" b="1" u="sng" dirty="0" smtClean="0"/>
              <a:t>Довірений профіль </a:t>
            </a:r>
            <a:r>
              <a:rPr lang="uk" sz="1600" dirty="0" smtClean="0"/>
              <a:t>— </a:t>
            </a:r>
            <a:r>
              <a:rPr lang="uk" sz="1600" dirty="0"/>
              <a:t>це безкоштовний інструмент для контактів з органами державного управління (відомствами, міністерствами). Його може встановити будь-хто з номером PESEL і повною чи обмеженою дієздатністю.</a:t>
            </a:r>
          </a:p>
          <a:p>
            <a:pPr marL="0" indent="0">
              <a:buNone/>
            </a:pPr>
            <a:endParaRPr lang="pl-PL" sz="1600" dirty="0"/>
          </a:p>
          <a:p>
            <a:r>
              <a:rPr lang="uk" sz="1600" b="1" u="sng" dirty="0"/>
              <a:t>Кваліфікований підпис </a:t>
            </a:r>
            <a:r>
              <a:rPr lang="uk" sz="1600" dirty="0"/>
              <a:t>— платний електронний підпис, який має таку ж юридичну силу, як і власноручний підпис. З його допомогою можна підписати будь-який документ, в тому числі заяву в </a:t>
            </a:r>
            <a:r>
              <a:rPr lang="uk" sz="1600" dirty="0" smtClean="0"/>
              <a:t>органах </a:t>
            </a:r>
            <a:r>
              <a:rPr lang="uk" sz="1600" dirty="0"/>
              <a:t>державного управління</a:t>
            </a:r>
            <a:r>
              <a:rPr lang="uk" sz="1600" dirty="0" smtClean="0"/>
              <a:t> </a:t>
            </a:r>
            <a:r>
              <a:rPr lang="uk" sz="1600" dirty="0"/>
              <a:t>чи договір з контрагентом, або взяти участь в електронних торгах на тендерних майданчиках.</a:t>
            </a:r>
          </a:p>
          <a:p>
            <a:pPr marL="0" indent="0" algn="just">
              <a:buNone/>
            </a:pPr>
            <a:endParaRPr lang="pl-PL" sz="1800" dirty="0"/>
          </a:p>
          <a:p>
            <a:pPr marL="0" indent="0">
              <a:buNone/>
            </a:pPr>
            <a:r>
              <a:rPr lang="uk" sz="1400" dirty="0"/>
              <a:t>Джерело: https://www.biznes.gov.pl/pl/portal/00120#2</a:t>
            </a:r>
          </a:p>
          <a:p>
            <a:pPr marL="0" indent="0">
              <a:buNone/>
            </a:pPr>
            <a:endParaRPr lang="pl-PL" sz="1600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32553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256993"/>
            <a:ext cx="11156327" cy="1244599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KROK 10: ZAREJESTRUJ FIRMĘ ON-LINE – DANE DO WNIOSKU O WPIS DO REJESTRU CEiDG </a:t>
            </a:r>
            <a:r>
              <a:rPr lang="uk-UA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КРОК 10: ЗАРЕЄСТРУЙТЕ ОН-ЛАЙН КОМПАНІЮ - ДАНІ ДЛЯ </a:t>
            </a:r>
            <a:r>
              <a:rPr lang="ru-RU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ЗАЯВИ </a:t>
            </a:r>
            <a:r>
              <a:rPr lang="ru-RU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ДЛЯ </a:t>
            </a:r>
            <a:r>
              <a:rPr lang="ru-RU" sz="28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ЗАПИСУ </a:t>
            </a:r>
            <a:r>
              <a:rPr lang="ru-RU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В РЕЄСТР CEIDG</a:t>
            </a:r>
            <a:endParaRPr lang="pl-PL" sz="28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758884"/>
            <a:ext cx="5157787" cy="45529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1800" b="1" u="sng" dirty="0"/>
              <a:t>Dane do wniosku o wpis do rejestru </a:t>
            </a:r>
            <a:r>
              <a:rPr lang="pl-PL" sz="1800" b="1" u="sng" dirty="0" err="1"/>
              <a:t>CEiDG</a:t>
            </a:r>
            <a:r>
              <a:rPr lang="pl-PL" sz="1800" b="1" u="sng" dirty="0"/>
              <a:t>:</a:t>
            </a:r>
            <a:r>
              <a:rPr lang="pl-PL" sz="18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imię, nazwisko, imiona rodziców, datę i miejsce urodzenia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rodzaj, serię i numer dokumentu tożsamości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PESEL, jeśli masz obywatelstwo polskie lub został ci nadany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wszystkie posiadane obywatelstwa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numer NIP i REGON, jeśli zostały nadane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adres zamieszkania oraz inne adresy związane z zakładaną działalnością gospodarczą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nazwę zakładanej działalności gospodarczej</a:t>
            </a:r>
          </a:p>
          <a:p>
            <a:pPr marL="0" indent="0">
              <a:buNone/>
            </a:pPr>
            <a:r>
              <a:rPr lang="pl-PL" sz="1400" dirty="0" smtClean="0"/>
              <a:t>Źródło</a:t>
            </a:r>
            <a:r>
              <a:rPr lang="pl-PL" sz="1400" dirty="0"/>
              <a:t>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1758884"/>
            <a:ext cx="5469903" cy="474186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" sz="1800" b="1" u="sng" dirty="0"/>
              <a:t>Дані для заяви про внесення до реєстру CEiDG :</a:t>
            </a:r>
            <a:r>
              <a:rPr lang="uk" sz="1800" dirty="0"/>
              <a:t> </a:t>
            </a:r>
          </a:p>
          <a:p>
            <a:r>
              <a:rPr lang="uk" sz="1800" dirty="0"/>
              <a:t>ім'я, прізвище, імена батьків, дата та місце народження</a:t>
            </a:r>
          </a:p>
          <a:p>
            <a:r>
              <a:rPr lang="uk" sz="1800" dirty="0"/>
              <a:t>вид, серія та номер документа, що посвідчує особу</a:t>
            </a:r>
          </a:p>
          <a:p>
            <a:r>
              <a:rPr lang="uk" sz="1800" dirty="0" smtClean="0"/>
              <a:t>номер PESEL</a:t>
            </a:r>
            <a:r>
              <a:rPr lang="uk" sz="1800" dirty="0"/>
              <a:t>, якщо ви маєте польське громадянство або </a:t>
            </a:r>
            <a:r>
              <a:rPr lang="uk" sz="1800" dirty="0" smtClean="0"/>
              <a:t>він вам був наданий</a:t>
            </a:r>
            <a:endParaRPr lang="uk" sz="1800" dirty="0"/>
          </a:p>
          <a:p>
            <a:r>
              <a:rPr lang="uk" sz="1800" dirty="0"/>
              <a:t>всі громадянства</a:t>
            </a:r>
          </a:p>
          <a:p>
            <a:r>
              <a:rPr lang="uk" sz="1800" dirty="0"/>
              <a:t>Номер NIP і REGON, якщо надано</a:t>
            </a:r>
          </a:p>
          <a:p>
            <a:r>
              <a:rPr lang="uk" sz="1800" dirty="0"/>
              <a:t>адреса проживання та інші адреси, пов'язані </a:t>
            </a:r>
            <a:r>
              <a:rPr lang="uk" sz="1800" dirty="0" smtClean="0"/>
              <a:t>зі </a:t>
            </a:r>
            <a:r>
              <a:rPr lang="uk" sz="1800" dirty="0"/>
              <a:t>здійснюваною господарською діяльністю</a:t>
            </a:r>
          </a:p>
          <a:p>
            <a:r>
              <a:rPr lang="uk" sz="1800" dirty="0"/>
              <a:t>назва </a:t>
            </a:r>
            <a:r>
              <a:rPr lang="uk" sz="1800" dirty="0" smtClean="0"/>
              <a:t>реєстрованої діяльності</a:t>
            </a:r>
            <a:endParaRPr lang="uk" sz="1800" dirty="0"/>
          </a:p>
          <a:p>
            <a:pPr marL="0" indent="0">
              <a:buNone/>
            </a:pPr>
            <a:r>
              <a:rPr lang="uk" sz="1200" dirty="0" smtClean="0"/>
              <a:t>Джерело</a:t>
            </a:r>
            <a:r>
              <a:rPr lang="uk" sz="1200" dirty="0"/>
              <a:t>: https://www.biznes.gov.pl/pl/portal/00120#2</a:t>
            </a:r>
          </a:p>
          <a:p>
            <a:pPr marL="0" indent="0">
              <a:buNone/>
            </a:pPr>
            <a:endParaRPr lang="pl-PL" sz="1800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206777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266420"/>
            <a:ext cx="11184609" cy="1244599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KROK 10: ZAREJESTRUJ FIRMĘ ON-LINE – DANE DO WNIOSKU O WPIS DO REJESTRU CEiDG </a:t>
            </a:r>
            <a:r>
              <a:rPr lang="uk-UA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2800" b="1" dirty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2800" b="1" dirty="0">
                <a:solidFill>
                  <a:srgbClr val="00B050"/>
                </a:solidFill>
                <a:latin typeface="Algerian" panose="04020705040A02060702" pitchFamily="82" charset="0"/>
              </a:rPr>
              <a:t>КРОК 10: ЗАРЕЄСТРУЙТЕ ОН-ЛАЙН КОМПАНІЮ - ДАНІ ДЛЯ ЗАЯВИ ДЛЯ ЗАПИСУ В РЕЄСТР CEIDG</a:t>
            </a:r>
            <a:endParaRPr lang="pl-PL" sz="28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43725"/>
            <a:ext cx="5157787" cy="45529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1800" b="1" u="sng" dirty="0"/>
              <a:t>Dane do wniosku o wpis do rejestru </a:t>
            </a:r>
            <a:r>
              <a:rPr lang="pl-PL" sz="1800" b="1" u="sng" dirty="0" err="1"/>
              <a:t>CEiDG</a:t>
            </a:r>
            <a:r>
              <a:rPr lang="pl-PL" sz="1800" b="1" u="sng" dirty="0"/>
              <a:t>:</a:t>
            </a:r>
            <a:r>
              <a:rPr lang="pl-PL" sz="18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nazwę skróconą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kody PKD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liczbę pracowników, których planujesz zatrudnić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datę rozpoczęcia działalności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informacje o ubezpieczeniu w ZUS, KRUS lub za granicą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dirty="0"/>
              <a:t>dane urzędu skarbowego właściwego ze względu na miejsce twojego zamieszkania.</a:t>
            </a:r>
            <a:endParaRPr lang="pl-PL" sz="2000" dirty="0"/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400" dirty="0"/>
              <a:t>Źródło: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22193" y="1843725"/>
            <a:ext cx="5183188" cy="474186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" sz="1800" b="1" u="sng" dirty="0"/>
              <a:t>Дані для заяви про внесення до реєстру CEiDG :</a:t>
            </a:r>
            <a:r>
              <a:rPr lang="uk" sz="1800" dirty="0"/>
              <a:t> </a:t>
            </a:r>
          </a:p>
          <a:p>
            <a:r>
              <a:rPr lang="uk" sz="1800" dirty="0" smtClean="0"/>
              <a:t>скорочена назва</a:t>
            </a:r>
            <a:endParaRPr lang="uk" sz="1800" dirty="0"/>
          </a:p>
          <a:p>
            <a:r>
              <a:rPr lang="uk" sz="1800" dirty="0"/>
              <a:t>коди PKD</a:t>
            </a:r>
          </a:p>
          <a:p>
            <a:r>
              <a:rPr lang="uk" sz="1800" dirty="0"/>
              <a:t>кількість співробітників, яких ви плануєте найняти</a:t>
            </a:r>
          </a:p>
          <a:p>
            <a:r>
              <a:rPr lang="uk" sz="1800" dirty="0"/>
              <a:t>дата початку </a:t>
            </a:r>
            <a:r>
              <a:rPr lang="uk" sz="1800" dirty="0" smtClean="0"/>
              <a:t>діяльності</a:t>
            </a:r>
            <a:endParaRPr lang="uk" sz="1800" dirty="0"/>
          </a:p>
          <a:p>
            <a:r>
              <a:rPr lang="uk" sz="1800" dirty="0"/>
              <a:t>інформація про страхування в ZUS, KRUS або за кордоном</a:t>
            </a:r>
          </a:p>
          <a:p>
            <a:r>
              <a:rPr lang="uk" sz="1800" dirty="0"/>
              <a:t>дані податкової служби за місцем вашого проживання.</a:t>
            </a:r>
            <a:endParaRPr lang="pl-PL" sz="2000" dirty="0"/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uk" sz="1400" dirty="0"/>
              <a:t>Джерело: https://www.biznes.gov.pl/pl/portal/00120#2</a:t>
            </a:r>
          </a:p>
          <a:p>
            <a:pPr marL="0" indent="0">
              <a:buNone/>
            </a:pPr>
            <a:endParaRPr lang="pl-PL" sz="1800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21408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B3D7F0E-6BA0-518E-AB58-27CDAB6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73810"/>
            <a:ext cx="10515600" cy="1244599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KROK 10: ZAREJESTRUJ FIRMĘ ON-LINE – DANE DO WNIOSKU O WPIS DO REJESTRU CEiDG </a:t>
            </a:r>
            <a:r>
              <a:rPr lang="uk-UA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3200" b="1" dirty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КРОК 10: ЗАРЕЄСТРУЙТЕ ОН-ЛАЙН КОМПАНІЮ - ДАНІ ДЛЯ ЗАЯВИ ДЛЯ ЗАПИСУ В РЕЄСТР CEIDG</a:t>
            </a:r>
            <a:endParaRPr lang="pl-PL" sz="32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0282EB00-CB4A-AC33-301A-0ABA8767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47801"/>
            <a:ext cx="5157787" cy="45529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l-PL" sz="1800" b="1" dirty="0"/>
          </a:p>
          <a:p>
            <a:pPr marL="0" indent="0" algn="just">
              <a:buNone/>
            </a:pPr>
            <a:endParaRPr lang="pl-PL" sz="1800" b="1" dirty="0"/>
          </a:p>
          <a:p>
            <a:pPr marL="0" indent="0" algn="just">
              <a:buNone/>
            </a:pPr>
            <a:endParaRPr lang="pl-PL" sz="1800" b="1" dirty="0"/>
          </a:p>
          <a:p>
            <a:pPr marL="0" indent="0" algn="just">
              <a:buNone/>
            </a:pPr>
            <a:r>
              <a:rPr lang="pl-PL" sz="1800" b="1" dirty="0"/>
              <a:t>Ważne!</a:t>
            </a:r>
            <a:r>
              <a:rPr lang="pl-PL" sz="1800" dirty="0"/>
              <a:t> Jeśli nie masz </a:t>
            </a:r>
            <a:r>
              <a:rPr lang="pl-PL" sz="1800" dirty="0">
                <a:hlinkClick r:id="rId2"/>
              </a:rPr>
              <a:t>NIP</a:t>
            </a:r>
            <a:r>
              <a:rPr lang="pl-PL" sz="1800" dirty="0"/>
              <a:t> ani REGON, to twój wniosek o wpis do rejestru przedsiębiorców będzie jednocześnie wnioskiem o ich nadanie. NIP i REGON zostaną automatycznie uzupełnione w twoim wpisie - NIP wciągu 1 dnia roboczego, REGON w ciągu 7 dni.</a:t>
            </a:r>
          </a:p>
          <a:p>
            <a:pPr marL="0" indent="0">
              <a:buNone/>
            </a:pPr>
            <a:endParaRPr lang="pl-PL" sz="1400" dirty="0"/>
          </a:p>
          <a:p>
            <a:pPr marL="0" indent="0">
              <a:buNone/>
            </a:pPr>
            <a:r>
              <a:rPr lang="pl-PL" sz="1400" dirty="0"/>
              <a:t>Źródło: https://www.biznes.gov.pl/pl/portal/00120#2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74A00B1-4F79-DA0E-9970-16CE622B07D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uk" sz="1800" b="1" dirty="0" smtClean="0"/>
              <a:t>Важливо</a:t>
            </a:r>
            <a:r>
              <a:rPr lang="uk" sz="1800" b="1" dirty="0"/>
              <a:t>! </a:t>
            </a:r>
            <a:r>
              <a:rPr lang="uk" sz="1800" dirty="0"/>
              <a:t>Якщо у вас немає </a:t>
            </a:r>
            <a:r>
              <a:rPr lang="pl-PL" sz="1800" dirty="0" smtClean="0">
                <a:hlinkClick r:id="rId2"/>
              </a:rPr>
              <a:t>NIP</a:t>
            </a:r>
            <a:r>
              <a:rPr lang="pl-PL" sz="1800" dirty="0" smtClean="0"/>
              <a:t> </a:t>
            </a:r>
            <a:r>
              <a:rPr lang="uk" sz="1800" dirty="0" smtClean="0"/>
              <a:t>чи </a:t>
            </a:r>
            <a:r>
              <a:rPr lang="pl-PL" sz="1800" dirty="0" smtClean="0"/>
              <a:t>REGON</a:t>
            </a:r>
            <a:r>
              <a:rPr lang="uk" sz="1800" dirty="0" smtClean="0"/>
              <a:t>, </a:t>
            </a:r>
            <a:r>
              <a:rPr lang="uk" sz="1800" dirty="0"/>
              <a:t>ваша заява про внесення до реєстру підприємців одночасно буде заявою про їх надання. NIP і REGON будуть автоматично </a:t>
            </a:r>
            <a:r>
              <a:rPr lang="uk" sz="1800" dirty="0" smtClean="0"/>
              <a:t>додані у </a:t>
            </a:r>
            <a:r>
              <a:rPr lang="uk" sz="1800" dirty="0"/>
              <a:t>вашому записі - NIP протягом 1 робочого дня, REGON протягом 7 днів.</a:t>
            </a:r>
          </a:p>
          <a:p>
            <a:pPr marL="0" indent="0">
              <a:buNone/>
            </a:pPr>
            <a:endParaRPr lang="pl-PL" sz="1400" dirty="0"/>
          </a:p>
          <a:p>
            <a:pPr marL="0" indent="0">
              <a:buNone/>
            </a:pPr>
            <a:r>
              <a:rPr lang="uk" sz="1400" dirty="0"/>
              <a:t>Джерело: https://www.biznes.gov.pl/pl/portal/00120#2</a:t>
            </a:r>
          </a:p>
          <a:p>
            <a:pPr marL="0" indent="0">
              <a:buNone/>
            </a:pPr>
            <a:endParaRPr lang="pl-PL" sz="1800" dirty="0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E0C9FA-A932-F1F6-4FE8-E4AD43B0D1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" y="5887133"/>
            <a:ext cx="10944225" cy="9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463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529CDD1E-FC2C-0D0B-005A-065F0243A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87" y="5577912"/>
            <a:ext cx="10944225" cy="914963"/>
          </a:xfrm>
          <a:prstGeom prst="rect">
            <a:avLst/>
          </a:prstGeom>
        </p:spPr>
      </p:pic>
      <p:pic>
        <p:nvPicPr>
          <p:cNvPr id="7" name="Symbol zastępczy zawartości 6">
            <a:extLst>
              <a:ext uri="{FF2B5EF4-FFF2-40B4-BE49-F238E27FC236}">
                <a16:creationId xmlns="" xmlns:a16="http://schemas.microsoft.com/office/drawing/2014/main" id="{B80C4EB8-2D33-E106-192A-7ED6DA4FB5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42974" y="365125"/>
            <a:ext cx="10315575" cy="4678363"/>
          </a:xfrm>
        </p:spPr>
      </p:pic>
      <p:sp>
        <p:nvSpPr>
          <p:cNvPr id="10" name="pole tekstowe 9">
            <a:extLst>
              <a:ext uri="{FF2B5EF4-FFF2-40B4-BE49-F238E27FC236}">
                <a16:creationId xmlns="" xmlns:a16="http://schemas.microsoft.com/office/drawing/2014/main" id="{CF432B5F-928D-F3C2-D418-4B05CBE5B1FF}"/>
              </a:ext>
            </a:extLst>
          </p:cNvPr>
          <p:cNvSpPr txBox="1"/>
          <p:nvPr/>
        </p:nvSpPr>
        <p:spPr>
          <a:xfrm>
            <a:off x="5705475" y="51260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sz="1800" dirty="0"/>
              <a:t>Źródło: https://www.biznes.gov.pl/pl/portal/00120#2</a:t>
            </a:r>
          </a:p>
        </p:txBody>
      </p:sp>
    </p:spTree>
    <p:extLst>
      <p:ext uri="{BB962C8B-B14F-4D97-AF65-F5344CB8AC3E}">
        <p14:creationId xmlns:p14="http://schemas.microsoft.com/office/powerpoint/2010/main" xmlns="" val="41081613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A31D13F-A138-A864-4CB1-60D0D0537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42576"/>
            <a:ext cx="10515600" cy="777875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rgbClr val="00B050"/>
                </a:solidFill>
                <a:latin typeface="Algerian" panose="04020705040A02060702" pitchFamily="82" charset="0"/>
              </a:rPr>
              <a:t>ZAREJESTRUJ FIRMĘ </a:t>
            </a:r>
            <a:r>
              <a:rPr lang="uk-UA" sz="3600" b="1" dirty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uk-UA" sz="3600" b="1" dirty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uk-UA" sz="3600" b="1" dirty="0">
                <a:solidFill>
                  <a:srgbClr val="00B050"/>
                </a:solidFill>
                <a:latin typeface="Algerian" panose="04020705040A02060702" pitchFamily="82" charset="0"/>
              </a:rPr>
              <a:t>ЗАРЕЄСТРУЙТЕ СВОЮ КОМПАНІЮ</a:t>
            </a:r>
            <a:endParaRPr lang="pl-PL" sz="3600" dirty="0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="" xmlns:a16="http://schemas.microsoft.com/office/drawing/2014/main" id="{F3D7DFFE-82B2-A1B2-DFBC-AC03C15AA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66825" y="1198281"/>
            <a:ext cx="10153649" cy="4324350"/>
          </a:xfrm>
        </p:spPr>
      </p:pic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529CDD1E-FC2C-0D0B-005A-065F0243AD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87" y="5577912"/>
            <a:ext cx="10944225" cy="91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09838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A31D13F-A138-A864-4CB1-60D0D0537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57737"/>
            <a:ext cx="10944225" cy="777875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rgbClr val="00B050"/>
                </a:solidFill>
                <a:latin typeface="Algerian" panose="04020705040A02060702" pitchFamily="82" charset="0"/>
              </a:rPr>
              <a:t>PRZENOSZENIE (</a:t>
            </a:r>
            <a:r>
              <a:rPr lang="pl-PL" sz="36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RELOKACJA</a:t>
            </a:r>
            <a:r>
              <a:rPr lang="pl-PL" sz="3600" b="1" dirty="0">
                <a:solidFill>
                  <a:srgbClr val="00B050"/>
                </a:solidFill>
                <a:latin typeface="Algerian" panose="04020705040A02060702" pitchFamily="82" charset="0"/>
              </a:rPr>
              <a:t>) FIRMY DO POLSKI </a:t>
            </a:r>
            <a:br>
              <a:rPr lang="pl-PL" sz="3600" b="1" dirty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ru-RU" sz="3600" b="1" dirty="0">
                <a:solidFill>
                  <a:srgbClr val="00B050"/>
                </a:solidFill>
                <a:latin typeface="Algerian" panose="04020705040A02060702" pitchFamily="82" charset="0"/>
              </a:rPr>
              <a:t>ПЕРЕХІД (ПЕРЕЇЗД) ФІРМИ ДО ПОЛЬЩІ</a:t>
            </a:r>
            <a:endParaRPr lang="pl-PL" sz="3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29175F68-0525-10D5-DB01-14ECBC23B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7049"/>
            <a:ext cx="10515600" cy="45434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1800" dirty="0"/>
              <a:t>Z problematyką relokacji swojego biznesu zmaga się sporo większych ukraińskich podmiotów gospodarczych prowadzących działalność gospodarczą w formie różnego rodzaju spółek, z których najpopularniejszą – podobnie jak w Polsce – jest </a:t>
            </a:r>
            <a:r>
              <a:rPr lang="pl-PL" sz="1800" b="1" u="sng" dirty="0">
                <a:solidFill>
                  <a:srgbClr val="FF0000"/>
                </a:solidFill>
              </a:rPr>
              <a:t>spółka z ograniczoną odpowiedzialnością</a:t>
            </a:r>
            <a:r>
              <a:rPr lang="pl-PL" sz="1800" dirty="0"/>
              <a:t>. Założenie tej, jak i innych spółek prawa handlowego w Polsce, j</a:t>
            </a:r>
            <a:r>
              <a:rPr lang="pl-PL" sz="1800" u="sng" dirty="0"/>
              <a:t>est możliwe zarówno online (poprzez system S24 lub Portal Rejestrów Sądowych – PRS), jak i tradycyjnie, co wiąże się z obowiązkową wizytą u </a:t>
            </a:r>
            <a:r>
              <a:rPr lang="pl-PL" sz="1800" u="sng" dirty="0">
                <a:hlinkClick r:id="rId2"/>
              </a:rPr>
              <a:t>notariusza</a:t>
            </a:r>
            <a:r>
              <a:rPr lang="pl-PL" sz="1800" u="sng" dirty="0"/>
              <a:t>. </a:t>
            </a:r>
            <a:r>
              <a:rPr lang="pl-PL" sz="1800" b="1" u="sng" dirty="0">
                <a:solidFill>
                  <a:srgbClr val="FF0000"/>
                </a:solidFill>
              </a:rPr>
              <a:t>Podkreślenia wymaga fakt, iż podobnie jak w przypadku jednoosobowej działalności gospodarczej, obywatel Ukrainy może zarejestrować spółkę prawa handlowego na takich samych zasadach jak obywatel polski.</a:t>
            </a:r>
          </a:p>
          <a:p>
            <a:pPr marL="0" indent="0" algn="r">
              <a:buNone/>
            </a:pPr>
            <a:r>
              <a:rPr lang="pl-PL" sz="1800" dirty="0"/>
              <a:t>Źródło: https://</a:t>
            </a:r>
            <a:r>
              <a:rPr lang="pl-PL" sz="1800" dirty="0" smtClean="0"/>
              <a:t>www.pit.pl/aktualnosci/jak-przeniesc-firme-z-ukrainy-do-polski-1007035</a:t>
            </a:r>
            <a:endParaRPr lang="uk-UA" sz="1800" dirty="0" smtClean="0"/>
          </a:p>
          <a:p>
            <a:pPr marL="0" indent="0" algn="just">
              <a:buNone/>
            </a:pPr>
            <a:r>
              <a:rPr lang="ru-RU" sz="1800" dirty="0" smtClean="0"/>
              <a:t>З</a:t>
            </a:r>
            <a:r>
              <a:rPr lang="uk" sz="1800" dirty="0" smtClean="0"/>
              <a:t> питанням </a:t>
            </a:r>
            <a:r>
              <a:rPr lang="uk" sz="1800" dirty="0"/>
              <a:t>переміщення свого </a:t>
            </a:r>
            <a:r>
              <a:rPr lang="uk" sz="1800" dirty="0" smtClean="0"/>
              <a:t>бізнесу борються багато </a:t>
            </a:r>
            <a:r>
              <a:rPr lang="uk" sz="1800" dirty="0"/>
              <a:t>великих українських суб’єктів господарювання, які ведуть свій бізнес у формі різних типів компаній</a:t>
            </a:r>
            <a:r>
              <a:rPr lang="uk" sz="1800" dirty="0" smtClean="0"/>
              <a:t>, найпопулярнішим </a:t>
            </a:r>
            <a:r>
              <a:rPr lang="uk" sz="1800" dirty="0"/>
              <a:t>з яких, як і в Польщі, є </a:t>
            </a:r>
            <a:r>
              <a:rPr lang="uk" sz="1800" b="1" u="sng" dirty="0">
                <a:solidFill>
                  <a:srgbClr val="FF0000"/>
                </a:solidFill>
              </a:rPr>
              <a:t>товариство з обмеженою </a:t>
            </a:r>
            <a:r>
              <a:rPr lang="uk" sz="1800" b="1" u="sng" dirty="0" smtClean="0">
                <a:solidFill>
                  <a:srgbClr val="FF0000"/>
                </a:solidFill>
              </a:rPr>
              <a:t>відповідальністю</a:t>
            </a:r>
            <a:r>
              <a:rPr lang="uk" sz="1800" dirty="0" smtClean="0"/>
              <a:t>. </a:t>
            </a:r>
            <a:r>
              <a:rPr lang="uk" sz="1800" dirty="0"/>
              <a:t>Створення цієї та інших компаній комерційного права в Польщі </a:t>
            </a:r>
            <a:r>
              <a:rPr lang="uk" sz="1800" u="sng" dirty="0"/>
              <a:t>можливе як онлайн (через систему S24 або Портал судових реєстрів – PRS), так і традиційно, що передбачає обов’язковий візит до </a:t>
            </a:r>
            <a:r>
              <a:rPr lang="uk" sz="1800" u="sng" dirty="0" smtClean="0">
                <a:hlinkClick r:id="rId2"/>
              </a:rPr>
              <a:t>нотаріуса</a:t>
            </a:r>
            <a:r>
              <a:rPr lang="uk" sz="1800" u="sng" dirty="0" smtClean="0"/>
              <a:t>. </a:t>
            </a:r>
            <a:r>
              <a:rPr lang="uk" sz="1800" b="1" u="sng" dirty="0">
                <a:solidFill>
                  <a:srgbClr val="FF0000"/>
                </a:solidFill>
              </a:rPr>
              <a:t>Варто підкреслити, що, як і у випадку ФОП, громадянин України може зареєструвати фірму комерційного права на тих же умовах, що й громадянин Польщі.</a:t>
            </a:r>
          </a:p>
          <a:p>
            <a:pPr marL="0" indent="0" algn="r">
              <a:buNone/>
            </a:pPr>
            <a:r>
              <a:rPr lang="uk" sz="1800" dirty="0"/>
              <a:t>Джерело: https://www.pit.pl/aktualnosci/jak-przeniesc-firme-z-ukrainy-do-polski-1007035</a:t>
            </a:r>
          </a:p>
          <a:p>
            <a:pPr marL="0" indent="0" algn="r">
              <a:buNone/>
            </a:pPr>
            <a:endParaRPr lang="pl-PL" sz="1800" dirty="0"/>
          </a:p>
        </p:txBody>
      </p:sp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529CDD1E-FC2C-0D0B-005A-065F0243AD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87" y="5577912"/>
            <a:ext cx="10944225" cy="91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82029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>
            <a:extLst>
              <a:ext uri="{FF2B5EF4-FFF2-40B4-BE49-F238E27FC236}">
                <a16:creationId xmlns="" xmlns:a16="http://schemas.microsoft.com/office/drawing/2014/main" id="{39172704-79F1-5094-40FD-2C51C4A35F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71526" y="285751"/>
            <a:ext cx="10944224" cy="4676774"/>
          </a:xfrm>
        </p:spPr>
      </p:pic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529CDD1E-FC2C-0D0B-005A-065F0243AD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87" y="5577912"/>
            <a:ext cx="10944225" cy="914963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="" xmlns:a16="http://schemas.microsoft.com/office/drawing/2014/main" id="{C402685F-F121-B627-8B06-796142F7B62C}"/>
              </a:ext>
            </a:extLst>
          </p:cNvPr>
          <p:cNvSpPr txBox="1"/>
          <p:nvPr/>
        </p:nvSpPr>
        <p:spPr>
          <a:xfrm>
            <a:off x="7562850" y="504189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Źródło: https://ekrs.ms.gov.pl/s24/</a:t>
            </a:r>
          </a:p>
        </p:txBody>
      </p:sp>
    </p:spTree>
    <p:extLst>
      <p:ext uri="{BB962C8B-B14F-4D97-AF65-F5344CB8AC3E}">
        <p14:creationId xmlns:p14="http://schemas.microsoft.com/office/powerpoint/2010/main" xmlns="" val="8432691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529CDD1E-FC2C-0D0B-005A-065F0243A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87" y="5577912"/>
            <a:ext cx="10944225" cy="914963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181CAE30-990A-D986-9CB3-2A13AF8EE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89654"/>
          </a:xfrm>
        </p:spPr>
        <p:txBody>
          <a:bodyPr/>
          <a:lstStyle/>
          <a:p>
            <a:pPr marL="0" indent="0">
              <a:buNone/>
            </a:pPr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="" xmlns:a16="http://schemas.microsoft.com/office/drawing/2014/main" id="{E19E2AFA-9868-B5DB-247D-BDE928A8F21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3887" y="-500159"/>
            <a:ext cx="11027433" cy="5046106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="" xmlns:a16="http://schemas.microsoft.com/office/drawing/2014/main" id="{45E4E03D-397F-5F50-0EA9-98AEF3DA32E8}"/>
              </a:ext>
            </a:extLst>
          </p:cNvPr>
          <p:cNvSpPr txBox="1"/>
          <p:nvPr/>
        </p:nvSpPr>
        <p:spPr>
          <a:xfrm>
            <a:off x="8487046" y="5061929"/>
            <a:ext cx="30810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Źródło: https://prs.ms.gov.pl/</a:t>
            </a:r>
          </a:p>
        </p:txBody>
      </p:sp>
    </p:spTree>
    <p:extLst>
      <p:ext uri="{BB962C8B-B14F-4D97-AF65-F5344CB8AC3E}">
        <p14:creationId xmlns:p14="http://schemas.microsoft.com/office/powerpoint/2010/main" xmlns="" val="11692168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529CDD1E-FC2C-0D0B-005A-065F0243A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87" y="5577912"/>
            <a:ext cx="10944225" cy="914963"/>
          </a:xfrm>
          <a:prstGeom prst="rect">
            <a:avLst/>
          </a:prstGeom>
        </p:spPr>
      </p:pic>
      <p:sp>
        <p:nvSpPr>
          <p:cNvPr id="6" name="Tytuł 5">
            <a:extLst>
              <a:ext uri="{FF2B5EF4-FFF2-40B4-BE49-F238E27FC236}">
                <a16:creationId xmlns="" xmlns:a16="http://schemas.microsoft.com/office/drawing/2014/main" id="{5F593AE5-9D79-534F-1525-2089A9417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="" xmlns:a16="http://schemas.microsoft.com/office/drawing/2014/main" id="{A70B59B2-0BB2-C1E5-3CEB-3D0F1F92ED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52475" y="365126"/>
            <a:ext cx="11020425" cy="4578350"/>
          </a:xfrm>
        </p:spPr>
      </p:pic>
      <p:sp>
        <p:nvSpPr>
          <p:cNvPr id="13" name="pole tekstowe 12">
            <a:extLst>
              <a:ext uri="{FF2B5EF4-FFF2-40B4-BE49-F238E27FC236}">
                <a16:creationId xmlns="" xmlns:a16="http://schemas.microsoft.com/office/drawing/2014/main" id="{1F53F35D-628D-4D3D-3152-080824965466}"/>
              </a:ext>
            </a:extLst>
          </p:cNvPr>
          <p:cNvSpPr txBox="1"/>
          <p:nvPr/>
        </p:nvSpPr>
        <p:spPr>
          <a:xfrm>
            <a:off x="2105025" y="4937529"/>
            <a:ext cx="92487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Źródło: https://www.pip.gov.pl/pl/o-urzedzie/wyjasnienia-i-wsparcie-pip/-praca-w-polsce</a:t>
            </a:r>
          </a:p>
        </p:txBody>
      </p:sp>
    </p:spTree>
    <p:extLst>
      <p:ext uri="{BB962C8B-B14F-4D97-AF65-F5344CB8AC3E}">
        <p14:creationId xmlns:p14="http://schemas.microsoft.com/office/powerpoint/2010/main" xmlns="" val="41429206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29175F68-0525-10D5-DB01-14ECBC23B03B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0800000" flipV="1">
            <a:off x="838199" y="1724025"/>
            <a:ext cx="10515600" cy="26289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4800" b="1" dirty="0">
                <a:solidFill>
                  <a:srgbClr val="00B05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ODPOWIEDZI NA PAŃSTWA </a:t>
            </a:r>
            <a:r>
              <a:rPr lang="pl-PL" sz="4800" b="1" dirty="0" smtClean="0">
                <a:solidFill>
                  <a:srgbClr val="00B05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PYTANIA</a:t>
            </a:r>
            <a:endParaRPr lang="uk-UA" sz="4800" b="1" dirty="0" smtClean="0">
              <a:solidFill>
                <a:srgbClr val="00B050"/>
              </a:solidFill>
              <a:latin typeface="Algerian" panose="04020705040A02060702" pitchFamily="82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uk" sz="4800" b="1" dirty="0">
                <a:solidFill>
                  <a:srgbClr val="00B05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ВІДПОВІДІ НА ВАШІ </a:t>
            </a:r>
            <a:r>
              <a:rPr lang="uk" sz="4800" b="1" dirty="0" smtClean="0">
                <a:solidFill>
                  <a:srgbClr val="00B05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ЗАПИТАННЯ</a:t>
            </a:r>
          </a:p>
          <a:p>
            <a:pPr marL="0" indent="0" algn="ctr">
              <a:buNone/>
            </a:pPr>
            <a:r>
              <a:rPr lang="pl-PL" sz="4800" b="1" dirty="0" smtClean="0">
                <a:solidFill>
                  <a:srgbClr val="00B05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 </a:t>
            </a:r>
            <a:r>
              <a:rPr lang="pl-PL" sz="4800" b="1" dirty="0">
                <a:solidFill>
                  <a:srgbClr val="00B050"/>
                </a:solidFill>
                <a:latin typeface="Algerian" panose="04020705040A02060702" pitchFamily="82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pl-PL" sz="4800" b="1" dirty="0">
              <a:solidFill>
                <a:srgbClr val="00B050"/>
              </a:solidFill>
              <a:latin typeface="Algerian" panose="04020705040A02060702" pitchFamily="82" charset="0"/>
              <a:cs typeface="Arial" panose="020B060402020202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529CDD1E-FC2C-0D0B-005A-065F0243A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87" y="5577912"/>
            <a:ext cx="10944225" cy="91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70433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12407EA7-5F0A-5D9D-1900-6495344E03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0830" y="684782"/>
            <a:ext cx="9221638" cy="3852711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6D2FFEAA-2C84-BC23-6688-5723E1C2DBEE}"/>
              </a:ext>
            </a:extLst>
          </p:cNvPr>
          <p:cNvSpPr txBox="1"/>
          <p:nvPr/>
        </p:nvSpPr>
        <p:spPr>
          <a:xfrm>
            <a:off x="2544792" y="4537493"/>
            <a:ext cx="90124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Źródło: https://poradnikprzedsiebiorcy.pl/-zarobki-brutto-netto-jak-obliczyc-wynagrodzenie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="" xmlns:a16="http://schemas.microsoft.com/office/drawing/2014/main" id="{0F84BA54-1667-161A-3ADD-E0951737F1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87" y="5577912"/>
            <a:ext cx="10944225" cy="91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86554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="" xmlns:a16="http://schemas.microsoft.com/office/drawing/2014/main" id="{0F84BA54-1667-161A-3ADD-E0951737F1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87" y="5577912"/>
            <a:ext cx="10944225" cy="914963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C3AF3946-B9DF-E3F4-0D8F-A552AF34322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5992" y="215659"/>
            <a:ext cx="10688130" cy="4727277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="" xmlns:a16="http://schemas.microsoft.com/office/drawing/2014/main" id="{29546686-8EA2-5A2E-2661-5741BAC9ED22}"/>
              </a:ext>
            </a:extLst>
          </p:cNvPr>
          <p:cNvSpPr txBox="1"/>
          <p:nvPr/>
        </p:nvSpPr>
        <p:spPr>
          <a:xfrm>
            <a:off x="4347713" y="5072657"/>
            <a:ext cx="6916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Źródło: https://www.picodi.com/pl/mozna-taniej/placa-minimalna-2022</a:t>
            </a:r>
          </a:p>
        </p:txBody>
      </p:sp>
    </p:spTree>
    <p:extLst>
      <p:ext uri="{BB962C8B-B14F-4D97-AF65-F5344CB8AC3E}">
        <p14:creationId xmlns:p14="http://schemas.microsoft.com/office/powerpoint/2010/main" xmlns="" val="9372732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="" xmlns:a16="http://schemas.microsoft.com/office/drawing/2014/main" id="{0F84BA54-1667-161A-3ADD-E0951737F1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87" y="5577912"/>
            <a:ext cx="10944225" cy="914963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6C073CC4-73DE-1783-A844-A5A6C29C9C3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936" y="365125"/>
            <a:ext cx="10808898" cy="4459857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8" name="pole tekstowe 7">
            <a:extLst>
              <a:ext uri="{FF2B5EF4-FFF2-40B4-BE49-F238E27FC236}">
                <a16:creationId xmlns="" xmlns:a16="http://schemas.microsoft.com/office/drawing/2014/main" id="{1A3C0459-5000-DC45-2E75-57E7CFF33444}"/>
              </a:ext>
            </a:extLst>
          </p:cNvPr>
          <p:cNvSpPr txBox="1"/>
          <p:nvPr/>
        </p:nvSpPr>
        <p:spPr>
          <a:xfrm>
            <a:off x="4347713" y="5072657"/>
            <a:ext cx="6916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Źródło: https://www.picodi.com/pl/mozna-taniej/placa-minimalna-2022</a:t>
            </a:r>
          </a:p>
        </p:txBody>
      </p:sp>
    </p:spTree>
    <p:extLst>
      <p:ext uri="{BB962C8B-B14F-4D97-AF65-F5344CB8AC3E}">
        <p14:creationId xmlns:p14="http://schemas.microsoft.com/office/powerpoint/2010/main" xmlns="" val="17726368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29175F68-0525-10D5-DB01-14ECBC23B03B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0800000" flipV="1">
            <a:off x="838199" y="1724025"/>
            <a:ext cx="10515600" cy="26289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4800" b="1" dirty="0">
                <a:solidFill>
                  <a:srgbClr val="00B05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ODPOWIEDZI NA PAŃSTWA PYTANIA</a:t>
            </a:r>
            <a:endParaRPr lang="uk-UA" sz="4800" b="1" dirty="0">
              <a:solidFill>
                <a:srgbClr val="00B050"/>
              </a:solidFill>
              <a:latin typeface="Algerian" panose="04020705040A02060702" pitchFamily="82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uk" sz="4800" b="1" dirty="0">
                <a:solidFill>
                  <a:srgbClr val="00B05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ВІДПОВІДІ НА ВАШІ ЗАПИТАННЯ</a:t>
            </a:r>
          </a:p>
          <a:p>
            <a:pPr marL="0" indent="0" algn="ctr">
              <a:buNone/>
            </a:pPr>
            <a:r>
              <a:rPr lang="pl-PL" sz="4800" b="1" dirty="0">
                <a:solidFill>
                  <a:srgbClr val="00B05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 </a:t>
            </a:r>
            <a:r>
              <a:rPr lang="pl-PL" sz="4800" b="1" dirty="0">
                <a:solidFill>
                  <a:srgbClr val="00B050"/>
                </a:solidFill>
                <a:latin typeface="Algerian" panose="04020705040A02060702" pitchFamily="82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pl-PL" sz="4800" b="1" dirty="0">
              <a:solidFill>
                <a:srgbClr val="00B050"/>
              </a:solidFill>
              <a:latin typeface="Algerian" panose="04020705040A02060702" pitchFamily="82" charset="0"/>
              <a:cs typeface="Arial" panose="020B060402020202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529CDD1E-FC2C-0D0B-005A-065F0243A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87" y="5577912"/>
            <a:ext cx="10944225" cy="91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51514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="" xmlns:a16="http://schemas.microsoft.com/office/drawing/2014/main" id="{B7611A63-2A64-E95E-C66C-41BA981C26A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2826" y="0"/>
            <a:ext cx="9786347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08530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DD01A40C-7896-58E0-A0C1-8C50D4DEFD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9662" y="166687"/>
            <a:ext cx="9972675" cy="5815013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284D8F6C-9F04-E340-70C2-7566E0641A9B}"/>
              </a:ext>
            </a:extLst>
          </p:cNvPr>
          <p:cNvSpPr txBox="1"/>
          <p:nvPr/>
        </p:nvSpPr>
        <p:spPr>
          <a:xfrm>
            <a:off x="1109662" y="6044982"/>
            <a:ext cx="90249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 err="1"/>
              <a:t>Żródło</a:t>
            </a:r>
            <a:r>
              <a:rPr lang="pl-PL" dirty="0"/>
              <a:t>: https://www.gov.pl/attachment/f75fd756-3bde-4b24-8a17-f4135a39ac7f</a:t>
            </a:r>
          </a:p>
        </p:txBody>
      </p:sp>
    </p:spTree>
    <p:extLst>
      <p:ext uri="{BB962C8B-B14F-4D97-AF65-F5344CB8AC3E}">
        <p14:creationId xmlns:p14="http://schemas.microsoft.com/office/powerpoint/2010/main" xmlns="" val="31735431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29175F68-0525-10D5-DB01-14ECBC23B03B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0800000" flipV="1">
            <a:off x="838199" y="1724025"/>
            <a:ext cx="10515600" cy="26289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4800" b="1" dirty="0">
                <a:solidFill>
                  <a:srgbClr val="00B05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DZIĘKUJĘ PAŃSTWU ZA UWAGĘ </a:t>
            </a:r>
            <a:endParaRPr lang="uk-UA" sz="4800" b="1" dirty="0">
              <a:solidFill>
                <a:srgbClr val="00B050"/>
              </a:solidFill>
              <a:latin typeface="Algerian" panose="04020705040A02060702" pitchFamily="82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uk" sz="4800" b="1" dirty="0">
                <a:solidFill>
                  <a:srgbClr val="00B05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ДЯКУЮ ЗА </a:t>
            </a:r>
            <a:r>
              <a:rPr lang="uk" sz="4800" b="1" dirty="0" smtClean="0">
                <a:solidFill>
                  <a:srgbClr val="00B05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УВАГУ</a:t>
            </a:r>
            <a:endParaRPr lang="uk" sz="4800" b="1" dirty="0">
              <a:solidFill>
                <a:srgbClr val="00B050"/>
              </a:solidFill>
              <a:latin typeface="Algerian" panose="04020705040A02060702" pitchFamily="82" charset="0"/>
              <a:cs typeface="Arial" panose="020B060402020202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529CDD1E-FC2C-0D0B-005A-065F0243A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87" y="5577912"/>
            <a:ext cx="10944225" cy="91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919465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3536</TotalTime>
  <Words>5414</Words>
  <Application>Microsoft Office PowerPoint</Application>
  <PresentationFormat>Niestandardowy</PresentationFormat>
  <Paragraphs>360</Paragraphs>
  <Slides>44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44</vt:i4>
      </vt:variant>
    </vt:vector>
  </HeadingPairs>
  <TitlesOfParts>
    <vt:vector size="45" baseType="lpstr">
      <vt:lpstr>Motyw pakietu Office</vt:lpstr>
      <vt:lpstr>ZAKŁADANIE FIRMY W POLSCE PRZEZ UCHODŹCÓW  Z UKRAINY СТВОРЕННЯ ФІРМИ В ПОЛЬЩІ БІЖЕНЦЯМИ З УКРАЇНИ</vt:lpstr>
      <vt:lpstr>PODSTAWA PRAWNA PROWADZENIA DZIAŁALNOSCI PRZEZ UCHODŹCÓW NA TERYTORIUM RP ПРАВОВА ПІДСТАВА ВЕДЕННЯ ПІДПРИЄМНИЦТВА БІЖЕНЦЯМИ НА ТЕРИТОРІЇ ПОЛЬЩІ</vt:lpstr>
      <vt:lpstr>LEGALIZACJA POBYTU ЛЕГАЛІЗАЦІЯ ПЕРЕБУВАННЯ</vt:lpstr>
      <vt:lpstr>LEGALIZACJA POBYTU ЛЕГАЛІЗАЦІЯ ПЕРЕБУВАННЯ</vt:lpstr>
      <vt:lpstr>KIEDY MUSISZ REJESTROWAĆ DZIAŁALNOŚĆ GOSPODARCZĄ  КОЛИ ПОТРІБНО ЗАРЕЄСТРУВАТИ ПІДПРИЄМСТВО</vt:lpstr>
      <vt:lpstr>KIEDY MUSISZ REJESTROWAĆ DZIAŁALNOŚĆ GOSPODARCZĄ  КОЛИ ПОТРІБНО ЗАРЕЄСТРУВАТИ ПІДПРИЄМСТВО</vt:lpstr>
      <vt:lpstr>KIEDY MUSISZ REJESTROWAĆ DZIAŁALNOŚĆ GOSPODARCZĄ  КОЛИ ПОТРІБНО ЗАРЕЄСТРУВАТИ ПІДПРИЄМСТВО</vt:lpstr>
      <vt:lpstr>CO SPRAWDZIĆ PRZED ZAŁOŻENIEM DZIAŁALNOŚCI GOSPODARCZEJ  ЩО СЛІД ПЕРЕВІРИТИ ПЕРЕД ПОЧИНАННЯМ БІЗНЕСУ  </vt:lpstr>
      <vt:lpstr>KROK 1: WYBIERZ NAZWĘ SWOJEJ FIRMY КРОК 1: ОБЕРІТЬ НАЗВУ ВАШОЇ КОМПАНІЇ</vt:lpstr>
      <vt:lpstr>KROK 2: ZDECYDUJ, JAKI ADRES FIRMY PODASZ W REJESTRZE  КРОК 2: ВИРІШІТЬ, ЯКУ АДРЕСУ КОМПАНІЇ ВНЕСТИ ДО РЕЄСТРУ</vt:lpstr>
      <vt:lpstr>KROK 3: WYBIERZ KOD PKD КРОК 3: ОБЕРІТЬ КОД PKD</vt:lpstr>
      <vt:lpstr>KROK 3: WYBIERZ KOD PKD КРОК 3: ОБЕРІТЬ КОД PKD</vt:lpstr>
      <vt:lpstr>KROK 3: WYBIERZ KOD PKD КРОК 3: ОБЕРІТЬ КОД PKD</vt:lpstr>
      <vt:lpstr>KROK 4: SPRAWDŹ, CZY POTRZEBUJESZ POZWOLENIA КРОК 4: ПЕРЕВІРТЕ, ЧИ ПОТРІБЕН ВАМ ДОЗВІЛ</vt:lpstr>
      <vt:lpstr>KROK 5: WYBIERZ FORMĘ OPODATKOWANIA DOCHODÓW КРОК 5: ОБЕРІТЬ ФОРМУ ПОДАТКУ НА ПРИБУТОК</vt:lpstr>
      <vt:lpstr>Slajd 16</vt:lpstr>
      <vt:lpstr>KROK 6: SPRAWDŹ, CZY MUSISZ PŁACIĆ VAT КРОК 6: ПЕРЕВІРТЕ, ЧИ ПОТРІБНО ВАМ ПЛАТИТИ ПДВ</vt:lpstr>
      <vt:lpstr>KROK 6: SPRAWDŹ, CZY MUSISZ PŁACIĆ VAT КРОК 6: ПЕРЕВІРТЕ, ЧИ ПОТРІБНО ВАМ ПЛАТИТИ ПДВ</vt:lpstr>
      <vt:lpstr>KROK 7: ZDECYDUJ , JAK PROWADZIĆ KSIĘGOWOŚĆ I JAKIM RACHUNKIEM SIĘ POSŁUGIWAĆ КРОК 7: ВИРІШІТЬ, ЯК ВЕСТИ БУХГАЛТЕРСЬКИЙ ОБЛІК І ЯКИЙ РАХУНОК ВИКОРИСТОВУВАТИ</vt:lpstr>
      <vt:lpstr>KROK 7: ZDECYDUJ , JAK PROWADZIĆ KSIĘGOWOŚĆ I JAKIM RACHUNKIEM SIĘ POSŁUGIWAĆ КРОК 7: ВИРІШІТЬ, ЯК ВЕСТИ БУХГАЛТЕРСЬКИЙ ОБЛІК І ЯКИЙ РАХУНОК ВИКОРИСТОВУВАТИ</vt:lpstr>
      <vt:lpstr>KROK 7: ZDECYDUJ , JAK PROWADZIĆ KSIĘGOWOŚĆ I JAKIM RACHUNKIEM SIĘ POSŁUGIWAĆ КРОК 7: ВИРІШІТЬ, ЯК ВЕСТИ БУХГАЛТЕРСЬКИЙ ОБЛІК І ЯКИЙ РАХУНОК ВИКОРИСТОВУВАТИ</vt:lpstr>
      <vt:lpstr>KROK 8: SPRAWDŹ, JAKIE SKŁADKI ZAPŁACISZ W ZAKŁADZIE UBEZPIECZEŃ SPOŁECZNYCH (ZUS) КРОК 8: ПЕРЕВІРТЕ ЯКІ ВНЕСКИ ВИ БУДЕТЕ СПЛАТИТИ У ВІДДІЛІ СОЦІАЛЬНОГО СТРАХУВАННЯ (ZUS) </vt:lpstr>
      <vt:lpstr>KROK 8: SPRAWDŹ, JAKIE SKŁADKI ZAPŁACISZ W ZAKŁADZIE UBEZPIECZEŃ SPOŁECZNYCH (ZUS) КРОК 8: ПЕРЕВІРТЕ ЯКІ ВНЕСКИ ВИ БУДЕТЕ СПЛАТИТИ У ВІДДІЛІ СОЦІАЛЬНОГО СТРАХУВАННЯ (ZUS) </vt:lpstr>
      <vt:lpstr>KROK 8: SPRAWDŹ, JAKIE SKŁADKI ZAPŁACISZ W ZAKŁADZIE UBEZPIECZEŃ SPOŁECZNYCH (ZUS) КРОК 8: ПЕРЕВІРТЕ ЯКІ ВНЕСКИ ВИ БУДЕТЕ СПЛАТИТИ У ВІДДІЛІ СОЦІАЛЬНОГО СТРАХУВАННЯ (ZUS) </vt:lpstr>
      <vt:lpstr>KROK 9: ZDECYDUJ, CZY POTRZEBUJESZ PEŁNOMOCNIKA КРОК 9: ВИРІШІТЬ, ЧИ ПОТРІБНА ВАМ ДОВІРЕНА ОСОБА</vt:lpstr>
      <vt:lpstr>KROK 10: ZAREJESTRUJ FIRMĘ ON-LINE  КРОК 10: ЗАРЕЄСТРУЙТЕ СВІЙ БІЗНЕС ON-LINE</vt:lpstr>
      <vt:lpstr>KROK 10: ZAREJESTRUJ FIRMĘ ON-LINE  КРОК 10: ЗАРЕЄСТРУЙТЕ СВІЙ БІЗНЕС ON-LINE</vt:lpstr>
      <vt:lpstr>KROK 10: ZAREJESTRUJ FIRMĘ ON-LINE – DANE DO WNIOSKU O WPIS DO REJESTRU CEiDG  КРОК 10: ЗАРЕЄСТРУЙТЕ ОН-ЛАЙН КОМПАНІЮ - ДАНІ ДЛЯ ЗАЯВИ ДЛЯ ЗАПИСУ В РЕЄСТР CEIDG</vt:lpstr>
      <vt:lpstr>KROK 10: ZAREJESTRUJ FIRMĘ ON-LINE – DANE DO WNIOSKU O WPIS DO REJESTRU CEiDG  КРОК 10: ЗАРЕЄСТРУЙТЕ ОН-ЛАЙН КОМПАНІЮ - ДАНІ ДЛЯ ЗАЯВИ ДЛЯ ЗАПИСУ В РЕЄСТР CEIDG</vt:lpstr>
      <vt:lpstr>KROK 10: ZAREJESTRUJ FIRMĘ ON-LINE – DANE DO WNIOSKU O WPIS DO REJESTRU CEiDG  КРОК 10: ЗАРЕЄСТРУЙТЕ ОН-ЛАЙН КОМПАНІЮ - ДАНІ ДЛЯ ЗАЯВИ ДЛЯ ЗАПИСУ В РЕЄСТР CEIDG</vt:lpstr>
      <vt:lpstr>Slajd 31</vt:lpstr>
      <vt:lpstr>ZAREJESTRUJ FIRMĘ  ЗАРЕЄСТРУЙТЕ СВОЮ КОМПАНІЮ</vt:lpstr>
      <vt:lpstr>PRZENOSZENIE (RELOKACJA) FIRMY DO POLSKI  ПЕРЕХІД (ПЕРЕЇЗД) ФІРМИ ДО ПОЛЬЩІ</vt:lpstr>
      <vt:lpstr>Slajd 34</vt:lpstr>
      <vt:lpstr>Slajd 35</vt:lpstr>
      <vt:lpstr>Slajd 36</vt:lpstr>
      <vt:lpstr>Slajd 37</vt:lpstr>
      <vt:lpstr>Slajd 38</vt:lpstr>
      <vt:lpstr>Slajd 39</vt:lpstr>
      <vt:lpstr>Slajd 40</vt:lpstr>
      <vt:lpstr>Slajd 41</vt:lpstr>
      <vt:lpstr>Slajd 42</vt:lpstr>
      <vt:lpstr>Slajd 43</vt:lpstr>
      <vt:lpstr>Slajd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PRAWO RODZINNE I OPIEKUŃCZE</dc:title>
  <dc:creator>Magdalena Ritter</dc:creator>
  <cp:lastModifiedBy>ekedzia</cp:lastModifiedBy>
  <cp:revision>123</cp:revision>
  <dcterms:created xsi:type="dcterms:W3CDTF">2022-05-24T17:20:10Z</dcterms:created>
  <dcterms:modified xsi:type="dcterms:W3CDTF">2022-09-27T07:44:19Z</dcterms:modified>
</cp:coreProperties>
</file>