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9" r:id="rId9"/>
    <p:sldId id="312" r:id="rId10"/>
    <p:sldId id="310" r:id="rId11"/>
    <p:sldId id="311" r:id="rId12"/>
    <p:sldId id="313" r:id="rId13"/>
    <p:sldId id="314" r:id="rId14"/>
    <p:sldId id="263" r:id="rId15"/>
    <p:sldId id="315" r:id="rId16"/>
    <p:sldId id="317" r:id="rId17"/>
    <p:sldId id="316" r:id="rId18"/>
    <p:sldId id="318" r:id="rId19"/>
    <p:sldId id="319" r:id="rId20"/>
    <p:sldId id="264" r:id="rId21"/>
    <p:sldId id="265" r:id="rId22"/>
    <p:sldId id="266" r:id="rId23"/>
    <p:sldId id="323" r:id="rId24"/>
    <p:sldId id="324" r:id="rId25"/>
    <p:sldId id="325" r:id="rId26"/>
    <p:sldId id="326" r:id="rId27"/>
    <p:sldId id="392" r:id="rId28"/>
    <p:sldId id="327" r:id="rId29"/>
    <p:sldId id="328" r:id="rId30"/>
    <p:sldId id="329" r:id="rId31"/>
    <p:sldId id="330" r:id="rId32"/>
    <p:sldId id="331" r:id="rId33"/>
    <p:sldId id="267" r:id="rId34"/>
    <p:sldId id="332" r:id="rId35"/>
    <p:sldId id="334" r:id="rId36"/>
    <p:sldId id="333" r:id="rId37"/>
    <p:sldId id="335" r:id="rId38"/>
    <p:sldId id="336" r:id="rId39"/>
    <p:sldId id="337" r:id="rId40"/>
    <p:sldId id="338" r:id="rId41"/>
    <p:sldId id="339" r:id="rId42"/>
    <p:sldId id="340" r:id="rId43"/>
    <p:sldId id="341" r:id="rId44"/>
    <p:sldId id="268" r:id="rId45"/>
    <p:sldId id="270" r:id="rId46"/>
    <p:sldId id="342" r:id="rId47"/>
    <p:sldId id="343" r:id="rId48"/>
    <p:sldId id="344" r:id="rId49"/>
    <p:sldId id="345" r:id="rId50"/>
    <p:sldId id="346" r:id="rId51"/>
    <p:sldId id="349" r:id="rId52"/>
    <p:sldId id="350" r:id="rId53"/>
    <p:sldId id="347" r:id="rId54"/>
    <p:sldId id="348" r:id="rId55"/>
    <p:sldId id="271" r:id="rId56"/>
    <p:sldId id="352" r:id="rId57"/>
    <p:sldId id="353" r:id="rId58"/>
    <p:sldId id="354" r:id="rId59"/>
    <p:sldId id="355" r:id="rId60"/>
    <p:sldId id="356" r:id="rId61"/>
    <p:sldId id="351" r:id="rId62"/>
    <p:sldId id="358" r:id="rId63"/>
    <p:sldId id="357" r:id="rId64"/>
    <p:sldId id="362" r:id="rId65"/>
    <p:sldId id="361" r:id="rId66"/>
    <p:sldId id="366" r:id="rId67"/>
    <p:sldId id="365" r:id="rId68"/>
    <p:sldId id="363" r:id="rId69"/>
    <p:sldId id="364" r:id="rId70"/>
    <p:sldId id="367" r:id="rId71"/>
    <p:sldId id="368" r:id="rId72"/>
    <p:sldId id="369" r:id="rId73"/>
    <p:sldId id="370" r:id="rId74"/>
    <p:sldId id="371" r:id="rId75"/>
    <p:sldId id="372" r:id="rId76"/>
    <p:sldId id="373" r:id="rId77"/>
    <p:sldId id="374" r:id="rId78"/>
    <p:sldId id="375" r:id="rId79"/>
    <p:sldId id="376" r:id="rId80"/>
    <p:sldId id="377" r:id="rId81"/>
    <p:sldId id="378" r:id="rId82"/>
    <p:sldId id="379" r:id="rId83"/>
    <p:sldId id="380" r:id="rId84"/>
    <p:sldId id="381" r:id="rId85"/>
    <p:sldId id="382" r:id="rId86"/>
    <p:sldId id="383" r:id="rId87"/>
    <p:sldId id="384" r:id="rId88"/>
    <p:sldId id="385" r:id="rId89"/>
    <p:sldId id="393" r:id="rId90"/>
    <p:sldId id="386" r:id="rId91"/>
    <p:sldId id="387" r:id="rId92"/>
    <p:sldId id="388" r:id="rId93"/>
    <p:sldId id="389" r:id="rId94"/>
    <p:sldId id="390" r:id="rId95"/>
    <p:sldId id="391" r:id="rId96"/>
    <p:sldId id="307" r:id="rId97"/>
    <p:sldId id="308" r:id="rId98"/>
    <p:sldId id="309" r:id="rId99"/>
  </p:sldIdLst>
  <p:sldSz cx="12192000" cy="6858000"/>
  <p:notesSz cx="6669088" cy="9928225"/>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6" d="100"/>
          <a:sy n="116" d="100"/>
        </p:scale>
        <p:origin x="-390"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38F24803-DC02-4DB1-DD7F-C8670CBFDA42}"/>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 xmlns:a16="http://schemas.microsoft.com/office/drawing/2014/main" id="{35F3E149-1BDB-5F75-3C11-7D8AAE2251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 xmlns:a16="http://schemas.microsoft.com/office/drawing/2014/main" id="{CEF8A68E-2EA5-BBB7-10CB-93203BE99752}"/>
              </a:ext>
            </a:extLst>
          </p:cNvPr>
          <p:cNvSpPr>
            <a:spLocks noGrp="1"/>
          </p:cNvSpPr>
          <p:nvPr>
            <p:ph type="dt" sz="half" idx="10"/>
          </p:nvPr>
        </p:nvSpPr>
        <p:spPr/>
        <p:txBody>
          <a:bodyPr/>
          <a:lstStyle/>
          <a:p>
            <a:fld id="{6B8F7D27-35A0-499F-B12D-41EE59BFB229}" type="datetimeFigureOut">
              <a:rPr lang="pl-PL" smtClean="0"/>
              <a:pPr/>
              <a:t>2022-09-28</a:t>
            </a:fld>
            <a:endParaRPr lang="pl-PL"/>
          </a:p>
        </p:txBody>
      </p:sp>
      <p:sp>
        <p:nvSpPr>
          <p:cNvPr id="5" name="Symbol zastępczy stopki 4">
            <a:extLst>
              <a:ext uri="{FF2B5EF4-FFF2-40B4-BE49-F238E27FC236}">
                <a16:creationId xmlns="" xmlns:a16="http://schemas.microsoft.com/office/drawing/2014/main" id="{37011379-06F2-E15A-9F45-E64755FB2339}"/>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75DBA106-8A05-C0AC-5753-B353476C5090}"/>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657251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96B1C72-0CE1-FA87-18EF-F80C47510A2D}"/>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 xmlns:a16="http://schemas.microsoft.com/office/drawing/2014/main" id="{16C84338-0575-30AC-F8B4-18665FAAEBD9}"/>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 xmlns:a16="http://schemas.microsoft.com/office/drawing/2014/main" id="{1B21E1B2-9EA5-0270-8B5A-DC137C0A98CE}"/>
              </a:ext>
            </a:extLst>
          </p:cNvPr>
          <p:cNvSpPr>
            <a:spLocks noGrp="1"/>
          </p:cNvSpPr>
          <p:nvPr>
            <p:ph type="dt" sz="half" idx="10"/>
          </p:nvPr>
        </p:nvSpPr>
        <p:spPr/>
        <p:txBody>
          <a:bodyPr/>
          <a:lstStyle/>
          <a:p>
            <a:fld id="{6B8F7D27-35A0-499F-B12D-41EE59BFB229}" type="datetimeFigureOut">
              <a:rPr lang="pl-PL" smtClean="0"/>
              <a:pPr/>
              <a:t>2022-09-28</a:t>
            </a:fld>
            <a:endParaRPr lang="pl-PL"/>
          </a:p>
        </p:txBody>
      </p:sp>
      <p:sp>
        <p:nvSpPr>
          <p:cNvPr id="5" name="Symbol zastępczy stopki 4">
            <a:extLst>
              <a:ext uri="{FF2B5EF4-FFF2-40B4-BE49-F238E27FC236}">
                <a16:creationId xmlns="" xmlns:a16="http://schemas.microsoft.com/office/drawing/2014/main" id="{167F2358-943F-EBE8-DD8A-475392CB997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82C425E2-6FA0-EF43-BF9C-81DCD8B7E95E}"/>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314614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7BF5899B-D15A-2163-D476-7C73408A4839}"/>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 xmlns:a16="http://schemas.microsoft.com/office/drawing/2014/main" id="{77953DA8-D48F-2ED7-2AFA-8C495455C4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 xmlns:a16="http://schemas.microsoft.com/office/drawing/2014/main" id="{D9F3B10A-C19D-9CE9-E68C-5B11DE2C62E2}"/>
              </a:ext>
            </a:extLst>
          </p:cNvPr>
          <p:cNvSpPr>
            <a:spLocks noGrp="1"/>
          </p:cNvSpPr>
          <p:nvPr>
            <p:ph type="dt" sz="half" idx="10"/>
          </p:nvPr>
        </p:nvSpPr>
        <p:spPr/>
        <p:txBody>
          <a:bodyPr/>
          <a:lstStyle/>
          <a:p>
            <a:fld id="{6B8F7D27-35A0-499F-B12D-41EE59BFB229}" type="datetimeFigureOut">
              <a:rPr lang="pl-PL" smtClean="0"/>
              <a:pPr/>
              <a:t>2022-09-28</a:t>
            </a:fld>
            <a:endParaRPr lang="pl-PL"/>
          </a:p>
        </p:txBody>
      </p:sp>
      <p:sp>
        <p:nvSpPr>
          <p:cNvPr id="5" name="Symbol zastępczy stopki 4">
            <a:extLst>
              <a:ext uri="{FF2B5EF4-FFF2-40B4-BE49-F238E27FC236}">
                <a16:creationId xmlns="" xmlns:a16="http://schemas.microsoft.com/office/drawing/2014/main" id="{3EEDD7DC-3D0D-99BA-DA18-13C3753B3702}"/>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5C7926A9-80FA-8428-03B7-869EAD66F7B5}"/>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4019594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97A8040B-3C5D-F349-2092-D1628FAD703B}"/>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 xmlns:a16="http://schemas.microsoft.com/office/drawing/2014/main" id="{371A6037-C587-B824-49F4-3DB0AA610181}"/>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 xmlns:a16="http://schemas.microsoft.com/office/drawing/2014/main" id="{FAF46E01-12F7-139E-764F-7EA92BC37D86}"/>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 xmlns:a16="http://schemas.microsoft.com/office/drawing/2014/main" id="{4D180A9D-18EA-29D2-C757-62E970FD56A8}"/>
              </a:ext>
            </a:extLst>
          </p:cNvPr>
          <p:cNvSpPr>
            <a:spLocks noGrp="1"/>
          </p:cNvSpPr>
          <p:nvPr>
            <p:ph type="dt" sz="half" idx="10"/>
          </p:nvPr>
        </p:nvSpPr>
        <p:spPr/>
        <p:txBody>
          <a:bodyPr/>
          <a:lstStyle/>
          <a:p>
            <a:fld id="{6B8F7D27-35A0-499F-B12D-41EE59BFB229}" type="datetimeFigureOut">
              <a:rPr lang="pl-PL" smtClean="0"/>
              <a:pPr/>
              <a:t>2022-09-28</a:t>
            </a:fld>
            <a:endParaRPr lang="pl-PL"/>
          </a:p>
        </p:txBody>
      </p:sp>
      <p:sp>
        <p:nvSpPr>
          <p:cNvPr id="6" name="Symbol zastępczy stopki 5">
            <a:extLst>
              <a:ext uri="{FF2B5EF4-FFF2-40B4-BE49-F238E27FC236}">
                <a16:creationId xmlns="" xmlns:a16="http://schemas.microsoft.com/office/drawing/2014/main" id="{18166915-3AFB-1D81-D0C8-EAFF5ACC3E18}"/>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 xmlns:a16="http://schemas.microsoft.com/office/drawing/2014/main" id="{D7A60146-2948-51CF-DB65-021B7AD0B968}"/>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1739538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9CF2D45A-1EE1-647F-C1AD-3B6DC3984AC2}"/>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 xmlns:a16="http://schemas.microsoft.com/office/drawing/2014/main" id="{D51966B2-BB52-E36F-52A5-57A0C830EB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 xmlns:a16="http://schemas.microsoft.com/office/drawing/2014/main" id="{2A9F13FA-254C-710B-433F-8C352E480EB5}"/>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 xmlns:a16="http://schemas.microsoft.com/office/drawing/2014/main" id="{C9454EFA-7CE2-7701-1031-D1D060CFD1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 xmlns:a16="http://schemas.microsoft.com/office/drawing/2014/main" id="{2FD36E83-0D72-E3F0-A311-0E352C668A93}"/>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 xmlns:a16="http://schemas.microsoft.com/office/drawing/2014/main" id="{1A5AFA24-FAD9-6A5D-8554-DE73B2B702BB}"/>
              </a:ext>
            </a:extLst>
          </p:cNvPr>
          <p:cNvSpPr>
            <a:spLocks noGrp="1"/>
          </p:cNvSpPr>
          <p:nvPr>
            <p:ph type="dt" sz="half" idx="10"/>
          </p:nvPr>
        </p:nvSpPr>
        <p:spPr/>
        <p:txBody>
          <a:bodyPr/>
          <a:lstStyle/>
          <a:p>
            <a:fld id="{6B8F7D27-35A0-499F-B12D-41EE59BFB229}" type="datetimeFigureOut">
              <a:rPr lang="pl-PL" smtClean="0"/>
              <a:pPr/>
              <a:t>2022-09-28</a:t>
            </a:fld>
            <a:endParaRPr lang="pl-PL"/>
          </a:p>
        </p:txBody>
      </p:sp>
      <p:sp>
        <p:nvSpPr>
          <p:cNvPr id="8" name="Symbol zastępczy stopki 7">
            <a:extLst>
              <a:ext uri="{FF2B5EF4-FFF2-40B4-BE49-F238E27FC236}">
                <a16:creationId xmlns="" xmlns:a16="http://schemas.microsoft.com/office/drawing/2014/main" id="{2F435360-38D6-7660-2609-90D67196676B}"/>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 xmlns:a16="http://schemas.microsoft.com/office/drawing/2014/main" id="{CC036C1C-663C-7CA3-C3E8-13B58B08C563}"/>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1536708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45CCE0D4-78B1-17A9-1270-C286B4B0CAD5}"/>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 xmlns:a16="http://schemas.microsoft.com/office/drawing/2014/main" id="{80492642-2F07-B58C-B84D-26A8B28CC697}"/>
              </a:ext>
            </a:extLst>
          </p:cNvPr>
          <p:cNvSpPr>
            <a:spLocks noGrp="1"/>
          </p:cNvSpPr>
          <p:nvPr>
            <p:ph type="dt" sz="half" idx="10"/>
          </p:nvPr>
        </p:nvSpPr>
        <p:spPr/>
        <p:txBody>
          <a:bodyPr/>
          <a:lstStyle/>
          <a:p>
            <a:fld id="{6B8F7D27-35A0-499F-B12D-41EE59BFB229}" type="datetimeFigureOut">
              <a:rPr lang="pl-PL" smtClean="0"/>
              <a:pPr/>
              <a:t>2022-09-28</a:t>
            </a:fld>
            <a:endParaRPr lang="pl-PL"/>
          </a:p>
        </p:txBody>
      </p:sp>
      <p:sp>
        <p:nvSpPr>
          <p:cNvPr id="4" name="Symbol zastępczy stopki 3">
            <a:extLst>
              <a:ext uri="{FF2B5EF4-FFF2-40B4-BE49-F238E27FC236}">
                <a16:creationId xmlns="" xmlns:a16="http://schemas.microsoft.com/office/drawing/2014/main" id="{F15567E7-949E-8DA5-7A4D-2111934C92D0}"/>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 xmlns:a16="http://schemas.microsoft.com/office/drawing/2014/main" id="{128ABE6A-999D-23CF-FFE6-7DB5900D6BB7}"/>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4142989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 xmlns:a16="http://schemas.microsoft.com/office/drawing/2014/main" id="{619CB7C1-F770-4D00-464D-17C36B233CE5}"/>
              </a:ext>
            </a:extLst>
          </p:cNvPr>
          <p:cNvSpPr>
            <a:spLocks noGrp="1"/>
          </p:cNvSpPr>
          <p:nvPr>
            <p:ph type="dt" sz="half" idx="10"/>
          </p:nvPr>
        </p:nvSpPr>
        <p:spPr/>
        <p:txBody>
          <a:bodyPr/>
          <a:lstStyle/>
          <a:p>
            <a:fld id="{6B8F7D27-35A0-499F-B12D-41EE59BFB229}" type="datetimeFigureOut">
              <a:rPr lang="pl-PL" smtClean="0"/>
              <a:pPr/>
              <a:t>2022-09-28</a:t>
            </a:fld>
            <a:endParaRPr lang="pl-PL"/>
          </a:p>
        </p:txBody>
      </p:sp>
      <p:sp>
        <p:nvSpPr>
          <p:cNvPr id="3" name="Symbol zastępczy stopki 2">
            <a:extLst>
              <a:ext uri="{FF2B5EF4-FFF2-40B4-BE49-F238E27FC236}">
                <a16:creationId xmlns="" xmlns:a16="http://schemas.microsoft.com/office/drawing/2014/main" id="{24A21745-6B28-D8E2-ECF8-3621E38E292E}"/>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 xmlns:a16="http://schemas.microsoft.com/office/drawing/2014/main" id="{4176BF0E-42EB-273C-9D4C-6609CEBC341C}"/>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3612739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D0244115-284E-6B55-8B4A-5C76051F9006}"/>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 xmlns:a16="http://schemas.microsoft.com/office/drawing/2014/main" id="{B7911612-EAEA-D441-A910-54161BF118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 xmlns:a16="http://schemas.microsoft.com/office/drawing/2014/main" id="{BF55E4C6-7A51-493F-B5BA-1CFB2D7522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 xmlns:a16="http://schemas.microsoft.com/office/drawing/2014/main" id="{2288DACC-0EBF-84C0-8218-6B1F4A4003F2}"/>
              </a:ext>
            </a:extLst>
          </p:cNvPr>
          <p:cNvSpPr>
            <a:spLocks noGrp="1"/>
          </p:cNvSpPr>
          <p:nvPr>
            <p:ph type="dt" sz="half" idx="10"/>
          </p:nvPr>
        </p:nvSpPr>
        <p:spPr/>
        <p:txBody>
          <a:bodyPr/>
          <a:lstStyle/>
          <a:p>
            <a:fld id="{6B8F7D27-35A0-499F-B12D-41EE59BFB229}" type="datetimeFigureOut">
              <a:rPr lang="pl-PL" smtClean="0"/>
              <a:pPr/>
              <a:t>2022-09-28</a:t>
            </a:fld>
            <a:endParaRPr lang="pl-PL"/>
          </a:p>
        </p:txBody>
      </p:sp>
      <p:sp>
        <p:nvSpPr>
          <p:cNvPr id="6" name="Symbol zastępczy stopki 5">
            <a:extLst>
              <a:ext uri="{FF2B5EF4-FFF2-40B4-BE49-F238E27FC236}">
                <a16:creationId xmlns="" xmlns:a16="http://schemas.microsoft.com/office/drawing/2014/main" id="{304554C4-1066-FC5F-4C4F-62634B5DB2FA}"/>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 xmlns:a16="http://schemas.microsoft.com/office/drawing/2014/main" id="{7FEA73A8-489E-8DA9-5F92-B67EC95BC5AB}"/>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3627708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419571E6-351F-0DEF-7D81-3862CBAB8D6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 xmlns:a16="http://schemas.microsoft.com/office/drawing/2014/main" id="{819D2CC8-B7FF-36D5-B7F8-F720D31FE7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 xmlns:a16="http://schemas.microsoft.com/office/drawing/2014/main" id="{2EE8354D-B13D-1814-63E5-F628DD1842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 xmlns:a16="http://schemas.microsoft.com/office/drawing/2014/main" id="{2A7ADAA0-C2C5-9130-59E6-90D69A4A8811}"/>
              </a:ext>
            </a:extLst>
          </p:cNvPr>
          <p:cNvSpPr>
            <a:spLocks noGrp="1"/>
          </p:cNvSpPr>
          <p:nvPr>
            <p:ph type="dt" sz="half" idx="10"/>
          </p:nvPr>
        </p:nvSpPr>
        <p:spPr/>
        <p:txBody>
          <a:bodyPr/>
          <a:lstStyle/>
          <a:p>
            <a:fld id="{6B8F7D27-35A0-499F-B12D-41EE59BFB229}" type="datetimeFigureOut">
              <a:rPr lang="pl-PL" smtClean="0"/>
              <a:pPr/>
              <a:t>2022-09-28</a:t>
            </a:fld>
            <a:endParaRPr lang="pl-PL"/>
          </a:p>
        </p:txBody>
      </p:sp>
      <p:sp>
        <p:nvSpPr>
          <p:cNvPr id="6" name="Symbol zastępczy stopki 5">
            <a:extLst>
              <a:ext uri="{FF2B5EF4-FFF2-40B4-BE49-F238E27FC236}">
                <a16:creationId xmlns="" xmlns:a16="http://schemas.microsoft.com/office/drawing/2014/main" id="{C54D4D40-4A1A-C6E9-345E-8E226BF9386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 xmlns:a16="http://schemas.microsoft.com/office/drawing/2014/main" id="{FD4C485D-9574-B253-ADDC-27D481A001CC}"/>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551063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7768AA5-0347-48EF-F290-CD2C7FB669CF}"/>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 xmlns:a16="http://schemas.microsoft.com/office/drawing/2014/main" id="{22BE9C5D-4579-4684-1A74-A8E0CF53C76F}"/>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 xmlns:a16="http://schemas.microsoft.com/office/drawing/2014/main" id="{4188C898-0235-2CD5-764A-A08A36488572}"/>
              </a:ext>
            </a:extLst>
          </p:cNvPr>
          <p:cNvSpPr>
            <a:spLocks noGrp="1"/>
          </p:cNvSpPr>
          <p:nvPr>
            <p:ph type="dt" sz="half" idx="10"/>
          </p:nvPr>
        </p:nvSpPr>
        <p:spPr/>
        <p:txBody>
          <a:bodyPr/>
          <a:lstStyle/>
          <a:p>
            <a:fld id="{6B8F7D27-35A0-499F-B12D-41EE59BFB229}" type="datetimeFigureOut">
              <a:rPr lang="pl-PL" smtClean="0"/>
              <a:pPr/>
              <a:t>2022-09-28</a:t>
            </a:fld>
            <a:endParaRPr lang="pl-PL"/>
          </a:p>
        </p:txBody>
      </p:sp>
      <p:sp>
        <p:nvSpPr>
          <p:cNvPr id="5" name="Symbol zastępczy stopki 4">
            <a:extLst>
              <a:ext uri="{FF2B5EF4-FFF2-40B4-BE49-F238E27FC236}">
                <a16:creationId xmlns="" xmlns:a16="http://schemas.microsoft.com/office/drawing/2014/main" id="{419F98A9-D09C-1312-ED1A-4CC27583E133}"/>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411243AB-5C19-5267-C134-346CF1887791}"/>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3224685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 xmlns:a16="http://schemas.microsoft.com/office/drawing/2014/main" id="{A2AD631B-B01A-670C-4906-FEB962A17A0C}"/>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 xmlns:a16="http://schemas.microsoft.com/office/drawing/2014/main" id="{71691EE1-588D-833D-8FF2-DDA8894AE822}"/>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 xmlns:a16="http://schemas.microsoft.com/office/drawing/2014/main" id="{E29AD0E2-3AF6-BED1-76E5-E17DCF24B3A1}"/>
              </a:ext>
            </a:extLst>
          </p:cNvPr>
          <p:cNvSpPr>
            <a:spLocks noGrp="1"/>
          </p:cNvSpPr>
          <p:nvPr>
            <p:ph type="dt" sz="half" idx="10"/>
          </p:nvPr>
        </p:nvSpPr>
        <p:spPr/>
        <p:txBody>
          <a:bodyPr/>
          <a:lstStyle/>
          <a:p>
            <a:fld id="{6B8F7D27-35A0-499F-B12D-41EE59BFB229}" type="datetimeFigureOut">
              <a:rPr lang="pl-PL" smtClean="0"/>
              <a:pPr/>
              <a:t>2022-09-28</a:t>
            </a:fld>
            <a:endParaRPr lang="pl-PL"/>
          </a:p>
        </p:txBody>
      </p:sp>
      <p:sp>
        <p:nvSpPr>
          <p:cNvPr id="5" name="Symbol zastępczy stopki 4">
            <a:extLst>
              <a:ext uri="{FF2B5EF4-FFF2-40B4-BE49-F238E27FC236}">
                <a16:creationId xmlns="" xmlns:a16="http://schemas.microsoft.com/office/drawing/2014/main" id="{4AE77BB2-56AA-AC12-0097-251DB657A6B5}"/>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123D2F86-11AC-BDC7-CB8F-D5ADEEF04FCE}"/>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1026773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 xmlns:a16="http://schemas.microsoft.com/office/drawing/2014/main" id="{C396769C-6EE7-9381-A4F5-D05EF3F63C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 xmlns:a16="http://schemas.microsoft.com/office/drawing/2014/main" id="{3951AFB1-4210-FC51-D44D-ADAD5ABA19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 xmlns:a16="http://schemas.microsoft.com/office/drawing/2014/main" id="{39C0045D-0A78-DC28-62B3-A048FAC5C6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8F7D27-35A0-499F-B12D-41EE59BFB229}" type="datetimeFigureOut">
              <a:rPr lang="pl-PL" smtClean="0"/>
              <a:pPr/>
              <a:t>2022-09-28</a:t>
            </a:fld>
            <a:endParaRPr lang="pl-PL"/>
          </a:p>
        </p:txBody>
      </p:sp>
      <p:sp>
        <p:nvSpPr>
          <p:cNvPr id="5" name="Symbol zastępczy stopki 4">
            <a:extLst>
              <a:ext uri="{FF2B5EF4-FFF2-40B4-BE49-F238E27FC236}">
                <a16:creationId xmlns="" xmlns:a16="http://schemas.microsoft.com/office/drawing/2014/main" id="{78FDAC14-0B6B-2898-32C7-F432C6FA34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 xmlns:a16="http://schemas.microsoft.com/office/drawing/2014/main" id="{01B293F0-F1D4-2027-B0BC-CB6A767294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536248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sip.legalis.pl/urlSearch.seam?HitlistCaption=Odes%C5%82ania&amp;pap_group=25005227&amp;sortField=document-date&amp;filterByUniqueVersionBaseId=true" TargetMode="External"/><Relationship Id="rId7" Type="http://schemas.openxmlformats.org/officeDocument/2006/relationships/image" Target="../media/image1.jpeg"/><Relationship Id="rId2" Type="http://schemas.openxmlformats.org/officeDocument/2006/relationships/hyperlink" Target="https://sip.legalis.pl/urlSearch.seam?HitlistCaption=Odes%C5%82ania&amp;pap_group=25005226&amp;sortField=document-date&amp;filterByUniqueVersionBaseId=true" TargetMode="External"/><Relationship Id="rId1" Type="http://schemas.openxmlformats.org/officeDocument/2006/relationships/slideLayout" Target="../slideLayouts/slideLayout5.xml"/><Relationship Id="rId6" Type="http://schemas.openxmlformats.org/officeDocument/2006/relationships/hyperlink" Target="https://sip.legalis.pl/urlSearch.seam?HitlistCaption=Odes%C5%82ania&amp;pap_group=25005230&amp;sortField=document-date&amp;filterByUniqueVersionBaseId=true" TargetMode="External"/><Relationship Id="rId5" Type="http://schemas.openxmlformats.org/officeDocument/2006/relationships/hyperlink" Target="https://sip.legalis.pl/urlSearch.seam?HitlistCaption=Odes%C5%82ania&amp;pap_group=25005229&amp;sortField=document-date&amp;filterByUniqueVersionBaseId=true" TargetMode="External"/><Relationship Id="rId4" Type="http://schemas.openxmlformats.org/officeDocument/2006/relationships/hyperlink" Target="https://sip.legalis.pl/urlSearch.seam?HitlistCaption=Odes%C5%82ania&amp;pap_group=25005228&amp;sortField=document-date&amp;filterByUniqueVersionBaseId=true"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ip.legalis.pl/document-view.seam?documentId=mfrxilrtge2tqmrrhe3toltqmfyc4mzqhe4dgmjzgi"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ip.legalis.pl/document-view.seam?documentId=mfrxilrtge2tqmrrhe3toltqmfyc4mzqhe4dgmjzgi"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ip.legalis.pl/urlSearch.seam?HitlistCaption=Odes%C5%82ania&amp;pap_group=25010695&amp;refSource=guide&amp;sortField=document-date&amp;filterByUniqueVersionBaseId=true" TargetMode="Externa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ip.legalis.pl/urlSearch.seam?HitlistCaption=Odes%C5%82ania&amp;pap_group=25005250&amp;sortField=document-date&amp;filterByUniqueVersionBaseId=true"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sip.legalis.pl/document-view.seam?documentId=mfrxilrtg4ytgnzuga2tkltqmfyc4nbzgiytgnbvgq" TargetMode="External"/><Relationship Id="rId2" Type="http://schemas.openxmlformats.org/officeDocument/2006/relationships/hyperlink" Target="https://sip.legalis.pl/document-view.seam?documentId=mfrxilrtg4ytgnzuga2tkltqmfyc4nbzgiytgnbvge" TargetMode="External"/><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sip.legalis.pl/document-view.seam?documentId=mfrxilrtg4ytgnzuga2tkltqmfyc4nbzgiytgnbsgq"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sip.legalis.pl/urlSearch.seam?HitlistCaption=Odes%C5%82ania&amp;pap_group=25010699&amp;refSource=guide&amp;sortField=document-date&amp;filterByUniqueVersionBaseId=true"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sip.legalis.pl/urlSearch.seam?HitlistCaption=Odes%C5%82ania&amp;pap_group=25010699&amp;refSource=guide&amp;sortField=document-date&amp;filterByUniqueVersionBaseId=true" TargetMode="External"/><Relationship Id="rId2" Type="http://schemas.openxmlformats.org/officeDocument/2006/relationships/hyperlink" Target="https://sip.legalis.pl/document-view.seam?documentId=mfrxilrtg4ytgnzuga2tkltqmfyc4nbzgiytgnbsgq"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ip.legalis.pl/document-view.seam?documentId=mfrxilrtg4ytgnzuga2tkltqmfyc4nbzgiytgnjthe" TargetMode="Externa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sip.legalis.pl/document-view.seam?documentId=mfrxilrtgy3damjwhe2dqltqmfyc4mzwgmzdonzwg4" TargetMode="External"/><Relationship Id="rId2" Type="http://schemas.openxmlformats.org/officeDocument/2006/relationships/hyperlink" Target="https://sip.legalis.pl/urlSearch.seam?HitlistCaption=Odes%C5%82ania&amp;pap_group=25005277&amp;sortField=document-date&amp;filterByUniqueVersionBaseId=true" TargetMode="Externa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hyperlink" Target="https://sip.legalis.pl/document-view.seam?documentId=mfrxilrtgy3damjwhe2dqltqmfyc4mzwgmzdonzxgu" TargetMode="External"/><Relationship Id="rId4" Type="http://schemas.openxmlformats.org/officeDocument/2006/relationships/hyperlink" Target="https://sip.legalis.pl/document-view.seam?documentId=mfrxilrtgy3damjwhe2dqltqmfyc4mzwgmzdonzxgm"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sip.legalis.pl/document-view.seam?documentId=mfrxilrtgy3damjwhe2dqltqmfyc4mzwgmzdonzwg4" TargetMode="External"/><Relationship Id="rId2" Type="http://schemas.openxmlformats.org/officeDocument/2006/relationships/hyperlink" Target="https://sip.legalis.pl/urlSearch.seam?HitlistCaption=Odes%C5%82ania&amp;pap_group=25005277&amp;sortField=document-date&amp;filterByUniqueVersionBaseId=true" TargetMode="Externa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hyperlink" Target="https://sip.legalis.pl/document-view.seam?documentId=mfrxilrtgy3damjwhe2dqltqmfyc4mzwgmzdonzxgu" TargetMode="External"/><Relationship Id="rId4" Type="http://schemas.openxmlformats.org/officeDocument/2006/relationships/hyperlink" Target="https://sip.legalis.pl/document-view.seam?documentId=mfrxilrtgy3damjwhe2dqltqmfyc4mzwgmzdonzxgm"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ip.legalis.pl/document-view.seam?documentId=mfrxilrtg4ytgnzuga2tkltqmfyc4nbzgiytgnjvgu"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ip.legalis.pl/document-view.seam?documentId=mfrxilrtg4ytgnzuga2tkltqmfyc4nbzgiytgnjvgu"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sip.legalis.pl/document-view.seam?documentId=mfrxilrtgy3damjwhe2dqltqmfyc4mzwgmzdonzxgm"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sip.legalis.pl/urlSearch.seam?HitlistCaption=Odes%C5%82ania&amp;pap_group=25005277&amp;sortField=document-date&amp;filterByUniqueVersionBaseId=true"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sip.legalis.pl/urlSearch.seam?HitlistCaption=Odes%C5%82ania&amp;pap_group=25005277&amp;sortField=document-date&amp;filterByUniqueVersionBaseId=true" TargetMode="External"/><Relationship Id="rId2" Type="http://schemas.openxmlformats.org/officeDocument/2006/relationships/hyperlink" Target="https://sip.legalis.pl/document-view.seam?documentId=mfrxilrtgy3damjwhe2dqltqmfyc4mzwgmzdonzxgm"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ip.legalis.pl/document-view.seam?documentId=mfrxilrtgy3damjwhe2dqltqmfyc4mzwgmzdonzzgi"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ip.legalis.pl/document-view.seam?documentId=mfrxilrtgy3damjwhe2dqltqmfyc4mzwgmzdonzzgi"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ip.legalis.pl/document-view.seam?documentId=mfrxilrtg4ytgnzuga2tkltqmfyc4nbzgiytgnrqge" TargetMode="Externa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hyperlink" Target="https://sip.legalis.pl/document-view.seam?documentId=mfrxilrtg4ytgnzuga2tkltqmfyc4nbzgiytgnjxgy" TargetMode="External"/><Relationship Id="rId2" Type="http://schemas.openxmlformats.org/officeDocument/2006/relationships/hyperlink" Target="https://sip.legalis.pl/urlSearch.seam?HitlistCaption=Odes%C5%82ania&amp;pap_group=25010702&amp;refSource=guide&amp;sortField=document-date&amp;filterByUniqueVersionBaseId=true" TargetMode="Externa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hyperlink" Target="https://sip.legalis.pl/document-view.seam?documentId=mfrxilrtg4ytgnzuga2tkltqmfyc4nbzgiytinbvhe" TargetMode="External"/><Relationship Id="rId4" Type="http://schemas.openxmlformats.org/officeDocument/2006/relationships/hyperlink" Target="https://sip.legalis.pl/document-view.seam?documentId=mfrxilrtg4ytgnzuga2tkltqmfyc4nbzgiytgnjvgu"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sip.legalis.pl/document-view.seam?documentId=mfrxilrtg4ytgnzuga2tkltqmfyc4nbzgiytgnjxgy" TargetMode="External"/><Relationship Id="rId2" Type="http://schemas.openxmlformats.org/officeDocument/2006/relationships/hyperlink" Target="https://sip.legalis.pl/urlSearch.seam?HitlistCaption=Odes%C5%82ania&amp;pap_group=25010702&amp;refSource=guide&amp;sortField=document-date&amp;filterByUniqueVersionBaseId=true" TargetMode="Externa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hyperlink" Target="https://sip.legalis.pl/document-view.seam?documentId=mfrxilrtg4ytgnzuga2tkltqmfyc4nbzgiytinbvhe" TargetMode="External"/><Relationship Id="rId4" Type="http://schemas.openxmlformats.org/officeDocument/2006/relationships/hyperlink" Target="https://sip.legalis.pl/document-view.seam?documentId=mfrxilrtg4ytgnzuga2tkltqmfyc4nbzgiytgnjvgu"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sip.legalis.pl/document-view.seam?documentId=mfrxilrtg4ytgnzuga2tkltqmfyc4nbzgiytgnrsga"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sip.legalis.pl/document-view.seam?documentId=mfrxilrtg4ytgnzuga2tkltqmfyc4nbzgiytgnrsha"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s://sip.legalis.pl/document-view.seam?documentId=mfrxilrtg4ytgnzuga2tkltqmfyc4nbzgiytgnrsga"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sip.legalis.pl/document-view.seam?documentId=mfrxilrtg4ytgnzuga2tkltqmfyc4nbzgiytgnrsha"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s://sip.legalis.pl/document-view.seam?documentId=mfrxilrtg4ytgnzuga2tkltqmfyc4nbzgiytgnrrgy"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s://sip.legalis.pl/document-view.seam?documentId=mfrxilrtg4ytgnzuga2tkltqmfyc4nbzgiytgnrrha" TargetMode="External"/><Relationship Id="rId4" Type="http://schemas.openxmlformats.org/officeDocument/2006/relationships/hyperlink" Target="https://sip.legalis.pl/document-view.seam?documentId=mfrxilrtg4ytgnzuga2tkltqmfyc4nbzgiytgnrtgm"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s://sip.legalis.pl/document-view.seam?documentId=mfrxilrtg4ytgnzuga2tkltqmfyc4nbzgiytgnrrgy"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s://sip.legalis.pl/document-view.seam?documentId=mfrxilrtg4ytgnzuga2tkltqmfyc4nbzgiytgnrrha" TargetMode="External"/><Relationship Id="rId4" Type="http://schemas.openxmlformats.org/officeDocument/2006/relationships/hyperlink" Target="https://sip.legalis.pl/document-view.seam?documentId=mfrxilrtg4ytgnzuga2tkltqmfyc4nbzgiytgnrtgm" TargetMode="External"/></Relationships>
</file>

<file path=ppt/slides/_rels/slide77.xml.rels><?xml version="1.0" encoding="UTF-8" standalone="yes"?>
<Relationships xmlns="http://schemas.openxmlformats.org/package/2006/relationships"><Relationship Id="rId3" Type="http://schemas.openxmlformats.org/officeDocument/2006/relationships/hyperlink" Target="https://sip.legalis.pl/urlSearch.seam?HitlistCaption=Odes%C5%82ania&amp;pap_group=25005278&amp;sortField=document-date&amp;filterByUniqueVersionBaseId=true"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sip.legalis.pl/document-view.seam?documentId=mfrxilrtgy3damjwhe2dqltqmfyc4mzwgmzdonrugm" TargetMode="External"/></Relationships>
</file>

<file path=ppt/slides/_rels/slide78.xml.rels><?xml version="1.0" encoding="UTF-8" standalone="yes"?>
<Relationships xmlns="http://schemas.openxmlformats.org/package/2006/relationships"><Relationship Id="rId3" Type="http://schemas.openxmlformats.org/officeDocument/2006/relationships/hyperlink" Target="https://sip.legalis.pl/urlSearch.seam?HitlistCaption=Odes%C5%82ania&amp;pap_group=25005278&amp;sortField=document-date&amp;filterByUniqueVersionBaseId=true"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sip.legalis.pl/document-view.seam?documentId=mfrxilrtgy3damjwhe2dqltqmfyc4mzwgmzdonrugm" TargetMode="External"/></Relationships>
</file>

<file path=ppt/slides/_rels/slide7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sip.legalis.pl/urlSearch.seam?HitlistCaption=Odes%C5%82ania&amp;pap_group=25005253&amp;sortField=document-date&amp;filterByUniqueVersionBaseId=true"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ip.legalis.pl/document-view.seam?documentId=mfrxilrtg4ytgnzuga2tkltqmfyc4nbzgiytgnzyga" TargetMode="Externa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 xmlns:a16="http://schemas.microsoft.com/office/drawing/2014/main" id="{4136A8E5-605A-ABCF-F53F-13358FB831A0}"/>
              </a:ext>
            </a:extLst>
          </p:cNvPr>
          <p:cNvSpPr>
            <a:spLocks noGrp="1"/>
          </p:cNvSpPr>
          <p:nvPr>
            <p:ph type="title"/>
          </p:nvPr>
        </p:nvSpPr>
        <p:spPr>
          <a:xfrm>
            <a:off x="838200" y="255397"/>
            <a:ext cx="10515600" cy="1325563"/>
          </a:xfrm>
        </p:spPr>
        <p:txBody>
          <a:bodyPr/>
          <a:lstStyle/>
          <a:p>
            <a:pPr algn="ctr"/>
            <a:r>
              <a:rPr lang="pl-PL" dirty="0">
                <a:solidFill>
                  <a:srgbClr val="00B050"/>
                </a:solidFill>
                <a:latin typeface="Algerian" panose="04020705040A02060702" pitchFamily="82" charset="0"/>
              </a:rPr>
              <a:t>PRAWO </a:t>
            </a:r>
            <a:r>
              <a:rPr lang="pl-PL" dirty="0" smtClean="0">
                <a:solidFill>
                  <a:srgbClr val="00B050"/>
                </a:solidFill>
                <a:latin typeface="Algerian" panose="04020705040A02060702" pitchFamily="82" charset="0"/>
              </a:rPr>
              <a:t>PRACY</a:t>
            </a:r>
            <a:r>
              <a:rPr lang="uk-UA" dirty="0">
                <a:solidFill>
                  <a:srgbClr val="00B050"/>
                </a:solidFill>
                <a:latin typeface="Algerian" panose="04020705040A02060702" pitchFamily="82" charset="0"/>
              </a:rPr>
              <a:t/>
            </a:r>
            <a:br>
              <a:rPr lang="uk-UA" dirty="0">
                <a:solidFill>
                  <a:srgbClr val="00B050"/>
                </a:solidFill>
                <a:latin typeface="Algerian" panose="04020705040A02060702" pitchFamily="82" charset="0"/>
              </a:rPr>
            </a:br>
            <a:r>
              <a:rPr lang="uk-UA" dirty="0" smtClean="0">
                <a:solidFill>
                  <a:srgbClr val="00B050"/>
                </a:solidFill>
                <a:latin typeface="Algerian" panose="04020705040A02060702" pitchFamily="82" charset="0"/>
              </a:rPr>
              <a:t>ТРУДОВЕ </a:t>
            </a:r>
            <a:r>
              <a:rPr lang="uk-UA" dirty="0">
                <a:solidFill>
                  <a:srgbClr val="00B050"/>
                </a:solidFill>
                <a:latin typeface="Algerian" panose="04020705040A02060702" pitchFamily="82" charset="0"/>
              </a:rPr>
              <a:t>ПРАВО</a:t>
            </a:r>
            <a:endParaRPr lang="pl-PL" dirty="0">
              <a:solidFill>
                <a:srgbClr val="00B050"/>
              </a:solidFill>
              <a:latin typeface="Algerian" panose="04020705040A02060702" pitchFamily="82" charset="0"/>
            </a:endParaRPr>
          </a:p>
        </p:txBody>
      </p:sp>
      <p:sp>
        <p:nvSpPr>
          <p:cNvPr id="12" name="pole tekstowe 11">
            <a:extLst>
              <a:ext uri="{FF2B5EF4-FFF2-40B4-BE49-F238E27FC236}">
                <a16:creationId xmlns="" xmlns:a16="http://schemas.microsoft.com/office/drawing/2014/main" id="{EA5561E9-9C8F-CC20-CAA8-84311CAF776C}"/>
              </a:ext>
            </a:extLst>
          </p:cNvPr>
          <p:cNvSpPr txBox="1"/>
          <p:nvPr/>
        </p:nvSpPr>
        <p:spPr>
          <a:xfrm>
            <a:off x="7219950" y="5589573"/>
            <a:ext cx="4762500" cy="266015"/>
          </a:xfrm>
          <a:prstGeom prst="rect">
            <a:avLst/>
          </a:prstGeom>
          <a:noFill/>
        </p:spPr>
        <p:txBody>
          <a:bodyPr wrap="square">
            <a:spAutoFit/>
          </a:bodyPr>
          <a:lstStyle/>
          <a:p>
            <a:r>
              <a:rPr lang="pl-PL" sz="1100" dirty="0" err="1"/>
              <a:t>Żródło</a:t>
            </a:r>
            <a:r>
              <a:rPr lang="pl-PL" sz="1100" dirty="0"/>
              <a:t>: https://www.socium.pl/images/zdjecie/prawo-pracy.jpg</a:t>
            </a:r>
          </a:p>
        </p:txBody>
      </p:sp>
      <p:pic>
        <p:nvPicPr>
          <p:cNvPr id="16" name="Obraz 15">
            <a:extLst>
              <a:ext uri="{FF2B5EF4-FFF2-40B4-BE49-F238E27FC236}">
                <a16:creationId xmlns="" xmlns:a16="http://schemas.microsoft.com/office/drawing/2014/main" id="{BF27E21C-73DA-57C2-5875-AEE9FFB9010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pic>
        <p:nvPicPr>
          <p:cNvPr id="6" name="Symbol zastępczy zawartości 5">
            <a:extLst>
              <a:ext uri="{FF2B5EF4-FFF2-40B4-BE49-F238E27FC236}">
                <a16:creationId xmlns="" xmlns:a16="http://schemas.microsoft.com/office/drawing/2014/main" id="{EAC3254C-0FE3-07A1-43C3-216DE5B86094}"/>
              </a:ext>
            </a:extLst>
          </p:cNvPr>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2200276" y="1644396"/>
            <a:ext cx="8077200" cy="3943350"/>
          </a:xfrm>
        </p:spPr>
      </p:pic>
    </p:spTree>
    <p:extLst>
      <p:ext uri="{BB962C8B-B14F-4D97-AF65-F5344CB8AC3E}">
        <p14:creationId xmlns:p14="http://schemas.microsoft.com/office/powerpoint/2010/main" xmlns="" val="3570604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635"/>
            <a:ext cx="10515600" cy="1711325"/>
          </a:xfrm>
        </p:spPr>
        <p:txBody>
          <a:bodyPr>
            <a:normAutofit/>
          </a:bodyPr>
          <a:lstStyle/>
          <a:p>
            <a:pPr algn="ctr"/>
            <a:r>
              <a:rPr lang="pl-PL" b="1" dirty="0">
                <a:solidFill>
                  <a:srgbClr val="00B050"/>
                </a:solidFill>
                <a:latin typeface="Algerian" panose="04020705040A02060702" pitchFamily="82" charset="0"/>
              </a:rPr>
              <a:t>ŹRÓDŁA PRAWA </a:t>
            </a:r>
            <a:r>
              <a:rPr lang="pl-PL" b="1" dirty="0" smtClean="0">
                <a:solidFill>
                  <a:srgbClr val="00B050"/>
                </a:solidFill>
                <a:latin typeface="Algerian" panose="04020705040A02060702" pitchFamily="82" charset="0"/>
              </a:rPr>
              <a:t>PRACY</a:t>
            </a:r>
            <a:r>
              <a:rPr lang="en-GB" b="1" dirty="0" smtClean="0">
                <a:solidFill>
                  <a:srgbClr val="00B050"/>
                </a:solidFill>
                <a:latin typeface="Algerian" panose="04020705040A02060702" pitchFamily="82" charset="0"/>
              </a:rPr>
              <a:t/>
            </a:r>
            <a:br>
              <a:rPr lang="en-GB" b="1" dirty="0" smtClean="0">
                <a:solidFill>
                  <a:srgbClr val="00B050"/>
                </a:solidFill>
                <a:latin typeface="Algerian" panose="04020705040A02060702" pitchFamily="82" charset="0"/>
              </a:rPr>
            </a:br>
            <a:r>
              <a:rPr lang="uk" b="1" dirty="0">
                <a:solidFill>
                  <a:srgbClr val="00B050"/>
                </a:solidFill>
                <a:latin typeface="Algerian" panose="04020705040A02060702" pitchFamily="82" charset="0"/>
              </a:rPr>
              <a:t>ДЖЕРЕЛА ТРУДОВОГО </a:t>
            </a:r>
            <a:r>
              <a:rPr lang="uk" b="1" dirty="0" smtClean="0">
                <a:solidFill>
                  <a:srgbClr val="00B050"/>
                </a:solidFill>
                <a:latin typeface="Algerian" panose="04020705040A02060702" pitchFamily="82" charset="0"/>
              </a:rPr>
              <a:t>ПРАВА</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681163"/>
            <a:ext cx="5157787" cy="4508500"/>
          </a:xfrm>
        </p:spPr>
        <p:txBody>
          <a:bodyPr>
            <a:normAutofit lnSpcReduction="10000"/>
          </a:bodyPr>
          <a:lstStyle/>
          <a:p>
            <a:pPr marL="514350" indent="-514350" eaLnBrk="1" hangingPunct="1">
              <a:buFont typeface="+mj-lt"/>
              <a:buAutoNum type="arabicPeriod"/>
              <a:defRPr/>
            </a:pPr>
            <a:r>
              <a:rPr lang="pl-PL" sz="2600" dirty="0"/>
              <a:t>przepisy Kodeksu pracy,</a:t>
            </a:r>
          </a:p>
          <a:p>
            <a:pPr marL="514350" indent="-514350" algn="just" eaLnBrk="1" hangingPunct="1">
              <a:buFont typeface="+mj-lt"/>
              <a:buAutoNum type="arabicPeriod"/>
              <a:defRPr/>
            </a:pPr>
            <a:r>
              <a:rPr lang="pl-PL" sz="2600" dirty="0"/>
              <a:t>przepisy innych ustaw i aktów wykonawczych, określające prawa i obowiązki pracowników i pracodawców,</a:t>
            </a:r>
          </a:p>
          <a:p>
            <a:pPr marL="514350" indent="-514350" eaLnBrk="1" hangingPunct="1">
              <a:buFont typeface="+mj-lt"/>
              <a:buAutoNum type="arabicPeriod"/>
              <a:defRPr/>
            </a:pPr>
            <a:r>
              <a:rPr lang="pl-PL" sz="2600" dirty="0"/>
              <a:t>postanowienia układów zbiorowych pracy i innych opartych na ustawie porozumień zbiorowych, regulaminów i statutów określających prawa i obowiązki stron stosunku pracy,</a:t>
            </a:r>
          </a:p>
          <a:p>
            <a:pPr marL="514350" indent="-514350" eaLnBrk="1" hangingPunct="1">
              <a:buFont typeface="+mj-lt"/>
              <a:buAutoNum type="arabicPeriod"/>
              <a:defRPr/>
            </a:pPr>
            <a:r>
              <a:rPr lang="pl-PL" sz="2600" dirty="0"/>
              <a:t>umowa o pracę.</a:t>
            </a:r>
          </a:p>
          <a:p>
            <a:pPr algn="just"/>
            <a:endParaRPr lang="pl-PL"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610106"/>
            <a:ext cx="5183188" cy="4478973"/>
          </a:xfrm>
        </p:spPr>
        <p:txBody>
          <a:bodyPr>
            <a:noAutofit/>
          </a:bodyPr>
          <a:lstStyle/>
          <a:p>
            <a:pPr marL="514350" indent="-514350">
              <a:buFont typeface="+mj-lt"/>
              <a:buAutoNum type="arabicPeriod"/>
              <a:defRPr/>
            </a:pPr>
            <a:r>
              <a:rPr lang="uk" sz="2200" dirty="0"/>
              <a:t>положення КЗпП,</a:t>
            </a:r>
          </a:p>
          <a:p>
            <a:pPr marL="514350" indent="-514350" algn="just">
              <a:buFont typeface="+mj-lt"/>
              <a:buAutoNum type="arabicPeriod"/>
              <a:defRPr/>
            </a:pPr>
            <a:r>
              <a:rPr lang="uk" sz="2200" dirty="0"/>
              <a:t>положення інших </a:t>
            </a:r>
            <a:r>
              <a:rPr lang="uk-UA" sz="2200" dirty="0" smtClean="0"/>
              <a:t>законів </a:t>
            </a:r>
            <a:r>
              <a:rPr lang="uk" sz="2200" dirty="0" smtClean="0"/>
              <a:t>та </a:t>
            </a:r>
            <a:r>
              <a:rPr lang="uk" sz="2200" dirty="0"/>
              <a:t>підзаконних актів, що визначають права та обов'язки працівників і роботодавців,</a:t>
            </a:r>
          </a:p>
          <a:p>
            <a:pPr marL="514350" indent="-514350">
              <a:buFont typeface="+mj-lt"/>
              <a:buAutoNum type="arabicPeriod"/>
              <a:defRPr/>
            </a:pPr>
            <a:r>
              <a:rPr lang="uk" sz="2200" dirty="0"/>
              <a:t>положення колективних трудових договорів та </a:t>
            </a:r>
            <a:r>
              <a:rPr lang="uk" sz="2200" dirty="0" smtClean="0"/>
              <a:t>інших колективних </a:t>
            </a:r>
            <a:r>
              <a:rPr lang="uk" sz="2200" dirty="0"/>
              <a:t>угод, заснованих на </a:t>
            </a:r>
            <a:r>
              <a:rPr lang="uk" sz="2200" dirty="0" smtClean="0"/>
              <a:t>законі про колективні договори, положення </a:t>
            </a:r>
            <a:r>
              <a:rPr lang="uk" sz="2200" dirty="0"/>
              <a:t>і </a:t>
            </a:r>
            <a:r>
              <a:rPr lang="uk" sz="2200" dirty="0" smtClean="0"/>
              <a:t>статути, </a:t>
            </a:r>
            <a:r>
              <a:rPr lang="uk" sz="2200" dirty="0"/>
              <a:t>що визначають права та обов'язки сторін трудових відносин,</a:t>
            </a:r>
          </a:p>
          <a:p>
            <a:pPr marL="514350" indent="-514350">
              <a:buFont typeface="+mj-lt"/>
              <a:buAutoNum type="arabicPeriod"/>
              <a:defRPr/>
            </a:pPr>
            <a:r>
              <a:rPr lang="uk" sz="2200" dirty="0"/>
              <a:t>трудовий договір.</a:t>
            </a:r>
          </a:p>
          <a:p>
            <a:pPr algn="just"/>
            <a:endParaRPr lang="pl-PL" sz="2200" dirty="0"/>
          </a:p>
          <a:p>
            <a:pPr marL="0" indent="0">
              <a:buNone/>
            </a:pPr>
            <a:endParaRPr lang="pl-PL" sz="2200" dirty="0"/>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526244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45085"/>
            <a:ext cx="10515600" cy="1711325"/>
          </a:xfrm>
        </p:spPr>
        <p:txBody>
          <a:bodyPr>
            <a:normAutofit/>
          </a:bodyPr>
          <a:lstStyle/>
          <a:p>
            <a:pPr algn="ctr"/>
            <a:r>
              <a:rPr lang="pl-PL" b="1" dirty="0" smtClean="0">
                <a:solidFill>
                  <a:srgbClr val="00B050"/>
                </a:solidFill>
                <a:latin typeface="Algerian" panose="04020705040A02060702" pitchFamily="82" charset="0"/>
              </a:rPr>
              <a:t>HIERARCHIA </a:t>
            </a:r>
            <a:r>
              <a:rPr lang="pl-PL" b="1" dirty="0">
                <a:solidFill>
                  <a:srgbClr val="00B050"/>
                </a:solidFill>
                <a:latin typeface="Algerian" panose="04020705040A02060702" pitchFamily="82" charset="0"/>
              </a:rPr>
              <a:t>ŹRÓDEŁ PRAWA </a:t>
            </a:r>
            <a:br>
              <a:rPr lang="pl-PL" b="1" dirty="0">
                <a:solidFill>
                  <a:srgbClr val="00B050"/>
                </a:solidFill>
                <a:latin typeface="Algerian" panose="04020705040A02060702" pitchFamily="82" charset="0"/>
              </a:rPr>
            </a:br>
            <a:r>
              <a:rPr lang="uk" b="1" dirty="0">
                <a:solidFill>
                  <a:srgbClr val="00B050"/>
                </a:solidFill>
                <a:latin typeface="Algerian" panose="04020705040A02060702" pitchFamily="82" charset="0"/>
              </a:rPr>
              <a:t>ІЄРАРХІЯ ДЖЕРЕЛ </a:t>
            </a:r>
            <a:r>
              <a:rPr lang="uk" b="1" dirty="0" smtClean="0">
                <a:solidFill>
                  <a:srgbClr val="00B050"/>
                </a:solidFill>
                <a:latin typeface="Algerian" panose="04020705040A02060702" pitchFamily="82" charset="0"/>
              </a:rPr>
              <a:t>ПРАВА</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681163"/>
            <a:ext cx="5157787" cy="4508500"/>
          </a:xfrm>
        </p:spPr>
        <p:txBody>
          <a:bodyPr>
            <a:normAutofit fontScale="62500" lnSpcReduction="20000"/>
          </a:bodyPr>
          <a:lstStyle/>
          <a:p>
            <a:pPr algn="just" eaLnBrk="1" hangingPunct="1"/>
            <a:r>
              <a:rPr lang="pl-PL" altLang="pl-PL" sz="3400" dirty="0"/>
              <a:t>Postanowienia układów zbiorowych pracy i porozumień zbiorowych oraz regulaminów i statutów </a:t>
            </a:r>
            <a:r>
              <a:rPr lang="pl-PL" altLang="pl-PL" sz="3400" b="1" u="sng" dirty="0"/>
              <a:t>nie mogą być mniej korzystne dla pracowników</a:t>
            </a:r>
            <a:r>
              <a:rPr lang="pl-PL" altLang="pl-PL" sz="3400" u="sng" dirty="0"/>
              <a:t> niż przepisy Kodeksu pracy oraz innych ustaw i aktów wykonawczych.</a:t>
            </a:r>
          </a:p>
          <a:p>
            <a:pPr algn="just" eaLnBrk="1" hangingPunct="1"/>
            <a:r>
              <a:rPr lang="pl-PL" altLang="pl-PL" sz="3400" dirty="0"/>
              <a:t>Postanowienia </a:t>
            </a:r>
            <a:r>
              <a:rPr lang="pl-PL" altLang="pl-PL" sz="3400" u="sng" dirty="0"/>
              <a:t>regulaminów i statutów </a:t>
            </a:r>
            <a:r>
              <a:rPr lang="pl-PL" altLang="pl-PL" sz="3400" b="1" u="sng" dirty="0"/>
              <a:t>nie mogą być mniej korzystne dla pracowników </a:t>
            </a:r>
            <a:r>
              <a:rPr lang="pl-PL" altLang="pl-PL" sz="3400" u="sng" dirty="0"/>
              <a:t>niż postanowienia układów zbiorowych pracy i porozumień zbiorowych.</a:t>
            </a:r>
          </a:p>
          <a:p>
            <a:pPr algn="just" eaLnBrk="1" hangingPunct="1"/>
            <a:r>
              <a:rPr lang="pl-PL" altLang="pl-PL" sz="3400" dirty="0"/>
              <a:t>Postanowienia układów zbiorowych pracy i innych opartych na ustawie porozumień zbiorowych, regulaminów oraz statutów określających prawa i obowiązki stron stosunku pracy, </a:t>
            </a:r>
            <a:r>
              <a:rPr lang="pl-PL" altLang="pl-PL" sz="3400" b="1" dirty="0"/>
              <a:t>naruszające zasadę równego traktowania w zatrudnieniu, </a:t>
            </a:r>
            <a:r>
              <a:rPr lang="pl-PL" altLang="pl-PL" sz="3400" b="1" u="sng" dirty="0">
                <a:solidFill>
                  <a:srgbClr val="FF0000"/>
                </a:solidFill>
              </a:rPr>
              <a:t>nie obowiązują</a:t>
            </a:r>
            <a:r>
              <a:rPr lang="pl-PL" altLang="pl-PL" sz="2800" b="1" u="sng" dirty="0">
                <a:solidFill>
                  <a:srgbClr val="FF0000"/>
                </a:solidFill>
              </a:rPr>
              <a:t>.</a:t>
            </a:r>
          </a:p>
          <a:p>
            <a:pPr algn="just"/>
            <a:endParaRPr lang="pl-PL" u="sng" dirty="0"/>
          </a:p>
          <a:p>
            <a:pPr algn="just"/>
            <a:endParaRPr lang="pl-PL"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683258"/>
            <a:ext cx="5183188" cy="3684588"/>
          </a:xfrm>
        </p:spPr>
        <p:txBody>
          <a:bodyPr>
            <a:noAutofit/>
          </a:bodyPr>
          <a:lstStyle/>
          <a:p>
            <a:pPr algn="just">
              <a:lnSpc>
                <a:spcPts val="1800"/>
              </a:lnSpc>
              <a:spcBef>
                <a:spcPts val="0"/>
              </a:spcBef>
            </a:pPr>
            <a:r>
              <a:rPr lang="uk" altLang="pl-PL" sz="2000" dirty="0"/>
              <a:t>Положення </a:t>
            </a:r>
            <a:r>
              <a:rPr lang="uk" altLang="pl-PL" sz="2000" dirty="0" smtClean="0"/>
              <a:t>колективних трудових договорів </a:t>
            </a:r>
            <a:r>
              <a:rPr lang="uk" sz="2000" dirty="0"/>
              <a:t>та інших колективних угод</a:t>
            </a:r>
            <a:r>
              <a:rPr lang="uk" altLang="pl-PL" sz="2000" dirty="0" smtClean="0"/>
              <a:t>, </a:t>
            </a:r>
            <a:r>
              <a:rPr lang="uk" altLang="pl-PL" sz="2000" dirty="0"/>
              <a:t>а також положень і статутів </a:t>
            </a:r>
            <a:r>
              <a:rPr lang="uk" altLang="pl-PL" sz="2000" b="1" u="sng" dirty="0"/>
              <a:t>не можуть бути менш сприятливими для працівників </a:t>
            </a:r>
            <a:r>
              <a:rPr lang="uk" altLang="pl-PL" sz="2000" u="sng" dirty="0"/>
              <a:t>, ніж положення КЗпП та інших законів і </a:t>
            </a:r>
            <a:r>
              <a:rPr lang="uk" altLang="pl-PL" sz="2000" u="sng" dirty="0" smtClean="0"/>
              <a:t>підзаконних актів.</a:t>
            </a:r>
            <a:endParaRPr lang="uk" altLang="pl-PL" sz="2000" u="sng" dirty="0"/>
          </a:p>
          <a:p>
            <a:pPr algn="just">
              <a:lnSpc>
                <a:spcPts val="1800"/>
              </a:lnSpc>
              <a:spcBef>
                <a:spcPts val="0"/>
              </a:spcBef>
            </a:pPr>
            <a:r>
              <a:rPr lang="uk" altLang="pl-PL" sz="2000" dirty="0"/>
              <a:t>Положення </a:t>
            </a:r>
            <a:r>
              <a:rPr lang="uk" altLang="pl-PL" sz="2000" u="sng" dirty="0"/>
              <a:t>положень і статутів </a:t>
            </a:r>
            <a:r>
              <a:rPr lang="uk" altLang="pl-PL" sz="2000" b="1" u="sng" dirty="0"/>
              <a:t>не можуть бути менш сприятливими для працівників, </a:t>
            </a:r>
            <a:r>
              <a:rPr lang="uk" altLang="pl-PL" sz="2000" u="sng" dirty="0"/>
              <a:t>ніж </a:t>
            </a:r>
            <a:r>
              <a:rPr lang="uk" altLang="pl-PL" sz="2000" u="sng" dirty="0" smtClean="0"/>
              <a:t>положення </a:t>
            </a:r>
            <a:r>
              <a:rPr lang="uk" altLang="pl-PL" sz="2000" u="sng" dirty="0"/>
              <a:t>колективних трудових </a:t>
            </a:r>
            <a:r>
              <a:rPr lang="uk" altLang="pl-PL" sz="2000" u="sng" dirty="0" smtClean="0"/>
              <a:t>договорів </a:t>
            </a:r>
            <a:r>
              <a:rPr lang="uk" sz="2000" u="sng" dirty="0" smtClean="0"/>
              <a:t>та інших колективних угод</a:t>
            </a:r>
            <a:r>
              <a:rPr lang="uk" altLang="pl-PL" sz="2000" u="sng" dirty="0" smtClean="0"/>
              <a:t>.</a:t>
            </a:r>
            <a:endParaRPr lang="uk" altLang="pl-PL" sz="2000" u="sng" dirty="0"/>
          </a:p>
          <a:p>
            <a:pPr algn="just">
              <a:lnSpc>
                <a:spcPts val="1800"/>
              </a:lnSpc>
              <a:spcBef>
                <a:spcPts val="0"/>
              </a:spcBef>
            </a:pPr>
            <a:r>
              <a:rPr lang="uk" altLang="pl-PL" sz="2000" dirty="0"/>
              <a:t>Положення колективних трудових договорів </a:t>
            </a:r>
            <a:r>
              <a:rPr lang="uk" sz="2000" dirty="0"/>
              <a:t>та інших колективних угод</a:t>
            </a:r>
            <a:r>
              <a:rPr lang="uk" altLang="pl-PL" sz="2000" dirty="0" smtClean="0"/>
              <a:t>, </a:t>
            </a:r>
            <a:r>
              <a:rPr lang="uk" altLang="pl-PL" sz="2000" dirty="0"/>
              <a:t>заснованих на актах, положеннях і статутах, що визначають права та обов'язки сторін трудових відносин, </a:t>
            </a:r>
            <a:r>
              <a:rPr lang="uk" altLang="pl-PL" sz="2000" b="1" dirty="0"/>
              <a:t>що порушують принцип рівного ставлення при </a:t>
            </a:r>
            <a:r>
              <a:rPr lang="uk" altLang="pl-PL" sz="2000" b="1" dirty="0" smtClean="0"/>
              <a:t>взятті на роботу, </a:t>
            </a:r>
            <a:r>
              <a:rPr lang="uk" altLang="pl-PL" sz="2000" b="1" u="sng" dirty="0">
                <a:solidFill>
                  <a:srgbClr val="FF0000"/>
                </a:solidFill>
              </a:rPr>
              <a:t>не застосовуються </a:t>
            </a:r>
            <a:r>
              <a:rPr lang="uk" altLang="pl-PL" sz="1400" b="1" u="sng" dirty="0" smtClean="0">
                <a:solidFill>
                  <a:srgbClr val="FF0000"/>
                </a:solidFill>
              </a:rPr>
              <a:t>.</a:t>
            </a:r>
            <a:endParaRPr lang="uk" altLang="pl-PL" sz="1400" b="1" u="sng" dirty="0">
              <a:solidFill>
                <a:srgbClr val="FF0000"/>
              </a:solidFill>
            </a:endParaRPr>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2156059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55499"/>
            <a:ext cx="10515600" cy="1711325"/>
          </a:xfrm>
        </p:spPr>
        <p:txBody>
          <a:bodyPr>
            <a:normAutofit/>
          </a:bodyPr>
          <a:lstStyle/>
          <a:p>
            <a:pPr algn="ctr"/>
            <a:r>
              <a:rPr lang="pl-PL" b="1" dirty="0">
                <a:solidFill>
                  <a:srgbClr val="00B050"/>
                </a:solidFill>
                <a:latin typeface="Algerian" panose="04020705040A02060702" pitchFamily="82" charset="0"/>
              </a:rPr>
              <a:t>PRACOWNIK </a:t>
            </a:r>
            <a:br>
              <a:rPr lang="pl-PL" b="1" dirty="0">
                <a:solidFill>
                  <a:srgbClr val="00B050"/>
                </a:solidFill>
                <a:latin typeface="Algerian" panose="04020705040A02060702" pitchFamily="82" charset="0"/>
              </a:rPr>
            </a:br>
            <a:r>
              <a:rPr lang="uk" b="1" dirty="0">
                <a:solidFill>
                  <a:srgbClr val="00B050"/>
                </a:solidFill>
                <a:latin typeface="Algerian" panose="04020705040A02060702" pitchFamily="82" charset="0"/>
              </a:rPr>
              <a:t>ПРАЦІВНИК</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266826"/>
            <a:ext cx="5157787" cy="5095874"/>
          </a:xfrm>
        </p:spPr>
        <p:txBody>
          <a:bodyPr>
            <a:normAutofit/>
          </a:bodyPr>
          <a:lstStyle/>
          <a:p>
            <a:endParaRPr lang="pl-PL" dirty="0" smtClean="0"/>
          </a:p>
          <a:p>
            <a:pPr marL="0" indent="0" eaLnBrk="1" hangingPunct="1">
              <a:buNone/>
            </a:pPr>
            <a:r>
              <a:rPr lang="pl-PL" altLang="pl-PL" dirty="0" smtClean="0"/>
              <a:t>Pracownikiem </a:t>
            </a:r>
            <a:r>
              <a:rPr lang="pl-PL" altLang="pl-PL" dirty="0"/>
              <a:t>jest osoba zatrudniona na podstawie </a:t>
            </a:r>
          </a:p>
          <a:p>
            <a:r>
              <a:rPr lang="pl-PL" altLang="pl-PL" dirty="0">
                <a:solidFill>
                  <a:srgbClr val="00B050"/>
                </a:solidFill>
                <a:hlinkClick r:id="rId2">
                  <a:extLst>
                    <a:ext uri="{A12FA001-AC4F-418D-AE19-62706E023703}">
                      <ahyp:hlinkClr xmlns="" xmlns:ahyp="http://schemas.microsoft.com/office/drawing/2018/hyperlinkcolor" val="tx"/>
                    </a:ext>
                  </a:extLst>
                </a:hlinkClick>
              </a:rPr>
              <a:t>umowy o pracę</a:t>
            </a:r>
            <a:r>
              <a:rPr lang="pl-PL" altLang="pl-PL" dirty="0">
                <a:solidFill>
                  <a:srgbClr val="00B050"/>
                </a:solidFill>
              </a:rPr>
              <a:t>, </a:t>
            </a:r>
          </a:p>
          <a:p>
            <a:r>
              <a:rPr lang="pl-PL" altLang="pl-PL" dirty="0">
                <a:solidFill>
                  <a:srgbClr val="00B050"/>
                </a:solidFill>
                <a:hlinkClick r:id="rId3">
                  <a:extLst>
                    <a:ext uri="{A12FA001-AC4F-418D-AE19-62706E023703}">
                      <ahyp:hlinkClr xmlns="" xmlns:ahyp="http://schemas.microsoft.com/office/drawing/2018/hyperlinkcolor" val="tx"/>
                    </a:ext>
                  </a:extLst>
                </a:hlinkClick>
              </a:rPr>
              <a:t>powołania</a:t>
            </a:r>
            <a:r>
              <a:rPr lang="pl-PL" altLang="pl-PL" dirty="0">
                <a:solidFill>
                  <a:srgbClr val="00B050"/>
                </a:solidFill>
              </a:rPr>
              <a:t>,</a:t>
            </a:r>
          </a:p>
          <a:p>
            <a:r>
              <a:rPr lang="pl-PL" altLang="pl-PL" dirty="0">
                <a:solidFill>
                  <a:srgbClr val="00B050"/>
                </a:solidFill>
                <a:hlinkClick r:id="rId4">
                  <a:extLst>
                    <a:ext uri="{A12FA001-AC4F-418D-AE19-62706E023703}">
                      <ahyp:hlinkClr xmlns="" xmlns:ahyp="http://schemas.microsoft.com/office/drawing/2018/hyperlinkcolor" val="tx"/>
                    </a:ext>
                  </a:extLst>
                </a:hlinkClick>
              </a:rPr>
              <a:t>wyboru</a:t>
            </a:r>
            <a:r>
              <a:rPr lang="pl-PL" altLang="pl-PL" dirty="0">
                <a:solidFill>
                  <a:srgbClr val="00B050"/>
                </a:solidFill>
              </a:rPr>
              <a:t>, </a:t>
            </a:r>
          </a:p>
          <a:p>
            <a:r>
              <a:rPr lang="pl-PL" altLang="pl-PL" dirty="0">
                <a:solidFill>
                  <a:srgbClr val="00B050"/>
                </a:solidFill>
                <a:hlinkClick r:id="rId5">
                  <a:extLst>
                    <a:ext uri="{A12FA001-AC4F-418D-AE19-62706E023703}">
                      <ahyp:hlinkClr xmlns="" xmlns:ahyp="http://schemas.microsoft.com/office/drawing/2018/hyperlinkcolor" val="tx"/>
                    </a:ext>
                  </a:extLst>
                </a:hlinkClick>
              </a:rPr>
              <a:t>mianowania</a:t>
            </a:r>
            <a:r>
              <a:rPr lang="pl-PL" altLang="pl-PL" dirty="0">
                <a:solidFill>
                  <a:srgbClr val="00B050"/>
                </a:solidFill>
              </a:rPr>
              <a:t>,</a:t>
            </a:r>
          </a:p>
          <a:p>
            <a:r>
              <a:rPr lang="pl-PL" altLang="pl-PL" dirty="0">
                <a:solidFill>
                  <a:srgbClr val="00B050"/>
                </a:solidFill>
                <a:hlinkClick r:id="rId6">
                  <a:extLst>
                    <a:ext uri="{A12FA001-AC4F-418D-AE19-62706E023703}">
                      <ahyp:hlinkClr xmlns="" xmlns:ahyp="http://schemas.microsoft.com/office/drawing/2018/hyperlinkcolor" val="tx"/>
                    </a:ext>
                  </a:extLst>
                </a:hlinkClick>
              </a:rPr>
              <a:t>spółdzielczej umowy o pracę</a:t>
            </a:r>
            <a:r>
              <a:rPr lang="pl-PL" altLang="pl-PL" dirty="0">
                <a:solidFill>
                  <a:srgbClr val="00B050"/>
                </a:solidFill>
              </a:rPr>
              <a:t>.</a:t>
            </a:r>
          </a:p>
          <a:p>
            <a:pPr marL="0" indent="0" algn="just">
              <a:buNone/>
            </a:pPr>
            <a:r>
              <a:rPr lang="pl-PL" u="sng" dirty="0"/>
              <a:t>Art.2 KP</a:t>
            </a:r>
          </a:p>
          <a:p>
            <a:pPr algn="just"/>
            <a:endParaRPr lang="pl-PL"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5997575" y="1619250"/>
            <a:ext cx="5183188" cy="4077462"/>
          </a:xfrm>
        </p:spPr>
        <p:txBody>
          <a:bodyPr>
            <a:normAutofit lnSpcReduction="10000"/>
          </a:bodyPr>
          <a:lstStyle/>
          <a:p>
            <a:pPr marL="0" indent="0">
              <a:buNone/>
            </a:pPr>
            <a:r>
              <a:rPr lang="uk" altLang="pl-PL" dirty="0" smtClean="0"/>
              <a:t>Працівником </a:t>
            </a:r>
            <a:r>
              <a:rPr lang="uk" altLang="pl-PL" dirty="0"/>
              <a:t>є особа, яка працевлаштована на основі</a:t>
            </a:r>
          </a:p>
          <a:p>
            <a:r>
              <a:rPr lang="uk" altLang="pl-PL" dirty="0" smtClean="0">
                <a:solidFill>
                  <a:srgbClr val="00B050"/>
                </a:solidFill>
                <a:hlinkClick r:id="rId2">
                  <a:extLst>
                    <a:ext uri="{A12FA001-AC4F-418D-AE19-62706E023703}">
                      <ahyp:hlinkClr xmlns:ahyp="http://schemas.microsoft.com/office/drawing/2018/hyperlinkcolor" xmlns="" xmlns:lc="http://schemas.openxmlformats.org/drawingml/2006/lockedCanvas" val="tx"/>
                    </a:ext>
                  </a:extLst>
                </a:hlinkClick>
              </a:rPr>
              <a:t>трудового договору</a:t>
            </a:r>
            <a:r>
              <a:rPr lang="uk" altLang="pl-PL" dirty="0" smtClean="0">
                <a:solidFill>
                  <a:srgbClr val="00B050"/>
                </a:solidFill>
              </a:rPr>
              <a:t>,</a:t>
            </a:r>
            <a:endParaRPr lang="uk" altLang="pl-PL" dirty="0">
              <a:solidFill>
                <a:srgbClr val="00B050"/>
              </a:solidFill>
            </a:endParaRPr>
          </a:p>
          <a:p>
            <a:r>
              <a:rPr lang="uk" altLang="pl-PL" dirty="0" smtClean="0">
                <a:solidFill>
                  <a:srgbClr val="00B050"/>
                </a:solidFill>
                <a:hlinkClick r:id="rId3">
                  <a:extLst>
                    <a:ext uri="{A12FA001-AC4F-418D-AE19-62706E023703}">
                      <ahyp:hlinkClr xmlns:ahyp="http://schemas.microsoft.com/office/drawing/2018/hyperlinkcolor" xmlns="" xmlns:lc="http://schemas.openxmlformats.org/drawingml/2006/lockedCanvas" val="tx"/>
                    </a:ext>
                  </a:extLst>
                </a:hlinkClick>
              </a:rPr>
              <a:t>покликання</a:t>
            </a:r>
            <a:r>
              <a:rPr lang="uk" altLang="pl-PL" dirty="0" smtClean="0">
                <a:solidFill>
                  <a:srgbClr val="00B050"/>
                </a:solidFill>
              </a:rPr>
              <a:t>,</a:t>
            </a:r>
            <a:endParaRPr lang="uk" altLang="pl-PL" dirty="0">
              <a:solidFill>
                <a:srgbClr val="00B050"/>
              </a:solidFill>
            </a:endParaRPr>
          </a:p>
          <a:p>
            <a:r>
              <a:rPr lang="uk" altLang="pl-PL" dirty="0" smtClean="0">
                <a:solidFill>
                  <a:srgbClr val="00B050"/>
                </a:solidFill>
                <a:hlinkClick r:id="rId4">
                  <a:extLst>
                    <a:ext uri="{A12FA001-AC4F-418D-AE19-62706E023703}">
                      <ahyp:hlinkClr xmlns:ahyp="http://schemas.microsoft.com/office/drawing/2018/hyperlinkcolor" xmlns="" xmlns:lc="http://schemas.openxmlformats.org/drawingml/2006/lockedCanvas" val="tx"/>
                    </a:ext>
                  </a:extLst>
                </a:hlinkClick>
              </a:rPr>
              <a:t>вибору</a:t>
            </a:r>
            <a:r>
              <a:rPr lang="uk" altLang="pl-PL" dirty="0" smtClean="0">
                <a:solidFill>
                  <a:srgbClr val="00B050"/>
                </a:solidFill>
              </a:rPr>
              <a:t>,</a:t>
            </a:r>
            <a:endParaRPr lang="uk" altLang="pl-PL" dirty="0">
              <a:solidFill>
                <a:srgbClr val="00B050"/>
              </a:solidFill>
            </a:endParaRPr>
          </a:p>
          <a:p>
            <a:r>
              <a:rPr lang="uk" altLang="pl-PL" dirty="0" smtClean="0">
                <a:solidFill>
                  <a:srgbClr val="00B050"/>
                </a:solidFill>
                <a:hlinkClick r:id="rId5">
                  <a:extLst>
                    <a:ext uri="{A12FA001-AC4F-418D-AE19-62706E023703}">
                      <ahyp:hlinkClr xmlns:ahyp="http://schemas.microsoft.com/office/drawing/2018/hyperlinkcolor" xmlns="" xmlns:lc="http://schemas.openxmlformats.org/drawingml/2006/lockedCanvas" val="tx"/>
                    </a:ext>
                  </a:extLst>
                </a:hlinkClick>
              </a:rPr>
              <a:t>призначення</a:t>
            </a:r>
            <a:r>
              <a:rPr lang="uk" altLang="pl-PL" dirty="0" smtClean="0">
                <a:solidFill>
                  <a:srgbClr val="00B050"/>
                </a:solidFill>
              </a:rPr>
              <a:t>,</a:t>
            </a:r>
            <a:endParaRPr lang="uk" altLang="pl-PL" dirty="0">
              <a:solidFill>
                <a:srgbClr val="00B050"/>
              </a:solidFill>
            </a:endParaRPr>
          </a:p>
          <a:p>
            <a:r>
              <a:rPr lang="uk" altLang="pl-PL" dirty="0" smtClean="0">
                <a:solidFill>
                  <a:srgbClr val="00B050"/>
                </a:solidFill>
                <a:hlinkClick r:id="rId6">
                  <a:extLst>
                    <a:ext uri="{A12FA001-AC4F-418D-AE19-62706E023703}">
                      <ahyp:hlinkClr xmlns:ahyp="http://schemas.microsoft.com/office/drawing/2018/hyperlinkcolor" xmlns="" xmlns:lc="http://schemas.openxmlformats.org/drawingml/2006/lockedCanvas" val="tx"/>
                    </a:ext>
                  </a:extLst>
                </a:hlinkClick>
              </a:rPr>
              <a:t>кооперативного трудового договору</a:t>
            </a:r>
            <a:r>
              <a:rPr lang="uk" altLang="pl-PL" dirty="0" smtClean="0">
                <a:solidFill>
                  <a:srgbClr val="00B050"/>
                </a:solidFill>
              </a:rPr>
              <a:t>.</a:t>
            </a:r>
            <a:endParaRPr lang="uk" altLang="pl-PL" dirty="0">
              <a:solidFill>
                <a:srgbClr val="00B050"/>
              </a:solidFill>
            </a:endParaRPr>
          </a:p>
          <a:p>
            <a:pPr marL="0" indent="0" algn="just">
              <a:buNone/>
            </a:pPr>
            <a:r>
              <a:rPr lang="uk" u="sng" dirty="0"/>
              <a:t>Стаття 2 КЗпП</a:t>
            </a:r>
            <a:endParaRPr lang="pl-PL" u="sng" dirty="0"/>
          </a:p>
          <a:p>
            <a:pPr marL="0" indent="0">
              <a:buNone/>
            </a:pPr>
            <a:endParaRPr 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3080145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64643"/>
            <a:ext cx="10515600" cy="1711325"/>
          </a:xfrm>
        </p:spPr>
        <p:txBody>
          <a:bodyPr>
            <a:normAutofit/>
          </a:bodyPr>
          <a:lstStyle/>
          <a:p>
            <a:pPr algn="ctr"/>
            <a:r>
              <a:rPr lang="pl-PL" b="1" dirty="0">
                <a:solidFill>
                  <a:srgbClr val="00B050"/>
                </a:solidFill>
                <a:latin typeface="Algerian" panose="04020705040A02060702" pitchFamily="82" charset="0"/>
              </a:rPr>
              <a:t>PRACODAWCA</a:t>
            </a:r>
            <a:br>
              <a:rPr lang="pl-PL" b="1" dirty="0">
                <a:solidFill>
                  <a:srgbClr val="00B050"/>
                </a:solidFill>
                <a:latin typeface="Algerian" panose="04020705040A02060702" pitchFamily="82" charset="0"/>
              </a:rPr>
            </a:br>
            <a:r>
              <a:rPr lang="uk" b="1" dirty="0" smtClean="0">
                <a:solidFill>
                  <a:srgbClr val="00B050"/>
                </a:solidFill>
                <a:latin typeface="Algerian" panose="04020705040A02060702" pitchFamily="82" charset="0"/>
              </a:rPr>
              <a:t>РОБОТОДАВЕЦЬ</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681162"/>
            <a:ext cx="5157787" cy="4811713"/>
          </a:xfrm>
        </p:spPr>
        <p:txBody>
          <a:bodyPr>
            <a:normAutofit/>
          </a:bodyPr>
          <a:lstStyle/>
          <a:p>
            <a:pPr algn="just" eaLnBrk="1" hangingPunct="1">
              <a:buFont typeface="Arial" charset="0"/>
              <a:buChar char="•"/>
              <a:defRPr/>
            </a:pPr>
            <a:r>
              <a:rPr lang="pl-PL" sz="2200" b="1" dirty="0"/>
              <a:t>Pracodawcą</a:t>
            </a:r>
            <a:r>
              <a:rPr lang="pl-PL" sz="2200" dirty="0"/>
              <a:t> jest jednostka organizacyjna, </a:t>
            </a:r>
            <a:r>
              <a:rPr lang="pl-PL" sz="2200" b="1" dirty="0"/>
              <a:t>choćby nie posiadała osobowości prawnej</a:t>
            </a:r>
            <a:r>
              <a:rPr lang="pl-PL" sz="2200" dirty="0"/>
              <a:t>, a także </a:t>
            </a:r>
            <a:r>
              <a:rPr lang="pl-PL" sz="2200" b="1" dirty="0"/>
              <a:t>osoba fizyczna</a:t>
            </a:r>
            <a:r>
              <a:rPr lang="pl-PL" sz="2200" dirty="0"/>
              <a:t>, jeżeli zatrudniają one pracowników. </a:t>
            </a:r>
            <a:r>
              <a:rPr lang="pl-PL" sz="2200" u="sng" dirty="0"/>
              <a:t>Art. 3 KP</a:t>
            </a:r>
          </a:p>
          <a:p>
            <a:pPr algn="just" eaLnBrk="1" hangingPunct="1">
              <a:buFont typeface="Arial" charset="0"/>
              <a:buChar char="•"/>
              <a:defRPr/>
            </a:pPr>
            <a:r>
              <a:rPr lang="pl-PL" sz="2200" dirty="0"/>
              <a:t>Za pracodawcę będącego jednostką organizacyjną czynności w sprawach z zakresu prawa pracy </a:t>
            </a:r>
            <a:r>
              <a:rPr lang="pl-PL" sz="2200" b="1" dirty="0"/>
              <a:t>dokonuje osoba lub organ zarządzający </a:t>
            </a:r>
            <a:r>
              <a:rPr lang="pl-PL" sz="2200" dirty="0"/>
              <a:t>tą jednostką albo inna wyznaczona do tego osoba. Stosuje się odpowiednio do pracodawcy będącego osobą fizyczną, jeżeli nie dokonuje on osobiście czynności, o których mowa w tym przepisie. </a:t>
            </a:r>
            <a:r>
              <a:rPr lang="pl-PL" sz="2200" u="sng" dirty="0"/>
              <a:t>Art.3¹ KP</a:t>
            </a:r>
          </a:p>
          <a:p>
            <a:pPr marL="0" indent="0">
              <a:buNone/>
            </a:pPr>
            <a:endParaRPr lang="pl-PL"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745170"/>
            <a:ext cx="5541264" cy="4508501"/>
          </a:xfrm>
        </p:spPr>
        <p:txBody>
          <a:bodyPr>
            <a:normAutofit/>
          </a:bodyPr>
          <a:lstStyle/>
          <a:p>
            <a:pPr algn="just">
              <a:buFont typeface="Arial" charset="0"/>
              <a:buChar char="•"/>
              <a:defRPr/>
            </a:pPr>
            <a:r>
              <a:rPr lang="uk" sz="2000" b="1" dirty="0" smtClean="0"/>
              <a:t>Роботодавець </a:t>
            </a:r>
            <a:r>
              <a:rPr lang="uk" sz="2000" dirty="0" smtClean="0"/>
              <a:t>- це організаційна одиниця, </a:t>
            </a:r>
            <a:r>
              <a:rPr lang="uk" sz="2000" b="1" dirty="0" smtClean="0"/>
              <a:t>навіть якщо вона не є юридичною особою </a:t>
            </a:r>
            <a:r>
              <a:rPr lang="uk" sz="2000" dirty="0" smtClean="0"/>
              <a:t>, а також </a:t>
            </a:r>
            <a:r>
              <a:rPr lang="uk" sz="2000" b="1" dirty="0" smtClean="0"/>
              <a:t>фізична особа</a:t>
            </a:r>
            <a:r>
              <a:rPr lang="uk" sz="2000" dirty="0" smtClean="0"/>
              <a:t>, якщо вони наймають працівників. </a:t>
            </a:r>
            <a:r>
              <a:rPr lang="uk" sz="2000" u="sng" dirty="0" smtClean="0"/>
              <a:t>Ст. 3 </a:t>
            </a:r>
            <a:r>
              <a:rPr lang="uk" sz="2000" u="sng" dirty="0"/>
              <a:t>КЗпП</a:t>
            </a:r>
            <a:endParaRPr lang="pl-PL" sz="2000" u="sng" dirty="0"/>
          </a:p>
          <a:p>
            <a:pPr algn="just">
              <a:buFont typeface="Arial" charset="0"/>
              <a:buChar char="•"/>
              <a:defRPr/>
            </a:pPr>
            <a:endParaRPr lang="uk" sz="2000" u="sng" dirty="0" smtClean="0"/>
          </a:p>
          <a:p>
            <a:pPr algn="just">
              <a:buFont typeface="Arial" charset="0"/>
              <a:buChar char="•"/>
              <a:defRPr/>
            </a:pPr>
            <a:r>
              <a:rPr lang="uk" sz="2000" dirty="0" smtClean="0"/>
              <a:t>В ролі </a:t>
            </a:r>
            <a:r>
              <a:rPr lang="uk" sz="2000" dirty="0"/>
              <a:t>роботодавця, який є організаційним </a:t>
            </a:r>
            <a:r>
              <a:rPr lang="uk" sz="2000" dirty="0" smtClean="0"/>
              <a:t>підрозділом діяльності </a:t>
            </a:r>
            <a:r>
              <a:rPr lang="uk" sz="2000" dirty="0"/>
              <a:t>у сфері трудового права </a:t>
            </a:r>
            <a:r>
              <a:rPr lang="uk" sz="2000" b="1" dirty="0" smtClean="0"/>
              <a:t>виступає особа </a:t>
            </a:r>
            <a:r>
              <a:rPr lang="uk" sz="2000" b="1" dirty="0"/>
              <a:t>або орган, що керують </a:t>
            </a:r>
            <a:r>
              <a:rPr lang="uk" sz="2000" dirty="0"/>
              <a:t>цим підрозділом, або інша визначена особа. </a:t>
            </a:r>
            <a:r>
              <a:rPr lang="uk" sz="2000" dirty="0" smtClean="0"/>
              <a:t>Вищевказане, стосується </a:t>
            </a:r>
            <a:r>
              <a:rPr lang="uk" sz="2000" dirty="0"/>
              <a:t>відповідно до роботодавця, який є фізичною особою, якщо він особисто не здійснює діяльність, зазначену в цьому положенні. </a:t>
            </a:r>
            <a:r>
              <a:rPr lang="uk" sz="2000" u="sng" dirty="0" smtClean="0"/>
              <a:t>ст. 3.1. </a:t>
            </a:r>
            <a:r>
              <a:rPr lang="uk" sz="2000" u="sng" dirty="0"/>
              <a:t>КЗпП</a:t>
            </a:r>
            <a:endParaRPr lang="pl-PL" sz="2000" u="sng" dirty="0"/>
          </a:p>
          <a:p>
            <a:pPr marL="0" indent="0">
              <a:buNone/>
            </a:pPr>
            <a:endParaRPr lang="pl-PL" sz="2000" dirty="0"/>
          </a:p>
          <a:p>
            <a:endParaRPr lang="pl-PL" sz="20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4045776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8509"/>
            <a:ext cx="10515600" cy="1711325"/>
          </a:xfrm>
        </p:spPr>
        <p:txBody>
          <a:bodyPr>
            <a:normAutofit fontScale="90000"/>
          </a:bodyPr>
          <a:lstStyle/>
          <a:p>
            <a:pPr algn="ctr"/>
            <a:r>
              <a:rPr lang="pl-PL" b="1" dirty="0" smtClean="0">
                <a:solidFill>
                  <a:srgbClr val="00B050"/>
                </a:solidFill>
                <a:latin typeface="Algerian" panose="04020705040A02060702" pitchFamily="82" charset="0"/>
              </a:rPr>
              <a:t>PODSTAWOWE  ZASADY  </a:t>
            </a:r>
            <a:r>
              <a:rPr lang="pl-PL" b="1" dirty="0">
                <a:solidFill>
                  <a:srgbClr val="00B050"/>
                </a:solidFill>
                <a:latin typeface="Algerian" panose="04020705040A02060702" pitchFamily="82" charset="0"/>
              </a:rPr>
              <a:t>PRAWA </a:t>
            </a:r>
            <a:r>
              <a:rPr lang="pl-PL" b="1" dirty="0" smtClean="0">
                <a:solidFill>
                  <a:srgbClr val="00B050"/>
                </a:solidFill>
                <a:latin typeface="Algerian" panose="04020705040A02060702" pitchFamily="82" charset="0"/>
              </a:rPr>
              <a:t> PRACY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r>
              <a:rPr lang="uk" b="1" dirty="0">
                <a:solidFill>
                  <a:srgbClr val="00B050"/>
                </a:solidFill>
                <a:latin typeface="Algerian" panose="04020705040A02060702" pitchFamily="82" charset="0"/>
              </a:rPr>
              <a:t>ОСНОВНІ НОРМИ ТРУДОВОГО </a:t>
            </a:r>
            <a:r>
              <a:rPr lang="uk" b="1" dirty="0" smtClean="0">
                <a:solidFill>
                  <a:srgbClr val="00B050"/>
                </a:solidFill>
                <a:latin typeface="Algerian" panose="04020705040A02060702" pitchFamily="82" charset="0"/>
              </a:rPr>
              <a:t>ПРАВА</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400176"/>
            <a:ext cx="5157787" cy="4972050"/>
          </a:xfrm>
        </p:spPr>
        <p:txBody>
          <a:bodyPr>
            <a:normAutofit fontScale="85000" lnSpcReduction="20000"/>
          </a:bodyPr>
          <a:lstStyle/>
          <a:p>
            <a:pPr marL="0" indent="0">
              <a:buNone/>
            </a:pPr>
            <a:endParaRPr lang="pl-PL" sz="2000" dirty="0"/>
          </a:p>
          <a:p>
            <a:pPr eaLnBrk="1" hangingPunct="1"/>
            <a:r>
              <a:rPr lang="pl-PL" altLang="pl-PL" sz="2000" dirty="0"/>
              <a:t>Prawo do swobodnie wybranej pracy</a:t>
            </a:r>
          </a:p>
          <a:p>
            <a:pPr eaLnBrk="1" hangingPunct="1"/>
            <a:r>
              <a:rPr lang="pl-PL" altLang="pl-PL" sz="2000" b="1" dirty="0"/>
              <a:t>Zasada swobody nawiązania stosunku pracy</a:t>
            </a:r>
          </a:p>
          <a:p>
            <a:pPr eaLnBrk="1" hangingPunct="1"/>
            <a:r>
              <a:rPr lang="pl-PL" altLang="pl-PL" sz="2000" b="1" dirty="0"/>
              <a:t>Poszanowanie dóbr osobistych</a:t>
            </a:r>
          </a:p>
          <a:p>
            <a:pPr eaLnBrk="1" hangingPunct="1"/>
            <a:r>
              <a:rPr lang="pl-PL" altLang="pl-PL" sz="2000" b="1" dirty="0"/>
              <a:t>Zasada równości pracowników</a:t>
            </a:r>
          </a:p>
          <a:p>
            <a:pPr eaLnBrk="1" hangingPunct="1"/>
            <a:r>
              <a:rPr lang="pl-PL" altLang="pl-PL" sz="2000" b="1" dirty="0"/>
              <a:t>Zakaz dyskryminacji w zatrudnieniu</a:t>
            </a:r>
          </a:p>
          <a:p>
            <a:pPr eaLnBrk="1" hangingPunct="1"/>
            <a:r>
              <a:rPr lang="pl-PL" altLang="pl-PL" sz="2000" b="1" dirty="0"/>
              <a:t>Prawo do godziwego wynagrodzenia</a:t>
            </a:r>
          </a:p>
          <a:p>
            <a:pPr eaLnBrk="1" hangingPunct="1"/>
            <a:r>
              <a:rPr lang="pl-PL" altLang="pl-PL" sz="2000" b="1" dirty="0"/>
              <a:t>Prawo do wypoczynku</a:t>
            </a:r>
          </a:p>
          <a:p>
            <a:pPr eaLnBrk="1" hangingPunct="1"/>
            <a:r>
              <a:rPr lang="pl-PL" altLang="pl-PL" sz="2000" b="1" dirty="0"/>
              <a:t>Zapewnienie przez pracodawcę bezpiecznych i higienicznych warunków pracy</a:t>
            </a:r>
          </a:p>
          <a:p>
            <a:pPr eaLnBrk="1" hangingPunct="1"/>
            <a:r>
              <a:rPr lang="pl-PL" altLang="pl-PL" sz="2000" b="1" dirty="0"/>
              <a:t>Zapewnienie przez pracodawcę potrzeb socjalno-bytowych</a:t>
            </a:r>
          </a:p>
          <a:p>
            <a:pPr eaLnBrk="1" hangingPunct="1"/>
            <a:r>
              <a:rPr lang="pl-PL" altLang="pl-PL" sz="2000" b="1" dirty="0"/>
              <a:t>Ułatwianie pracownikom podnoszenia kwalifikacji zawodowych</a:t>
            </a:r>
          </a:p>
          <a:p>
            <a:pPr eaLnBrk="1" hangingPunct="1"/>
            <a:r>
              <a:rPr lang="pl-PL" altLang="pl-PL" sz="2000" b="1" dirty="0"/>
              <a:t>Zasada uprzywilejowania pracownika</a:t>
            </a:r>
          </a:p>
          <a:p>
            <a:pPr eaLnBrk="1" hangingPunct="1"/>
            <a:r>
              <a:rPr lang="pl-PL" altLang="pl-PL" sz="2000" b="1" dirty="0"/>
              <a:t>Prawo koalicji                               </a:t>
            </a:r>
            <a:r>
              <a:rPr lang="pl-PL" altLang="pl-PL" sz="2000" b="1" u="sng" dirty="0"/>
              <a:t>ART. 10-18³ KPC</a:t>
            </a:r>
          </a:p>
          <a:p>
            <a:pPr eaLnBrk="1" hangingPunct="1"/>
            <a:r>
              <a:rPr lang="pl-PL" altLang="pl-PL" sz="2000" b="1" u="sng" dirty="0"/>
              <a:t>Partycypacja pracownicza</a:t>
            </a:r>
            <a:endParaRPr lang="pl-PL" altLang="pl-PL" sz="2000" u="sng"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719834"/>
            <a:ext cx="5183188" cy="4469829"/>
          </a:xfrm>
        </p:spPr>
        <p:txBody>
          <a:bodyPr>
            <a:normAutofit fontScale="55000" lnSpcReduction="20000"/>
          </a:bodyPr>
          <a:lstStyle/>
          <a:p>
            <a:r>
              <a:rPr lang="uk" altLang="pl-PL" dirty="0" smtClean="0"/>
              <a:t>Право </a:t>
            </a:r>
            <a:r>
              <a:rPr lang="uk" altLang="pl-PL" dirty="0"/>
              <a:t>на вільний вибір роботи</a:t>
            </a:r>
          </a:p>
          <a:p>
            <a:r>
              <a:rPr lang="uk" altLang="pl-PL" b="1" dirty="0"/>
              <a:t>Принцип свободи встановлення трудових відносин</a:t>
            </a:r>
          </a:p>
          <a:p>
            <a:r>
              <a:rPr lang="uk" altLang="pl-PL" b="1" dirty="0"/>
              <a:t>Повага до особистих прав</a:t>
            </a:r>
          </a:p>
          <a:p>
            <a:r>
              <a:rPr lang="uk" altLang="pl-PL" b="1" dirty="0"/>
              <a:t>Принцип рівності працівників</a:t>
            </a:r>
          </a:p>
          <a:p>
            <a:r>
              <a:rPr lang="uk" altLang="pl-PL" b="1" dirty="0"/>
              <a:t>Заборона дискримінації при працевлаштуванні</a:t>
            </a:r>
          </a:p>
          <a:p>
            <a:r>
              <a:rPr lang="uk" altLang="pl-PL" b="1" dirty="0"/>
              <a:t>Право на справедливу винагороду</a:t>
            </a:r>
          </a:p>
          <a:p>
            <a:r>
              <a:rPr lang="uk" altLang="pl-PL" b="1" dirty="0"/>
              <a:t>Право на відпочинок</a:t>
            </a:r>
          </a:p>
          <a:p>
            <a:r>
              <a:rPr lang="uk" altLang="pl-PL" b="1" dirty="0"/>
              <a:t>Забезпечення роботодавцем безпечних та гігієнічних умов праці</a:t>
            </a:r>
          </a:p>
          <a:p>
            <a:r>
              <a:rPr lang="uk" altLang="pl-PL" b="1" dirty="0" smtClean="0"/>
              <a:t>Забезпечення роботодавцем </a:t>
            </a:r>
            <a:r>
              <a:rPr lang="uk" altLang="pl-PL" b="1" dirty="0"/>
              <a:t>соціально-побутових </a:t>
            </a:r>
            <a:r>
              <a:rPr lang="uk" altLang="pl-PL" b="1" dirty="0" smtClean="0"/>
              <a:t>потреб</a:t>
            </a:r>
            <a:endParaRPr lang="uk" altLang="pl-PL" b="1" dirty="0"/>
          </a:p>
          <a:p>
            <a:r>
              <a:rPr lang="uk" altLang="pl-PL" b="1" dirty="0"/>
              <a:t>Полегшення працівникам підвищення їх професійної кваліфікації</a:t>
            </a:r>
          </a:p>
          <a:p>
            <a:r>
              <a:rPr lang="uk" altLang="pl-PL" b="1" dirty="0"/>
              <a:t>Принцип переваги співробітника</a:t>
            </a:r>
          </a:p>
          <a:p>
            <a:r>
              <a:rPr lang="uk" altLang="pl-PL" b="1" dirty="0"/>
              <a:t>Право на участь </a:t>
            </a:r>
            <a:r>
              <a:rPr lang="uk" altLang="pl-PL" b="1" dirty="0" smtClean="0"/>
              <a:t>співробітників</a:t>
            </a:r>
            <a:r>
              <a:rPr lang="uk-UA" altLang="pl-PL" dirty="0" smtClean="0"/>
              <a:t> 	</a:t>
            </a:r>
            <a:r>
              <a:rPr lang="uk" altLang="pl-PL" b="1" u="sng" dirty="0" smtClean="0"/>
              <a:t>Ст. </a:t>
            </a:r>
            <a:r>
              <a:rPr lang="uk" altLang="pl-PL" b="1" u="sng" dirty="0"/>
              <a:t>10-18³ </a:t>
            </a:r>
            <a:r>
              <a:rPr lang="uk" altLang="pl-PL" b="1" u="sng" dirty="0" smtClean="0"/>
              <a:t>ЦПК</a:t>
            </a:r>
            <a:endParaRPr lang="uk" altLang="pl-PL" b="1" u="sng" dirty="0"/>
          </a:p>
          <a:p>
            <a:endParaRPr 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3791516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8509"/>
            <a:ext cx="10515600" cy="1711325"/>
          </a:xfrm>
        </p:spPr>
        <p:txBody>
          <a:bodyPr>
            <a:normAutofit/>
          </a:bodyPr>
          <a:lstStyle/>
          <a:p>
            <a:pPr algn="ctr"/>
            <a:r>
              <a:rPr lang="pl-PL" b="1" dirty="0">
                <a:solidFill>
                  <a:srgbClr val="00B050"/>
                </a:solidFill>
                <a:latin typeface="Algerian" panose="04020705040A02060702" pitchFamily="82" charset="0"/>
              </a:rPr>
              <a:t>ZAKAZ </a:t>
            </a:r>
            <a:r>
              <a:rPr lang="pl-PL" b="1" dirty="0" smtClean="0">
                <a:solidFill>
                  <a:srgbClr val="00B050"/>
                </a:solidFill>
                <a:latin typeface="Algerian" panose="04020705040A02060702" pitchFamily="82" charset="0"/>
              </a:rPr>
              <a:t> DYSKRYMINACJI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r>
              <a:rPr lang="uk" b="1" dirty="0" smtClean="0">
                <a:solidFill>
                  <a:srgbClr val="00B050"/>
                </a:solidFill>
                <a:latin typeface="Algerian" panose="04020705040A02060702" pitchFamily="82" charset="0"/>
              </a:rPr>
              <a:t>ЗАБОРОНА ДИСКРИМІНАЦІЇ</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447800"/>
            <a:ext cx="5157787" cy="4924425"/>
          </a:xfrm>
        </p:spPr>
        <p:txBody>
          <a:bodyPr>
            <a:normAutofit fontScale="70000" lnSpcReduction="20000"/>
          </a:bodyPr>
          <a:lstStyle/>
          <a:p>
            <a:endParaRPr lang="pl-PL" sz="1400" dirty="0"/>
          </a:p>
          <a:p>
            <a:pPr algn="just" eaLnBrk="1" hangingPunct="1"/>
            <a:r>
              <a:rPr lang="pl-PL" altLang="pl-PL" sz="2400" dirty="0"/>
              <a:t>Zakaz dyskryminacji obejmuje dyskryminację </a:t>
            </a:r>
            <a:r>
              <a:rPr lang="pl-PL" altLang="pl-PL" sz="2400" u="sng" dirty="0"/>
              <a:t>bezpośrednią</a:t>
            </a:r>
            <a:r>
              <a:rPr lang="pl-PL" altLang="pl-PL" sz="2400" dirty="0"/>
              <a:t> oraz </a:t>
            </a:r>
            <a:r>
              <a:rPr lang="pl-PL" altLang="pl-PL" sz="2400" u="sng" dirty="0"/>
              <a:t>pośrednią</a:t>
            </a:r>
            <a:r>
              <a:rPr lang="pl-PL" altLang="pl-PL" sz="2400" dirty="0"/>
              <a:t>.</a:t>
            </a:r>
          </a:p>
          <a:p>
            <a:pPr algn="just" eaLnBrk="1" hangingPunct="1"/>
            <a:r>
              <a:rPr lang="pl-PL" altLang="pl-PL" sz="2400" b="1" dirty="0"/>
              <a:t>Bezpośrednia</a:t>
            </a:r>
            <a:r>
              <a:rPr lang="pl-PL" altLang="pl-PL" sz="2400" dirty="0"/>
              <a:t> obejmuje przypadki, w których z powodu przyczyn wymienionych w przepisie jest lub mógłby być traktowany w porównywalnej sytuacji mniej korzystnie niż inni pracownicy.</a:t>
            </a:r>
          </a:p>
          <a:p>
            <a:pPr algn="just" eaLnBrk="1" hangingPunct="1"/>
            <a:r>
              <a:rPr lang="pl-PL" altLang="pl-PL" sz="2400" b="1" dirty="0"/>
              <a:t>Pośrednia</a:t>
            </a:r>
            <a:r>
              <a:rPr lang="pl-PL" altLang="pl-PL" sz="2400" dirty="0"/>
              <a:t> istnieje wtedy, gdy na skutek </a:t>
            </a:r>
            <a:r>
              <a:rPr lang="pl-PL" altLang="pl-PL" sz="2400" u="sng" dirty="0"/>
              <a:t>pozornie neutralnego </a:t>
            </a:r>
            <a:r>
              <a:rPr lang="pl-PL" altLang="pl-PL" sz="2400" dirty="0"/>
              <a:t>postanowienia, zastosowanego </a:t>
            </a:r>
            <a:r>
              <a:rPr lang="pl-PL" altLang="pl-PL" sz="2400" u="sng" dirty="0"/>
              <a:t>kryterium</a:t>
            </a:r>
            <a:r>
              <a:rPr lang="pl-PL" altLang="pl-PL" sz="2400" dirty="0"/>
              <a:t> lub podjętego </a:t>
            </a:r>
            <a:r>
              <a:rPr lang="pl-PL" altLang="pl-PL" sz="2400" u="sng" dirty="0"/>
              <a:t>działania</a:t>
            </a:r>
            <a:r>
              <a:rPr lang="pl-PL" altLang="pl-PL" sz="2400" dirty="0"/>
              <a:t> występują lub mogłyby wystąpić niekorzystne dysproporcje albo szczególnie niekorzystna sytuacja w zakresie nawiązania i rozwiązania stosunku pracy, warunków zatrudnienia, awansowania oraz dostępu do szkolenia w celu podnoszenia kwalifikacji zawodowych wobec wszystkich lub znacznej liczby pracowników należących do grupy wyróżnionej ze względu na jedną lub kilka przyczyn chyba że postanowienie, kryterium lub działanie jest obiektywnie uzasadnione ze względu na zgodny z prawem cel, który ma być osiągnięty, a środki służące osiągnięciu tego celu są właściwe i konieczne.</a:t>
            </a:r>
          </a:p>
          <a:p>
            <a:pPr marL="0" indent="0">
              <a:buNone/>
            </a:pPr>
            <a:endParaRPr lang="pl-PL" sz="20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719834"/>
            <a:ext cx="5440680" cy="4469829"/>
          </a:xfrm>
        </p:spPr>
        <p:txBody>
          <a:bodyPr>
            <a:normAutofit fontScale="62500" lnSpcReduction="20000"/>
          </a:bodyPr>
          <a:lstStyle/>
          <a:p>
            <a:pPr algn="just"/>
            <a:r>
              <a:rPr lang="uk" altLang="pl-PL" dirty="0" smtClean="0"/>
              <a:t>Заборона </a:t>
            </a:r>
            <a:r>
              <a:rPr lang="uk" altLang="pl-PL" dirty="0"/>
              <a:t>дискримінації охоплює як </a:t>
            </a:r>
            <a:r>
              <a:rPr lang="uk" altLang="pl-PL" u="sng" dirty="0" smtClean="0"/>
              <a:t>пряму, </a:t>
            </a:r>
            <a:r>
              <a:rPr lang="uk" altLang="pl-PL" u="sng" dirty="0"/>
              <a:t>так </a:t>
            </a:r>
            <a:r>
              <a:rPr lang="uk" altLang="pl-PL" dirty="0"/>
              <a:t>і </a:t>
            </a:r>
            <a:r>
              <a:rPr lang="uk" altLang="pl-PL" u="sng" dirty="0"/>
              <a:t>непряму </a:t>
            </a:r>
            <a:r>
              <a:rPr lang="uk" altLang="pl-PL" u="sng" dirty="0" smtClean="0"/>
              <a:t>дискримінацію</a:t>
            </a:r>
            <a:r>
              <a:rPr lang="uk" altLang="pl-PL" dirty="0" smtClean="0"/>
              <a:t>.</a:t>
            </a:r>
            <a:endParaRPr lang="uk" altLang="pl-PL" dirty="0"/>
          </a:p>
          <a:p>
            <a:pPr algn="just"/>
            <a:r>
              <a:rPr lang="uk" altLang="pl-PL" b="1" dirty="0" smtClean="0"/>
              <a:t>Пряма </a:t>
            </a:r>
            <a:r>
              <a:rPr lang="uk" altLang="pl-PL" dirty="0" smtClean="0"/>
              <a:t>включає </a:t>
            </a:r>
            <a:r>
              <a:rPr lang="uk" altLang="pl-PL" dirty="0"/>
              <a:t>випадки, коли з причин, зазначених у положенні, до </a:t>
            </a:r>
            <a:r>
              <a:rPr lang="uk" altLang="pl-PL" dirty="0" smtClean="0"/>
              <a:t>особи ставляться </a:t>
            </a:r>
            <a:r>
              <a:rPr lang="uk" altLang="pl-PL" dirty="0"/>
              <a:t>або могли б ставитися в </a:t>
            </a:r>
            <a:r>
              <a:rPr lang="uk" altLang="pl-PL" dirty="0" smtClean="0"/>
              <a:t>порівняній </a:t>
            </a:r>
            <a:r>
              <a:rPr lang="uk" altLang="pl-PL" dirty="0"/>
              <a:t>ситуації менш сприятливо, ніж до інших працівників.</a:t>
            </a:r>
          </a:p>
          <a:p>
            <a:pPr algn="just"/>
            <a:r>
              <a:rPr lang="uk" altLang="pl-PL" b="1" dirty="0" smtClean="0"/>
              <a:t>Непряма </a:t>
            </a:r>
            <a:r>
              <a:rPr lang="uk" altLang="pl-PL" dirty="0" smtClean="0"/>
              <a:t>настає</a:t>
            </a:r>
            <a:r>
              <a:rPr lang="uk" altLang="pl-PL" dirty="0"/>
              <a:t>, коли в результаті </a:t>
            </a:r>
            <a:r>
              <a:rPr lang="uk" altLang="pl-PL" u="sng" dirty="0"/>
              <a:t>начебто нейтрального</a:t>
            </a:r>
            <a:r>
              <a:rPr lang="uk" altLang="pl-PL" dirty="0"/>
              <a:t> рішення, </a:t>
            </a:r>
            <a:r>
              <a:rPr lang="uk" altLang="pl-PL" u="sng" dirty="0"/>
              <a:t>критерію</a:t>
            </a:r>
            <a:r>
              <a:rPr lang="uk" altLang="pl-PL" dirty="0"/>
              <a:t> чи </a:t>
            </a:r>
            <a:r>
              <a:rPr lang="uk" altLang="pl-PL" u="sng" dirty="0"/>
              <a:t>дії </a:t>
            </a:r>
            <a:r>
              <a:rPr lang="uk" altLang="pl-PL" dirty="0"/>
              <a:t>виникають або можуть виникнути несприятливі диспропорції або особливо несприятлива ситуація щодо </a:t>
            </a:r>
            <a:r>
              <a:rPr lang="uk" altLang="pl-PL" dirty="0" smtClean="0"/>
              <a:t>прийняття на роботу та </a:t>
            </a:r>
            <a:r>
              <a:rPr lang="uk" altLang="pl-PL" dirty="0"/>
              <a:t>припинення трудових відносин, умов найму, просування по службі та доступу </a:t>
            </a:r>
            <a:r>
              <a:rPr lang="uk" altLang="pl-PL" dirty="0" smtClean="0"/>
              <a:t>до </a:t>
            </a:r>
            <a:r>
              <a:rPr lang="uk" altLang="pl-PL" dirty="0"/>
              <a:t>навчання з метою підвищення професійної кваліфікації для всіх або значної кількості працівників, які належать до групи, </a:t>
            </a:r>
            <a:r>
              <a:rPr lang="uk" altLang="pl-PL" dirty="0" smtClean="0"/>
              <a:t>відзначеної з </a:t>
            </a:r>
            <a:r>
              <a:rPr lang="uk" altLang="pl-PL" dirty="0"/>
              <a:t>однієї чи кількох причин</a:t>
            </a:r>
            <a:r>
              <a:rPr lang="uk" altLang="pl-PL" dirty="0" smtClean="0"/>
              <a:t>, крім випадку </a:t>
            </a:r>
            <a:r>
              <a:rPr lang="uk" altLang="pl-PL" dirty="0"/>
              <a:t>якщо положення, критерій чи дія </a:t>
            </a:r>
            <a:r>
              <a:rPr lang="uk" altLang="pl-PL" dirty="0" smtClean="0"/>
              <a:t>є </a:t>
            </a:r>
            <a:r>
              <a:rPr lang="uk" altLang="pl-PL" dirty="0"/>
              <a:t>об'єктивно виправданими з точки зору законної мети, яка має бути досягнута, та </a:t>
            </a:r>
            <a:r>
              <a:rPr lang="uk" altLang="pl-PL" dirty="0" smtClean="0"/>
              <a:t>засоби </a:t>
            </a:r>
            <a:r>
              <a:rPr lang="uk" altLang="pl-PL" dirty="0"/>
              <a:t>досягнення цієї мети є доречними та необхідними</a:t>
            </a:r>
            <a:r>
              <a:rPr lang="uk" altLang="pl-PL" dirty="0" smtClean="0"/>
              <a:t>.</a:t>
            </a:r>
            <a:endParaRPr lang="uk" alt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1798257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63373"/>
            <a:ext cx="10515600" cy="1070483"/>
          </a:xfrm>
        </p:spPr>
        <p:txBody>
          <a:bodyPr>
            <a:normAutofit fontScale="90000"/>
          </a:bodyPr>
          <a:lstStyle/>
          <a:p>
            <a:pPr algn="ctr"/>
            <a:r>
              <a:rPr lang="pl-PL" b="1" dirty="0" smtClean="0">
                <a:solidFill>
                  <a:srgbClr val="00B050"/>
                </a:solidFill>
                <a:latin typeface="Algerian" panose="04020705040A02060702" pitchFamily="82" charset="0"/>
              </a:rPr>
              <a:t>MOLESTOWANIE</a:t>
            </a:r>
            <a:r>
              <a:rPr lang="uk-UA" b="1" dirty="0">
                <a:solidFill>
                  <a:srgbClr val="00B050"/>
                </a:solidFill>
                <a:latin typeface="Algerian" panose="04020705040A02060702" pitchFamily="82" charset="0"/>
              </a:rPr>
              <a:t/>
            </a:r>
            <a:br>
              <a:rPr lang="uk-UA" b="1" dirty="0">
                <a:solidFill>
                  <a:srgbClr val="00B050"/>
                </a:solidFill>
                <a:latin typeface="Algerian" panose="04020705040A02060702" pitchFamily="82" charset="0"/>
              </a:rPr>
            </a:br>
            <a:r>
              <a:rPr lang="uk-UA" b="1" dirty="0" smtClean="0">
                <a:solidFill>
                  <a:srgbClr val="00B050"/>
                </a:solidFill>
                <a:latin typeface="Algerian" panose="04020705040A02060702" pitchFamily="82" charset="0"/>
              </a:rPr>
              <a:t>Домагання</a:t>
            </a:r>
            <a:r>
              <a:rPr lang="pl-PL" b="1" dirty="0" smtClean="0">
                <a:solidFill>
                  <a:srgbClr val="00B050"/>
                </a:solidFill>
                <a:latin typeface="Algerian" panose="04020705040A02060702" pitchFamily="82" charset="0"/>
              </a:rPr>
              <a:t> </a:t>
            </a:r>
            <a:endParaRPr lang="pl-PL"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143000"/>
            <a:ext cx="10515600" cy="4324350"/>
          </a:xfrm>
        </p:spPr>
        <p:txBody>
          <a:bodyPr>
            <a:normAutofit lnSpcReduction="10000"/>
          </a:bodyPr>
          <a:lstStyle/>
          <a:p>
            <a:pPr marL="0" indent="0" algn="just" eaLnBrk="1" hangingPunct="1">
              <a:buNone/>
            </a:pPr>
            <a:endParaRPr lang="uk-UA" altLang="pl-PL" sz="2800" dirty="0" smtClean="0"/>
          </a:p>
          <a:p>
            <a:pPr marL="0" indent="0" algn="just" eaLnBrk="1" hangingPunct="1">
              <a:buNone/>
            </a:pPr>
            <a:r>
              <a:rPr lang="pl-PL" altLang="pl-PL" sz="2800" dirty="0" smtClean="0"/>
              <a:t>Niepożądane </a:t>
            </a:r>
            <a:r>
              <a:rPr lang="pl-PL" altLang="pl-PL" sz="2800" dirty="0"/>
              <a:t>zachowanie, którego </a:t>
            </a:r>
            <a:r>
              <a:rPr lang="pl-PL" altLang="pl-PL" sz="2800" u="sng" dirty="0"/>
              <a:t>celem</a:t>
            </a:r>
            <a:r>
              <a:rPr lang="pl-PL" altLang="pl-PL" sz="2800" dirty="0"/>
              <a:t> lub </a:t>
            </a:r>
            <a:r>
              <a:rPr lang="pl-PL" altLang="pl-PL" sz="2800" u="sng" dirty="0"/>
              <a:t>skutkiem</a:t>
            </a:r>
            <a:r>
              <a:rPr lang="pl-PL" altLang="pl-PL" sz="2800" dirty="0"/>
              <a:t> jest naruszenie godności pracownika i stworzenie wobec niego zastraszającej, wrogiej, poniżającej, upokarzającej lub uwłaczającej atmosfery. Art. 5 pkt 2 </a:t>
            </a:r>
            <a:r>
              <a:rPr lang="pl-PL" altLang="pl-PL" sz="2800" dirty="0" smtClean="0"/>
              <a:t>KP</a:t>
            </a:r>
            <a:endParaRPr lang="uk-UA" altLang="pl-PL" sz="2800" dirty="0" smtClean="0"/>
          </a:p>
          <a:p>
            <a:pPr marL="0" indent="0" algn="just" eaLnBrk="1" hangingPunct="1">
              <a:buNone/>
            </a:pPr>
            <a:endParaRPr lang="uk-UA" altLang="pl-PL" dirty="0"/>
          </a:p>
          <a:p>
            <a:pPr marL="0" indent="0" algn="just">
              <a:buNone/>
            </a:pPr>
            <a:r>
              <a:rPr lang="uk" altLang="pl-PL" dirty="0" smtClean="0"/>
              <a:t>Небажаною є поведінка, якої </a:t>
            </a:r>
            <a:r>
              <a:rPr lang="uk" altLang="pl-PL" u="sng" dirty="0"/>
              <a:t>метою</a:t>
            </a:r>
            <a:r>
              <a:rPr lang="uk" altLang="pl-PL" dirty="0"/>
              <a:t> або </a:t>
            </a:r>
            <a:r>
              <a:rPr lang="uk" altLang="pl-PL" u="sng" dirty="0" smtClean="0"/>
              <a:t>наслідком</a:t>
            </a:r>
            <a:r>
              <a:rPr lang="uk" altLang="pl-PL" dirty="0" smtClean="0"/>
              <a:t> є порушення </a:t>
            </a:r>
            <a:r>
              <a:rPr lang="uk" altLang="pl-PL" dirty="0"/>
              <a:t>гідності працівника та створення для нього залякувального, ворожого, принижуючого, принизливого чи образливого середовища. ст.5 </a:t>
            </a:r>
            <a:r>
              <a:rPr lang="uk" altLang="pl-PL" dirty="0" smtClean="0"/>
              <a:t>ч.2 КЗпП</a:t>
            </a:r>
            <a:endParaRPr lang="uk" altLang="pl-PL" dirty="0"/>
          </a:p>
          <a:p>
            <a:pPr marL="0" indent="0" algn="just" eaLnBrk="1" hangingPunct="1">
              <a:buNone/>
            </a:pPr>
            <a:r>
              <a:rPr lang="pl-PL" altLang="pl-PL" sz="2800" dirty="0" smtClean="0"/>
              <a:t> </a:t>
            </a:r>
            <a:endParaRPr lang="pl-PL" altLang="pl-PL" sz="28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4031430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145669"/>
            <a:ext cx="10515600" cy="942467"/>
          </a:xfrm>
        </p:spPr>
        <p:txBody>
          <a:bodyPr>
            <a:normAutofit fontScale="90000"/>
          </a:bodyPr>
          <a:lstStyle/>
          <a:p>
            <a:pPr algn="ctr"/>
            <a:r>
              <a:rPr lang="pl-PL" b="1" dirty="0">
                <a:solidFill>
                  <a:srgbClr val="00B050"/>
                </a:solidFill>
                <a:latin typeface="Algerian" panose="04020705040A02060702" pitchFamily="82" charset="0"/>
              </a:rPr>
              <a:t>MOLESTOWANIE </a:t>
            </a:r>
            <a:r>
              <a:rPr lang="pl-PL" b="1" dirty="0" smtClean="0">
                <a:solidFill>
                  <a:srgbClr val="00B050"/>
                </a:solidFill>
                <a:latin typeface="Algerian" panose="04020705040A02060702" pitchFamily="82" charset="0"/>
              </a:rPr>
              <a:t> SEKSUALNE</a:t>
            </a:r>
            <a:r>
              <a:rPr lang="uk-UA" b="1" dirty="0">
                <a:solidFill>
                  <a:srgbClr val="00B050"/>
                </a:solidFill>
                <a:latin typeface="Algerian" panose="04020705040A02060702" pitchFamily="82" charset="0"/>
              </a:rPr>
              <a:t/>
            </a:r>
            <a:br>
              <a:rPr lang="uk-UA" b="1" dirty="0">
                <a:solidFill>
                  <a:srgbClr val="00B050"/>
                </a:solidFill>
                <a:latin typeface="Algerian" panose="04020705040A02060702" pitchFamily="82" charset="0"/>
              </a:rPr>
            </a:br>
            <a:r>
              <a:rPr lang="uk-UA" b="1" dirty="0">
                <a:solidFill>
                  <a:srgbClr val="00B050"/>
                </a:solidFill>
                <a:latin typeface="Algerian" panose="04020705040A02060702" pitchFamily="82" charset="0"/>
              </a:rPr>
              <a:t>СЕКСУАЛЬНІ ДОМАГАННЯ</a:t>
            </a:r>
            <a:endParaRPr lang="pl-PL"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143000"/>
            <a:ext cx="10515600" cy="4324350"/>
          </a:xfrm>
        </p:spPr>
        <p:txBody>
          <a:bodyPr>
            <a:normAutofit/>
          </a:bodyPr>
          <a:lstStyle/>
          <a:p>
            <a:pPr marL="0" indent="0" algn="just" eaLnBrk="1" hangingPunct="1">
              <a:buNone/>
            </a:pPr>
            <a:endParaRPr lang="uk-UA" altLang="pl-PL" sz="2800" dirty="0" smtClean="0"/>
          </a:p>
          <a:p>
            <a:pPr marL="0" indent="0" algn="just" eaLnBrk="1" hangingPunct="1">
              <a:buNone/>
            </a:pPr>
            <a:r>
              <a:rPr lang="pl-PL" altLang="pl-PL" sz="2800" dirty="0" smtClean="0"/>
              <a:t>Niepożądane </a:t>
            </a:r>
            <a:r>
              <a:rPr lang="pl-PL" altLang="pl-PL" sz="2800" dirty="0"/>
              <a:t>zachowanie, którego </a:t>
            </a:r>
            <a:r>
              <a:rPr lang="pl-PL" altLang="pl-PL" sz="2800" u="sng" dirty="0"/>
              <a:t>celem</a:t>
            </a:r>
            <a:r>
              <a:rPr lang="pl-PL" altLang="pl-PL" sz="2800" dirty="0"/>
              <a:t> lub </a:t>
            </a:r>
            <a:r>
              <a:rPr lang="pl-PL" altLang="pl-PL" sz="2800" u="sng" dirty="0"/>
              <a:t>skutkiem</a:t>
            </a:r>
            <a:r>
              <a:rPr lang="pl-PL" altLang="pl-PL" sz="2800" dirty="0"/>
              <a:t> jest naruszenie godności pracownika i stworzenie wobec niego zastraszającej, wrogiej, poniżającej, upokarzającej lub uwłaczającej atmosfery. Art. 5 pkt 2 </a:t>
            </a:r>
            <a:r>
              <a:rPr lang="pl-PL" altLang="pl-PL" sz="2800" dirty="0" smtClean="0"/>
              <a:t>KP</a:t>
            </a:r>
            <a:endParaRPr lang="uk-UA" altLang="pl-PL" sz="2800" dirty="0" smtClean="0"/>
          </a:p>
          <a:p>
            <a:pPr marL="0" indent="0" algn="just" eaLnBrk="1" hangingPunct="1">
              <a:buNone/>
            </a:pPr>
            <a:endParaRPr lang="uk-UA" altLang="pl-PL" dirty="0"/>
          </a:p>
          <a:p>
            <a:pPr marL="0" indent="0" algn="just">
              <a:buNone/>
            </a:pPr>
            <a:r>
              <a:rPr lang="uk" altLang="pl-PL" dirty="0"/>
              <a:t>Небажаною є поведінка, якої </a:t>
            </a:r>
            <a:r>
              <a:rPr lang="uk" altLang="pl-PL" u="sng" dirty="0"/>
              <a:t>метою</a:t>
            </a:r>
            <a:r>
              <a:rPr lang="uk" altLang="pl-PL" dirty="0"/>
              <a:t> або </a:t>
            </a:r>
            <a:r>
              <a:rPr lang="uk" altLang="pl-PL" u="sng" dirty="0"/>
              <a:t>наслідком</a:t>
            </a:r>
            <a:r>
              <a:rPr lang="uk" altLang="pl-PL" dirty="0"/>
              <a:t> є порушення гідності працівника та створення для нього залякувального, ворожого, принижуючого, принизливого чи образливого середовища. ст.5 ч.2 </a:t>
            </a:r>
            <a:r>
              <a:rPr lang="uk" altLang="pl-PL" dirty="0" smtClean="0"/>
              <a:t>КЗпП</a:t>
            </a:r>
            <a:endParaRPr lang="uk" altLang="pl-PL" dirty="0"/>
          </a:p>
          <a:p>
            <a:pPr marL="0" indent="0" algn="just" eaLnBrk="1" hangingPunct="1">
              <a:buNone/>
            </a:pPr>
            <a:endParaRPr lang="pl-PL" altLang="pl-PL" sz="28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672996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b="1" dirty="0">
                <a:solidFill>
                  <a:srgbClr val="00B050"/>
                </a:solidFill>
                <a:latin typeface="Algerian" panose="04020705040A02060702" pitchFamily="82" charset="0"/>
              </a:rPr>
              <a:t>MOLESTOWANIE  SEKSUALNE</a:t>
            </a:r>
            <a:r>
              <a:rPr lang="uk-UA" b="1" dirty="0">
                <a:solidFill>
                  <a:srgbClr val="00B050"/>
                </a:solidFill>
                <a:latin typeface="Algerian" panose="04020705040A02060702" pitchFamily="82" charset="0"/>
              </a:rPr>
              <a:t/>
            </a:r>
            <a:br>
              <a:rPr lang="uk-UA" b="1" dirty="0">
                <a:solidFill>
                  <a:srgbClr val="00B050"/>
                </a:solidFill>
                <a:latin typeface="Algerian" panose="04020705040A02060702" pitchFamily="82" charset="0"/>
              </a:rPr>
            </a:br>
            <a:r>
              <a:rPr lang="uk-UA" b="1" dirty="0">
                <a:solidFill>
                  <a:srgbClr val="00B050"/>
                </a:solidFill>
                <a:latin typeface="Algerian" panose="04020705040A02060702" pitchFamily="82" charset="0"/>
              </a:rPr>
              <a:t>СЕКСУАЛЬНІ ДОМАГАННЯ</a:t>
            </a:r>
            <a:endParaRPr lang="pl-PL"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517904"/>
            <a:ext cx="10515600" cy="4324350"/>
          </a:xfrm>
        </p:spPr>
        <p:txBody>
          <a:bodyPr>
            <a:normAutofit/>
          </a:bodyPr>
          <a:lstStyle/>
          <a:p>
            <a:pPr algn="just"/>
            <a:r>
              <a:rPr lang="pl-PL" altLang="pl-PL" sz="2200" dirty="0"/>
              <a:t>Dyskryminowaniem ze względu </a:t>
            </a:r>
            <a:r>
              <a:rPr lang="pl-PL" altLang="pl-PL" sz="2200" b="1" dirty="0"/>
              <a:t>na płeć </a:t>
            </a:r>
            <a:r>
              <a:rPr lang="pl-PL" altLang="pl-PL" sz="2200" dirty="0"/>
              <a:t>jest także każde </a:t>
            </a:r>
            <a:r>
              <a:rPr lang="pl-PL" altLang="pl-PL" sz="2200" b="1" dirty="0"/>
              <a:t>niepożądane zachowanie o charakterze seksualnym </a:t>
            </a:r>
            <a:r>
              <a:rPr lang="pl-PL" altLang="pl-PL" sz="2200" dirty="0"/>
              <a:t>lub odnoszące się do </a:t>
            </a:r>
            <a:r>
              <a:rPr lang="pl-PL" altLang="pl-PL" sz="2200" b="1" dirty="0"/>
              <a:t>płci pracownika</a:t>
            </a:r>
            <a:r>
              <a:rPr lang="pl-PL" altLang="pl-PL" sz="2200" dirty="0"/>
              <a:t>, którego </a:t>
            </a:r>
            <a:r>
              <a:rPr lang="pl-PL" altLang="pl-PL" sz="2200" b="1" dirty="0"/>
              <a:t>celem lub skutkiem </a:t>
            </a:r>
            <a:r>
              <a:rPr lang="pl-PL" altLang="pl-PL" sz="2200" dirty="0"/>
              <a:t>jest naruszenie godności pracownika, w szczególności stworzenie wobec niego zastraszającej, wrogiej, poniżającej, upokarzającej lub uwłaczającej atmosfery, na zachowanie to mogą się składać fizyczne, werbalne lub pozawerbalne elementy. </a:t>
            </a:r>
            <a:r>
              <a:rPr lang="pl-PL" altLang="pl-PL" sz="2200" u="sng" dirty="0"/>
              <a:t>Art. 6 KP</a:t>
            </a:r>
            <a:br>
              <a:rPr lang="pl-PL" altLang="pl-PL" sz="2200" u="sng" dirty="0"/>
            </a:br>
            <a:r>
              <a:rPr lang="pl-PL" altLang="pl-PL" sz="2200" u="sng" dirty="0"/>
              <a:t/>
            </a:r>
            <a:br>
              <a:rPr lang="pl-PL" altLang="pl-PL" sz="2200" u="sng" dirty="0"/>
            </a:br>
            <a:r>
              <a:rPr lang="pl-PL" altLang="pl-PL" sz="2200" b="1" dirty="0"/>
              <a:t>Podporządkowanie się</a:t>
            </a:r>
            <a:r>
              <a:rPr lang="pl-PL" altLang="pl-PL" sz="2200" dirty="0"/>
              <a:t> przez pracownika molestowaniu lub molestowaniu seksualnemu, a także </a:t>
            </a:r>
            <a:r>
              <a:rPr lang="pl-PL" altLang="pl-PL" sz="2200" b="1" dirty="0"/>
              <a:t>podjęcie przez niego działań przeciwstawiających się </a:t>
            </a:r>
            <a:r>
              <a:rPr lang="pl-PL" altLang="pl-PL" sz="2200" dirty="0"/>
              <a:t>molestowaniu lub molestowaniu seksualnemu </a:t>
            </a:r>
            <a:r>
              <a:rPr lang="pl-PL" altLang="pl-PL" sz="2200" b="1" u="sng" dirty="0">
                <a:solidFill>
                  <a:srgbClr val="FF0000"/>
                </a:solidFill>
              </a:rPr>
              <a:t>nie może powodować jakichkolwiek negatywnych konsekwencji wobec pracownika.</a:t>
            </a:r>
          </a:p>
          <a:p>
            <a:pPr algn="just" eaLnBrk="1" hangingPunct="1"/>
            <a:endParaRPr lang="pl-PL" altLang="pl-PL" sz="22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493080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b="1" dirty="0">
                <a:solidFill>
                  <a:srgbClr val="00B050"/>
                </a:solidFill>
                <a:latin typeface="Algerian" panose="04020705040A02060702" pitchFamily="82" charset="0"/>
              </a:rPr>
              <a:t>MOLESTOWANIE  SEKSUALNE</a:t>
            </a:r>
            <a:r>
              <a:rPr lang="uk-UA" b="1" dirty="0">
                <a:solidFill>
                  <a:srgbClr val="00B050"/>
                </a:solidFill>
                <a:latin typeface="Algerian" panose="04020705040A02060702" pitchFamily="82" charset="0"/>
              </a:rPr>
              <a:t/>
            </a:r>
            <a:br>
              <a:rPr lang="uk-UA" b="1" dirty="0">
                <a:solidFill>
                  <a:srgbClr val="00B050"/>
                </a:solidFill>
                <a:latin typeface="Algerian" panose="04020705040A02060702" pitchFamily="82" charset="0"/>
              </a:rPr>
            </a:br>
            <a:r>
              <a:rPr lang="uk-UA" b="1" dirty="0">
                <a:solidFill>
                  <a:srgbClr val="00B050"/>
                </a:solidFill>
                <a:latin typeface="Algerian" panose="04020705040A02060702" pitchFamily="82" charset="0"/>
              </a:rPr>
              <a:t>СЕКСУАЛЬНІ ДОМАГАННЯ</a:t>
            </a:r>
            <a:endParaRPr lang="pl-PL"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426464"/>
            <a:ext cx="10515600" cy="4324350"/>
          </a:xfrm>
        </p:spPr>
        <p:txBody>
          <a:bodyPr>
            <a:normAutofit/>
          </a:bodyPr>
          <a:lstStyle/>
          <a:p>
            <a:pPr algn="just"/>
            <a:r>
              <a:rPr lang="uk" altLang="pl-PL" sz="2200" dirty="0"/>
              <a:t>Дискримінація за ознакою </a:t>
            </a:r>
            <a:r>
              <a:rPr lang="uk" altLang="pl-PL" sz="2200" b="1" dirty="0"/>
              <a:t>статі </a:t>
            </a:r>
            <a:r>
              <a:rPr lang="uk" altLang="pl-PL" sz="2200" dirty="0"/>
              <a:t>- це також будь-яка </a:t>
            </a:r>
            <a:r>
              <a:rPr lang="uk" altLang="pl-PL" sz="2200" b="1" dirty="0"/>
              <a:t>небажана поведінка сексуального характеру </a:t>
            </a:r>
            <a:r>
              <a:rPr lang="uk" altLang="pl-PL" sz="2200" dirty="0"/>
              <a:t>або пов'язана зі </a:t>
            </a:r>
            <a:r>
              <a:rPr lang="uk" altLang="pl-PL" sz="2200" b="1" dirty="0"/>
              <a:t>статтю працівника </a:t>
            </a:r>
            <a:r>
              <a:rPr lang="uk" altLang="pl-PL" sz="2200" dirty="0"/>
              <a:t>, </a:t>
            </a:r>
            <a:r>
              <a:rPr lang="uk" altLang="pl-PL" sz="2200" b="1" dirty="0"/>
              <a:t>метою або наслідком якої </a:t>
            </a:r>
            <a:r>
              <a:rPr lang="uk" altLang="pl-PL" sz="2200" dirty="0"/>
              <a:t>є посягання на гідність працівника, зокрема </a:t>
            </a:r>
            <a:r>
              <a:rPr lang="uk" altLang="pl-PL" sz="2400" dirty="0"/>
              <a:t>створення для нього залякувального, ворожого, принижуючого, принизливого чи образливого середовища</a:t>
            </a:r>
            <a:r>
              <a:rPr lang="uk" altLang="pl-PL" sz="2200" dirty="0" smtClean="0"/>
              <a:t>, така поведінка може складатися з фізичних, вербальних або невербальних елементів. </a:t>
            </a:r>
            <a:r>
              <a:rPr lang="uk" altLang="pl-PL" sz="2200" u="sng" dirty="0"/>
              <a:t>ст.6 </a:t>
            </a:r>
            <a:r>
              <a:rPr lang="uk" altLang="pl-PL" sz="2200" u="sng" dirty="0" smtClean="0"/>
              <a:t>КЗпП</a:t>
            </a:r>
            <a:endParaRPr lang="uk-UA" altLang="pl-PL" sz="2200" u="sng" dirty="0" smtClean="0"/>
          </a:p>
          <a:p>
            <a:pPr algn="just"/>
            <a:r>
              <a:rPr lang="uk" altLang="pl-PL" sz="2200" b="1" dirty="0" smtClean="0"/>
              <a:t>Піддавання </a:t>
            </a:r>
            <a:r>
              <a:rPr lang="uk" altLang="pl-PL" sz="2200" dirty="0" smtClean="0"/>
              <a:t>працівника сексуальним домаганням чи іншим домаганням, </a:t>
            </a:r>
            <a:r>
              <a:rPr lang="uk" altLang="pl-PL" sz="2200" dirty="0"/>
              <a:t>а також </a:t>
            </a:r>
            <a:r>
              <a:rPr lang="uk" altLang="pl-PL" sz="2200" b="1" dirty="0" smtClean="0"/>
              <a:t>вжиття працівником </a:t>
            </a:r>
            <a:r>
              <a:rPr lang="uk" altLang="pl-PL" sz="2200" b="1" dirty="0"/>
              <a:t>заходів проти </a:t>
            </a:r>
            <a:r>
              <a:rPr lang="uk" altLang="pl-PL" sz="2200" dirty="0"/>
              <a:t>сексуальних домагань </a:t>
            </a:r>
            <a:r>
              <a:rPr lang="uk" altLang="pl-PL" sz="2200" dirty="0" smtClean="0"/>
              <a:t>чи інших </a:t>
            </a:r>
            <a:r>
              <a:rPr lang="uk" altLang="pl-PL" sz="2200" dirty="0"/>
              <a:t>домагань </a:t>
            </a:r>
            <a:r>
              <a:rPr lang="uk" altLang="pl-PL" sz="2200" dirty="0" smtClean="0"/>
              <a:t/>
            </a:r>
            <a:br>
              <a:rPr lang="uk" altLang="pl-PL" sz="2200" dirty="0" smtClean="0"/>
            </a:br>
            <a:r>
              <a:rPr lang="uk" altLang="pl-PL" sz="2200" b="1" u="sng" dirty="0" smtClean="0">
                <a:solidFill>
                  <a:srgbClr val="FF0000"/>
                </a:solidFill>
              </a:rPr>
              <a:t>не </a:t>
            </a:r>
            <a:r>
              <a:rPr lang="uk" altLang="pl-PL" sz="2200" b="1" u="sng" dirty="0">
                <a:solidFill>
                  <a:srgbClr val="FF0000"/>
                </a:solidFill>
              </a:rPr>
              <a:t>може спричинити для працівника жодних негативних наслідків.</a:t>
            </a:r>
          </a:p>
          <a:p>
            <a:pPr algn="just"/>
            <a:endParaRPr lang="pl-PL" altLang="pl-PL" sz="2200" u="sng" dirty="0"/>
          </a:p>
          <a:p>
            <a:pPr algn="just" eaLnBrk="1" hangingPunct="1"/>
            <a:endParaRPr lang="pl-PL" altLang="pl-PL" sz="22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426179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0" y="365125"/>
            <a:ext cx="12192000" cy="777875"/>
          </a:xfrm>
        </p:spPr>
        <p:txBody>
          <a:bodyPr>
            <a:noAutofit/>
          </a:bodyPr>
          <a:lstStyle/>
          <a:p>
            <a:pPr algn="ctr"/>
            <a:r>
              <a:rPr lang="pl-PL" sz="3600" b="1" dirty="0">
                <a:solidFill>
                  <a:srgbClr val="00B050"/>
                </a:solidFill>
                <a:latin typeface="Algerian" panose="04020705040A02060702" pitchFamily="82" charset="0"/>
              </a:rPr>
              <a:t>Naruszenie zasady równego </a:t>
            </a:r>
            <a:r>
              <a:rPr lang="pl-PL" sz="3600" b="1" dirty="0" smtClean="0">
                <a:solidFill>
                  <a:srgbClr val="00B050"/>
                </a:solidFill>
                <a:latin typeface="Algerian" panose="04020705040A02060702" pitchFamily="82" charset="0"/>
              </a:rPr>
              <a:t>traktowania</a:t>
            </a:r>
            <a:r>
              <a:rPr lang="uk-UA" sz="3600" b="1" dirty="0" smtClean="0">
                <a:solidFill>
                  <a:srgbClr val="00B050"/>
                </a:solidFill>
                <a:latin typeface="Algerian" panose="04020705040A02060702" pitchFamily="82" charset="0"/>
              </a:rPr>
              <a:t/>
            </a:r>
            <a:br>
              <a:rPr lang="uk-UA" sz="3600" b="1" dirty="0" smtClean="0">
                <a:solidFill>
                  <a:srgbClr val="00B050"/>
                </a:solidFill>
                <a:latin typeface="Algerian" panose="04020705040A02060702" pitchFamily="82" charset="0"/>
              </a:rPr>
            </a:br>
            <a:r>
              <a:rPr lang="uk" sz="3600" b="1" dirty="0">
                <a:solidFill>
                  <a:srgbClr val="00B050"/>
                </a:solidFill>
                <a:latin typeface="Algerian" panose="04020705040A02060702" pitchFamily="82" charset="0"/>
              </a:rPr>
              <a:t>Порушення принципу рівного ставлення</a:t>
            </a:r>
            <a:endParaRPr lang="pl-PL" sz="3600"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453896"/>
            <a:ext cx="10515600" cy="4324350"/>
          </a:xfrm>
        </p:spPr>
        <p:txBody>
          <a:bodyPr>
            <a:normAutofit/>
          </a:bodyPr>
          <a:lstStyle/>
          <a:p>
            <a:pPr marL="0" indent="0" algn="just" eaLnBrk="1" hangingPunct="1">
              <a:buFont typeface="Arial" charset="0"/>
              <a:buNone/>
              <a:defRPr/>
            </a:pPr>
            <a:r>
              <a:rPr lang="pl-PL" sz="2800" dirty="0"/>
              <a:t>Skutkiem jest w szczególności:</a:t>
            </a:r>
          </a:p>
          <a:p>
            <a:pPr algn="just" eaLnBrk="1" hangingPunct="1">
              <a:buFont typeface="Arial" charset="0"/>
              <a:buChar char="•"/>
              <a:defRPr/>
            </a:pPr>
            <a:r>
              <a:rPr lang="pl-PL" sz="2800" dirty="0"/>
              <a:t>odmowa nawiązania lub rozwiązanie stosunku pracy,</a:t>
            </a:r>
          </a:p>
          <a:p>
            <a:pPr algn="just" eaLnBrk="1" hangingPunct="1">
              <a:buFont typeface="Arial" charset="0"/>
              <a:buChar char="•"/>
              <a:defRPr/>
            </a:pPr>
            <a:r>
              <a:rPr lang="pl-PL" sz="2800" dirty="0"/>
              <a:t> niekorzystne ukształtowanie wynagrodzenia za pracę lub innych warunków zatrudnienia albo pominięcie przy awansowaniu lub przyznawaniu innych świadczeń związanych z pracą,</a:t>
            </a:r>
          </a:p>
          <a:p>
            <a:pPr algn="just" eaLnBrk="1" hangingPunct="1">
              <a:buFont typeface="Arial" charset="0"/>
              <a:buChar char="•"/>
              <a:defRPr/>
            </a:pPr>
            <a:r>
              <a:rPr lang="pl-PL" sz="2800" dirty="0"/>
              <a:t>pominięcie przy typowaniu do udziału w szkoleniach podnoszących kwalifikacje zawodowe</a:t>
            </a:r>
          </a:p>
          <a:p>
            <a:pPr marL="0" indent="0" algn="just" eaLnBrk="1" hangingPunct="1">
              <a:buFont typeface="Arial" charset="0"/>
              <a:buNone/>
              <a:defRPr/>
            </a:pPr>
            <a:r>
              <a:rPr lang="pl-PL" sz="2800" dirty="0"/>
              <a:t>- </a:t>
            </a:r>
            <a:r>
              <a:rPr lang="pl-PL" sz="2800" b="1" dirty="0"/>
              <a:t>chyba że pracodawca udowodni, że kierował się obiektywnymi powodami.</a:t>
            </a:r>
          </a:p>
          <a:p>
            <a:pPr algn="just" eaLnBrk="1" hangingPunct="1"/>
            <a:endParaRPr lang="pl-PL" altLang="pl-PL" sz="22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429999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182245"/>
            <a:ext cx="10515600" cy="777875"/>
          </a:xfrm>
        </p:spPr>
        <p:txBody>
          <a:bodyPr>
            <a:noAutofit/>
          </a:bodyPr>
          <a:lstStyle/>
          <a:p>
            <a:pPr algn="ctr"/>
            <a:r>
              <a:rPr lang="pl-PL" sz="3600" b="1" dirty="0">
                <a:solidFill>
                  <a:srgbClr val="00B050"/>
                </a:solidFill>
                <a:latin typeface="Algerian" panose="04020705040A02060702" pitchFamily="82" charset="0"/>
              </a:rPr>
              <a:t>Naruszenie zasady równego traktowania</a:t>
            </a:r>
            <a:r>
              <a:rPr lang="uk-UA" sz="3600" b="1" dirty="0">
                <a:solidFill>
                  <a:srgbClr val="00B050"/>
                </a:solidFill>
                <a:latin typeface="Algerian" panose="04020705040A02060702" pitchFamily="82" charset="0"/>
              </a:rPr>
              <a:t/>
            </a:r>
            <a:br>
              <a:rPr lang="uk-UA" sz="3600" b="1" dirty="0">
                <a:solidFill>
                  <a:srgbClr val="00B050"/>
                </a:solidFill>
                <a:latin typeface="Algerian" panose="04020705040A02060702" pitchFamily="82" charset="0"/>
              </a:rPr>
            </a:br>
            <a:r>
              <a:rPr lang="uk" sz="3600" b="1" dirty="0">
                <a:solidFill>
                  <a:srgbClr val="00B050"/>
                </a:solidFill>
                <a:latin typeface="Algerian" panose="04020705040A02060702" pitchFamily="82" charset="0"/>
              </a:rPr>
              <a:t>Порушення принципу рівного ставлення</a:t>
            </a:r>
            <a:endParaRPr lang="pl-PL" sz="3600"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143000"/>
            <a:ext cx="10515600" cy="4324350"/>
          </a:xfrm>
        </p:spPr>
        <p:txBody>
          <a:bodyPr>
            <a:normAutofit/>
          </a:bodyPr>
          <a:lstStyle/>
          <a:p>
            <a:pPr marL="0" indent="0" algn="just">
              <a:buNone/>
              <a:defRPr/>
            </a:pPr>
            <a:r>
              <a:rPr lang="uk" sz="2400" dirty="0" smtClean="0"/>
              <a:t>Наслідком є, </a:t>
            </a:r>
            <a:r>
              <a:rPr lang="uk" sz="2400" dirty="0"/>
              <a:t>зокрема:</a:t>
            </a:r>
          </a:p>
          <a:p>
            <a:pPr algn="just">
              <a:buFont typeface="Arial" charset="0"/>
              <a:buChar char="•"/>
              <a:defRPr/>
            </a:pPr>
            <a:r>
              <a:rPr lang="uk" sz="2400" dirty="0"/>
              <a:t>відмова у </a:t>
            </a:r>
            <a:r>
              <a:rPr lang="uk" sz="2400" dirty="0" smtClean="0"/>
              <a:t>прийнятті або звільнення </a:t>
            </a:r>
            <a:r>
              <a:rPr lang="uk" sz="2400" dirty="0"/>
              <a:t>з роботи,</a:t>
            </a:r>
          </a:p>
          <a:p>
            <a:pPr algn="just">
              <a:buFont typeface="Arial" charset="0"/>
              <a:buChar char="•"/>
              <a:defRPr/>
            </a:pPr>
            <a:r>
              <a:rPr lang="uk" sz="2400" dirty="0"/>
              <a:t>несприятлива форма винагороди за роботу або інші умови найму, або упущення інших </a:t>
            </a:r>
            <a:r>
              <a:rPr lang="uk" sz="2400" dirty="0" smtClean="0"/>
              <a:t>доплат, </a:t>
            </a:r>
            <a:r>
              <a:rPr lang="uk" sz="2400" dirty="0"/>
              <a:t>пов'язаних з роботою, під час підвищення або </a:t>
            </a:r>
            <a:r>
              <a:rPr lang="uk" sz="2400" dirty="0" smtClean="0"/>
              <a:t>додаткової винагороди,</a:t>
            </a:r>
            <a:endParaRPr lang="uk" sz="2400" dirty="0"/>
          </a:p>
          <a:p>
            <a:pPr algn="just">
              <a:buFont typeface="Arial" charset="0"/>
              <a:buChar char="•"/>
              <a:defRPr/>
            </a:pPr>
            <a:r>
              <a:rPr lang="ru-RU" sz="2400" dirty="0"/>
              <a:t>п</a:t>
            </a:r>
            <a:r>
              <a:rPr lang="uk" sz="2400" dirty="0" smtClean="0"/>
              <a:t>ропуск працівника </a:t>
            </a:r>
            <a:r>
              <a:rPr lang="uk" sz="2400" dirty="0"/>
              <a:t>при відборі для участі в навчанні з метою підвищення професійної кваліфікації</a:t>
            </a:r>
          </a:p>
          <a:p>
            <a:pPr marL="0" indent="0" algn="just">
              <a:buNone/>
              <a:defRPr/>
            </a:pPr>
            <a:r>
              <a:rPr lang="uk" sz="2400" dirty="0"/>
              <a:t>- </a:t>
            </a:r>
            <a:r>
              <a:rPr lang="ru-RU" sz="2400" b="1" dirty="0"/>
              <a:t>к</a:t>
            </a:r>
            <a:r>
              <a:rPr lang="uk" sz="2400" b="1" dirty="0" smtClean="0"/>
              <a:t>рім випадку</a:t>
            </a:r>
            <a:r>
              <a:rPr lang="uk" sz="2400" dirty="0" smtClean="0"/>
              <a:t> </a:t>
            </a:r>
            <a:r>
              <a:rPr lang="uk" sz="2400" b="1" dirty="0" smtClean="0"/>
              <a:t>якщо </a:t>
            </a:r>
            <a:r>
              <a:rPr lang="uk" sz="2400" b="1" dirty="0"/>
              <a:t>роботодавець </a:t>
            </a:r>
            <a:r>
              <a:rPr lang="uk" sz="2400" b="1" dirty="0" smtClean="0"/>
              <a:t>доведе</a:t>
            </a:r>
            <a:r>
              <a:rPr lang="uk" sz="2400" b="1" dirty="0"/>
              <a:t>, що керувався об'єктивними причинами.</a:t>
            </a:r>
          </a:p>
          <a:p>
            <a:pPr algn="just"/>
            <a:endParaRPr lang="pl-PL" altLang="pl-PL" sz="2000" u="sng" dirty="0"/>
          </a:p>
          <a:p>
            <a:pPr marL="0" indent="0" algn="just" eaLnBrk="1" hangingPunct="1">
              <a:buNone/>
            </a:pPr>
            <a:endParaRPr lang="pl-PL" altLang="pl-PL" sz="22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333864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0" y="365126"/>
            <a:ext cx="12024360" cy="1316038"/>
          </a:xfrm>
        </p:spPr>
        <p:txBody>
          <a:bodyPr>
            <a:noAutofit/>
          </a:bodyPr>
          <a:lstStyle/>
          <a:p>
            <a:pPr algn="ctr"/>
            <a:r>
              <a:rPr lang="pl-PL" sz="3400" b="1" dirty="0">
                <a:solidFill>
                  <a:srgbClr val="00B050"/>
                </a:solidFill>
                <a:latin typeface="Algerian" panose="04020705040A02060702" pitchFamily="82" charset="0"/>
              </a:rPr>
              <a:t>RÓWNE </a:t>
            </a:r>
            <a:r>
              <a:rPr lang="pl-PL" sz="3400" b="1" dirty="0" smtClean="0">
                <a:solidFill>
                  <a:srgbClr val="00B050"/>
                </a:solidFill>
                <a:latin typeface="Algerian" panose="04020705040A02060702" pitchFamily="82" charset="0"/>
              </a:rPr>
              <a:t> TRAKTOWANIE  W  </a:t>
            </a:r>
            <a:r>
              <a:rPr lang="pl-PL" sz="3400" b="1" dirty="0">
                <a:solidFill>
                  <a:srgbClr val="00B050"/>
                </a:solidFill>
                <a:latin typeface="Algerian" panose="04020705040A02060702" pitchFamily="82" charset="0"/>
              </a:rPr>
              <a:t>ZAKRESIE </a:t>
            </a:r>
            <a:r>
              <a:rPr lang="pl-PL" sz="3400" b="1" dirty="0" smtClean="0">
                <a:solidFill>
                  <a:srgbClr val="00B050"/>
                </a:solidFill>
                <a:latin typeface="Algerian" panose="04020705040A02060702" pitchFamily="82" charset="0"/>
              </a:rPr>
              <a:t> WYNAGRODZENIA</a:t>
            </a:r>
            <a:r>
              <a:rPr lang="uk-UA" sz="3400" b="1" dirty="0">
                <a:solidFill>
                  <a:srgbClr val="00B050"/>
                </a:solidFill>
                <a:latin typeface="Algerian" panose="04020705040A02060702" pitchFamily="82" charset="0"/>
              </a:rPr>
              <a:t/>
            </a:r>
            <a:br>
              <a:rPr lang="uk-UA" sz="3400" b="1" dirty="0">
                <a:solidFill>
                  <a:srgbClr val="00B050"/>
                </a:solidFill>
                <a:latin typeface="Algerian" panose="04020705040A02060702" pitchFamily="82" charset="0"/>
              </a:rPr>
            </a:br>
            <a:r>
              <a:rPr lang="ru-RU" sz="3400" b="1" dirty="0">
                <a:solidFill>
                  <a:srgbClr val="00B050"/>
                </a:solidFill>
                <a:latin typeface="Algerian" panose="04020705040A02060702" pitchFamily="82" charset="0"/>
              </a:rPr>
              <a:t>РІВНЕ </a:t>
            </a:r>
            <a:r>
              <a:rPr lang="ru-RU" sz="3400" b="1" dirty="0" smtClean="0">
                <a:solidFill>
                  <a:srgbClr val="00B050"/>
                </a:solidFill>
                <a:latin typeface="Algerian" panose="04020705040A02060702" pitchFamily="82" charset="0"/>
              </a:rPr>
              <a:t>СТАВЛЕННЯ У </a:t>
            </a:r>
            <a:r>
              <a:rPr lang="ru-RU" sz="3400" b="1" dirty="0">
                <a:solidFill>
                  <a:srgbClr val="00B050"/>
                </a:solidFill>
                <a:latin typeface="Algerian" panose="04020705040A02060702" pitchFamily="82" charset="0"/>
              </a:rPr>
              <a:t>СФЕРІ ОПЛАТИ</a:t>
            </a:r>
            <a:endParaRPr lang="pl-PL" sz="3400"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432179"/>
            <a:ext cx="5157787" cy="5207000"/>
          </a:xfrm>
        </p:spPr>
        <p:txBody>
          <a:bodyPr>
            <a:normAutofit/>
          </a:bodyPr>
          <a:lstStyle/>
          <a:p>
            <a:endParaRPr lang="pl-PL" sz="1200" dirty="0"/>
          </a:p>
          <a:p>
            <a:pPr marL="0" indent="0">
              <a:buNone/>
            </a:pPr>
            <a:r>
              <a:rPr lang="pl-PL" sz="1700" dirty="0"/>
              <a:t>Art. 18</a:t>
            </a:r>
            <a:r>
              <a:rPr lang="pl-PL" sz="1700" baseline="30000" dirty="0"/>
              <a:t>3c</a:t>
            </a:r>
            <a:r>
              <a:rPr lang="pl-PL" sz="1700" dirty="0"/>
              <a:t> [Równe traktowanie w zakresie wynagradzania] </a:t>
            </a:r>
          </a:p>
          <a:p>
            <a:r>
              <a:rPr lang="pl-PL" sz="1700" dirty="0"/>
              <a:t>§ 1. Pracownicy mają prawo do </a:t>
            </a:r>
            <a:r>
              <a:rPr lang="pl-PL" sz="1700" b="1" u="sng" dirty="0"/>
              <a:t>jednakowego wynagrodzenia za jednakową pracę lub za pracę o jednakowej wartości.</a:t>
            </a:r>
          </a:p>
          <a:p>
            <a:r>
              <a:rPr lang="pl-PL" sz="1700" dirty="0"/>
              <a:t>§ 2. Wynagrodzenie, o którym mowa w § 1, obejmuje </a:t>
            </a:r>
            <a:r>
              <a:rPr lang="pl-PL" sz="1700" b="1" u="sng" dirty="0"/>
              <a:t>wszystkie składniki wynagrodzenia</a:t>
            </a:r>
            <a:r>
              <a:rPr lang="pl-PL" sz="1700" dirty="0"/>
              <a:t>, bez względu na ich nazwę i charakter, a także inne świadczenia związane z pracą, przyznawane pracownikom w formie pieniężnej lub w innej formie niż pieniężna.</a:t>
            </a:r>
          </a:p>
          <a:p>
            <a:r>
              <a:rPr lang="pl-PL" sz="1700" dirty="0"/>
              <a:t>§ 3. </a:t>
            </a:r>
            <a:r>
              <a:rPr lang="pl-PL" sz="1700" u="sng" dirty="0"/>
              <a:t>Pracami o jednakowej wartości są </a:t>
            </a:r>
            <a:r>
              <a:rPr lang="pl-PL" sz="1700" dirty="0"/>
              <a:t>prace, których </a:t>
            </a:r>
            <a:r>
              <a:rPr lang="pl-PL" sz="1700" b="1" dirty="0">
                <a:solidFill>
                  <a:srgbClr val="FF0000"/>
                </a:solidFill>
              </a:rPr>
              <a:t>wykonywanie wymaga od pracowników porównywalnych kwalifikacji zawodowych, potwierdzonych dokumentami przewidzianymi w odrębnych przepisach lub praktyką i doświadczeniem zawodowym, a także porównywalnej odpowiedzialności i wysiłku.</a:t>
            </a:r>
          </a:p>
          <a:p>
            <a:pPr marL="0" indent="0">
              <a:buNone/>
            </a:pPr>
            <a:endParaRPr lang="pl-PL" sz="17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22192" y="1681163"/>
            <a:ext cx="5728431" cy="4205969"/>
          </a:xfrm>
        </p:spPr>
        <p:txBody>
          <a:bodyPr>
            <a:normAutofit/>
          </a:bodyPr>
          <a:lstStyle/>
          <a:p>
            <a:pPr marL="0" indent="0">
              <a:buNone/>
            </a:pPr>
            <a:r>
              <a:rPr lang="uk" sz="1800" dirty="0" smtClean="0"/>
              <a:t>Ст. </a:t>
            </a:r>
            <a:r>
              <a:rPr lang="uk" sz="1800" dirty="0"/>
              <a:t>18 </a:t>
            </a:r>
            <a:r>
              <a:rPr lang="uk" sz="1800" baseline="30000" dirty="0"/>
              <a:t>3c </a:t>
            </a:r>
            <a:r>
              <a:rPr lang="uk" sz="1800" dirty="0"/>
              <a:t>[Рівне ставлення </a:t>
            </a:r>
            <a:r>
              <a:rPr lang="ru-RU" sz="1800" dirty="0" smtClean="0"/>
              <a:t>у </a:t>
            </a:r>
            <a:r>
              <a:rPr lang="uk-UA" sz="1800" dirty="0" smtClean="0"/>
              <a:t>сфері</a:t>
            </a:r>
            <a:r>
              <a:rPr lang="ru-RU" sz="1800" dirty="0" smtClean="0"/>
              <a:t> оплати</a:t>
            </a:r>
            <a:r>
              <a:rPr lang="uk" sz="1800" dirty="0" smtClean="0"/>
              <a:t>]</a:t>
            </a:r>
            <a:endParaRPr lang="uk" sz="1800" dirty="0"/>
          </a:p>
          <a:p>
            <a:r>
              <a:rPr lang="uk" sz="1800" dirty="0"/>
              <a:t>§ 1. Працівники мають право на </a:t>
            </a:r>
            <a:r>
              <a:rPr lang="uk" sz="1800" b="1" u="sng" dirty="0"/>
              <a:t>рівну винагороду за ту саму роботу або роботу рівної цінності.</a:t>
            </a:r>
          </a:p>
          <a:p>
            <a:r>
              <a:rPr lang="uk" sz="1800" dirty="0"/>
              <a:t>§ 2. Винагорода, зазначена в § 1, охоплює </a:t>
            </a:r>
            <a:r>
              <a:rPr lang="uk" sz="1800" b="1" u="sng" dirty="0"/>
              <a:t>всі складові винагороди </a:t>
            </a:r>
            <a:r>
              <a:rPr lang="uk" sz="1800" dirty="0"/>
              <a:t>незалежно від їх назви та характеру, а також інші пов'язані з роботою виплати, які надаються працівникам у грошовій або у формі, відмінній від грошової.</a:t>
            </a:r>
          </a:p>
          <a:p>
            <a:r>
              <a:rPr lang="uk" sz="1800" dirty="0"/>
              <a:t>§ 3. </a:t>
            </a:r>
            <a:r>
              <a:rPr lang="uk" sz="1800" u="sng" dirty="0"/>
              <a:t>Роботи рівної цінності</a:t>
            </a:r>
            <a:r>
              <a:rPr lang="uk" sz="1800" dirty="0"/>
              <a:t> - це роботи, </a:t>
            </a:r>
            <a:r>
              <a:rPr lang="uk" sz="1800" b="1" dirty="0">
                <a:solidFill>
                  <a:srgbClr val="FF0000"/>
                </a:solidFill>
              </a:rPr>
              <a:t>виконання яких вимагає від працівників </a:t>
            </a:r>
            <a:r>
              <a:rPr lang="uk" sz="1800" b="1" dirty="0" smtClean="0">
                <a:solidFill>
                  <a:srgbClr val="FF0000"/>
                </a:solidFill>
              </a:rPr>
              <a:t>порівняної </a:t>
            </a:r>
            <a:r>
              <a:rPr lang="uk" sz="1800" b="1" dirty="0">
                <a:solidFill>
                  <a:srgbClr val="FF0000"/>
                </a:solidFill>
              </a:rPr>
              <a:t>професійної кваліфікації, підтвердженої документами, передбаченими окремими положеннями, або практикою та професійним досвідом, а також </a:t>
            </a:r>
            <a:r>
              <a:rPr lang="uk" sz="1800" b="1" dirty="0" smtClean="0">
                <a:solidFill>
                  <a:srgbClr val="FF0000"/>
                </a:solidFill>
              </a:rPr>
              <a:t>порівняної </a:t>
            </a:r>
            <a:r>
              <a:rPr lang="uk" sz="1800" b="1" dirty="0">
                <a:solidFill>
                  <a:srgbClr val="FF0000"/>
                </a:solidFill>
              </a:rPr>
              <a:t>відповідальності та зусиль.</a:t>
            </a:r>
          </a:p>
          <a:p>
            <a:pPr marL="0" indent="0">
              <a:buNone/>
            </a:pPr>
            <a:endParaRPr lang="pl-PL" sz="1800" dirty="0"/>
          </a:p>
          <a:p>
            <a:endParaRPr lang="pl-PL" sz="18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3304460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27432" y="374269"/>
            <a:ext cx="12115800" cy="777875"/>
          </a:xfrm>
        </p:spPr>
        <p:txBody>
          <a:bodyPr>
            <a:noAutofit/>
          </a:bodyPr>
          <a:lstStyle/>
          <a:p>
            <a:pPr algn="ctr"/>
            <a:r>
              <a:rPr lang="pl-PL" sz="3200" b="1" dirty="0" smtClean="0">
                <a:solidFill>
                  <a:srgbClr val="00B050"/>
                </a:solidFill>
                <a:latin typeface="Algerian" panose="04020705040A02060702" pitchFamily="82" charset="0"/>
              </a:rPr>
              <a:t>NADZÓR  </a:t>
            </a:r>
            <a:r>
              <a:rPr lang="pl-PL" sz="3200" b="1" dirty="0">
                <a:solidFill>
                  <a:srgbClr val="00B050"/>
                </a:solidFill>
                <a:latin typeface="Algerian" panose="04020705040A02060702" pitchFamily="82" charset="0"/>
              </a:rPr>
              <a:t>I </a:t>
            </a:r>
            <a:r>
              <a:rPr lang="pl-PL" sz="3200" b="1" dirty="0" smtClean="0">
                <a:solidFill>
                  <a:srgbClr val="00B050"/>
                </a:solidFill>
                <a:latin typeface="Algerian" panose="04020705040A02060702" pitchFamily="82" charset="0"/>
              </a:rPr>
              <a:t> KONTROLA  PRZESTRZEGANIA  </a:t>
            </a:r>
            <a:r>
              <a:rPr lang="pl-PL" sz="3200" b="1" dirty="0">
                <a:solidFill>
                  <a:srgbClr val="00B050"/>
                </a:solidFill>
                <a:latin typeface="Algerian" panose="04020705040A02060702" pitchFamily="82" charset="0"/>
              </a:rPr>
              <a:t>PRAWA </a:t>
            </a:r>
            <a:r>
              <a:rPr lang="pl-PL" sz="3200" b="1" dirty="0" smtClean="0">
                <a:solidFill>
                  <a:srgbClr val="00B050"/>
                </a:solidFill>
                <a:latin typeface="Algerian" panose="04020705040A02060702" pitchFamily="82" charset="0"/>
              </a:rPr>
              <a:t> PRACY</a:t>
            </a:r>
            <a:r>
              <a:rPr lang="uk-UA" sz="2800" b="1" dirty="0" smtClean="0">
                <a:solidFill>
                  <a:srgbClr val="00B050"/>
                </a:solidFill>
                <a:latin typeface="Algerian" panose="04020705040A02060702" pitchFamily="82" charset="0"/>
              </a:rPr>
              <a:t/>
            </a:r>
            <a:br>
              <a:rPr lang="uk-UA" sz="2800" b="1" dirty="0" smtClean="0">
                <a:solidFill>
                  <a:srgbClr val="00B050"/>
                </a:solidFill>
                <a:latin typeface="Algerian" panose="04020705040A02060702" pitchFamily="82" charset="0"/>
              </a:rPr>
            </a:br>
            <a:r>
              <a:rPr lang="uk" sz="2800" b="1" dirty="0">
                <a:solidFill>
                  <a:srgbClr val="00B050"/>
                </a:solidFill>
                <a:latin typeface="Algerian" panose="04020705040A02060702" pitchFamily="82" charset="0"/>
              </a:rPr>
              <a:t>НАГЛЯД ТА </a:t>
            </a:r>
            <a:r>
              <a:rPr lang="uk" sz="2800" b="1" dirty="0" smtClean="0">
                <a:solidFill>
                  <a:srgbClr val="00B050"/>
                </a:solidFill>
                <a:latin typeface="Algerian" panose="04020705040A02060702" pitchFamily="82" charset="0"/>
              </a:rPr>
              <a:t>КОНТРОЛЬ ЗА ДОТРИМАННЯМ ТРУДОВОГО ПРАВА</a:t>
            </a:r>
            <a:endParaRPr lang="pl-PL" sz="2800" b="1"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746504"/>
            <a:ext cx="10515600" cy="4324350"/>
          </a:xfrm>
        </p:spPr>
        <p:txBody>
          <a:bodyPr>
            <a:normAutofit/>
          </a:bodyPr>
          <a:lstStyle/>
          <a:p>
            <a:pPr algn="just" eaLnBrk="1" hangingPunct="1">
              <a:buFont typeface="Arial" charset="0"/>
              <a:buChar char="•"/>
              <a:defRPr/>
            </a:pPr>
            <a:r>
              <a:rPr lang="pl-PL" dirty="0"/>
              <a:t>Nadzór i kontrolę </a:t>
            </a:r>
            <a:r>
              <a:rPr lang="pl-PL" b="1" dirty="0"/>
              <a:t>przestrzegania prawa pracy, </a:t>
            </a:r>
            <a:r>
              <a:rPr lang="pl-PL" dirty="0"/>
              <a:t>w tym przepisów i zasad bezpieczeństwa i higieny pracy, sprawuje </a:t>
            </a:r>
            <a:r>
              <a:rPr lang="pl-PL" b="1" dirty="0"/>
              <a:t>Państwowa Inspekcja Pracy.</a:t>
            </a:r>
          </a:p>
          <a:p>
            <a:pPr algn="just" eaLnBrk="1" hangingPunct="1">
              <a:buFont typeface="Arial" charset="0"/>
              <a:buChar char="•"/>
              <a:defRPr/>
            </a:pPr>
            <a:r>
              <a:rPr lang="pl-PL" dirty="0"/>
              <a:t> Nadzór i kontrolę przestrzegania </a:t>
            </a:r>
            <a:r>
              <a:rPr lang="pl-PL" b="1" dirty="0"/>
              <a:t>zasad, przepisów higieny pracy i warunków środowiska pracy</a:t>
            </a:r>
            <a:r>
              <a:rPr lang="pl-PL" dirty="0"/>
              <a:t> sprawuje </a:t>
            </a:r>
            <a:r>
              <a:rPr lang="pl-PL" b="1" dirty="0"/>
              <a:t>Państwowa Inspekcja Sanitarna.</a:t>
            </a:r>
          </a:p>
          <a:p>
            <a:pPr algn="just" eaLnBrk="1" hangingPunct="1">
              <a:buFont typeface="Arial" charset="0"/>
              <a:buChar char="•"/>
              <a:defRPr/>
            </a:pPr>
            <a:r>
              <a:rPr lang="pl-PL" dirty="0"/>
              <a:t> Społeczną kontrolę przestrzegania prawa pracy, w tym przepisów i zasad bezpieczeństwa i higieny pracy, sprawuje </a:t>
            </a:r>
            <a:r>
              <a:rPr lang="pl-PL" b="1" dirty="0"/>
              <a:t>społeczna inspekcja pracy.</a:t>
            </a:r>
          </a:p>
          <a:p>
            <a:pPr algn="just" eaLnBrk="1" hangingPunct="1"/>
            <a:endParaRPr lang="pl-PL" altLang="pl-PL" sz="22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2138061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0" y="383413"/>
            <a:ext cx="12192000" cy="777875"/>
          </a:xfrm>
        </p:spPr>
        <p:txBody>
          <a:bodyPr>
            <a:noAutofit/>
          </a:bodyPr>
          <a:lstStyle/>
          <a:p>
            <a:pPr algn="ctr">
              <a:lnSpc>
                <a:spcPct val="150000"/>
              </a:lnSpc>
            </a:pPr>
            <a:r>
              <a:rPr lang="pl-PL" sz="3000" b="1" dirty="0">
                <a:solidFill>
                  <a:srgbClr val="00B050"/>
                </a:solidFill>
                <a:latin typeface="Algerian" panose="04020705040A02060702" pitchFamily="82" charset="0"/>
              </a:rPr>
              <a:t>NADZÓR  I  KONTROLA  PRZESTRZEGANIA  PRAWA  PRACY</a:t>
            </a:r>
            <a:r>
              <a:rPr lang="uk-UA" sz="3000" b="1" dirty="0">
                <a:solidFill>
                  <a:srgbClr val="00B050"/>
                </a:solidFill>
                <a:latin typeface="Algerian" panose="04020705040A02060702" pitchFamily="82" charset="0"/>
              </a:rPr>
              <a:t/>
            </a:r>
            <a:br>
              <a:rPr lang="uk-UA" sz="3000" b="1" dirty="0">
                <a:solidFill>
                  <a:srgbClr val="00B050"/>
                </a:solidFill>
                <a:latin typeface="Algerian" panose="04020705040A02060702" pitchFamily="82" charset="0"/>
              </a:rPr>
            </a:br>
            <a:r>
              <a:rPr lang="uk" sz="3000" b="1" dirty="0">
                <a:solidFill>
                  <a:srgbClr val="00B050"/>
                </a:solidFill>
                <a:latin typeface="Algerian" panose="04020705040A02060702" pitchFamily="82" charset="0"/>
              </a:rPr>
              <a:t>НАГЛЯД ТА КОНТРОЛЬ ЗА ДОТРИМАННЯМ ТРУДОВОГО ПРАВА</a:t>
            </a:r>
            <a:endParaRPr lang="pl-PL" sz="3000"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19911" y="1819656"/>
            <a:ext cx="10515600" cy="4324350"/>
          </a:xfrm>
        </p:spPr>
        <p:txBody>
          <a:bodyPr>
            <a:normAutofit/>
          </a:bodyPr>
          <a:lstStyle/>
          <a:p>
            <a:pPr marL="0" indent="0" algn="just">
              <a:buNone/>
              <a:defRPr/>
            </a:pPr>
            <a:r>
              <a:rPr lang="uk" dirty="0"/>
              <a:t>Нагляд і контроль </a:t>
            </a:r>
            <a:r>
              <a:rPr lang="uk" b="1" dirty="0"/>
              <a:t>за дотриманням законодавства про працю, </a:t>
            </a:r>
            <a:r>
              <a:rPr lang="uk" dirty="0"/>
              <a:t>у тому числі положень і принципів охорони праці, здійснює </a:t>
            </a:r>
            <a:r>
              <a:rPr lang="uk" b="1" dirty="0"/>
              <a:t>Національна інспекція праці.</a:t>
            </a:r>
          </a:p>
          <a:p>
            <a:pPr marL="0" indent="0" algn="just">
              <a:buNone/>
              <a:defRPr/>
            </a:pPr>
            <a:r>
              <a:rPr lang="uk" dirty="0"/>
              <a:t>Нагляд і контроль за дотриманням </a:t>
            </a:r>
            <a:r>
              <a:rPr lang="uk" b="1" dirty="0"/>
              <a:t>правил, норм гігієни праці та умов виробничого середовища </a:t>
            </a:r>
            <a:r>
              <a:rPr lang="uk" dirty="0"/>
              <a:t>здійснює </a:t>
            </a:r>
            <a:r>
              <a:rPr lang="uk" b="1" dirty="0"/>
              <a:t>державна санітарна інспекція.</a:t>
            </a:r>
          </a:p>
          <a:p>
            <a:pPr marL="0" indent="0" algn="just">
              <a:buNone/>
              <a:defRPr/>
            </a:pPr>
            <a:r>
              <a:rPr lang="uk" dirty="0"/>
              <a:t>Соціальний контроль за дотриманням законодавства про працю, у тому числі положень і принципів охорони праці, здійснюється </a:t>
            </a:r>
            <a:r>
              <a:rPr lang="uk" b="1" dirty="0" smtClean="0"/>
              <a:t>соціальною інспекцією праці.</a:t>
            </a:r>
            <a:endParaRPr lang="uk" b="1"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968886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Tytuł 5">
            <a:extLst>
              <a:ext uri="{FF2B5EF4-FFF2-40B4-BE49-F238E27FC236}">
                <a16:creationId xmlns="" xmlns:a16="http://schemas.microsoft.com/office/drawing/2014/main" id="{5F593AE5-9D79-534F-1525-2089A94172A2}"/>
              </a:ext>
            </a:extLst>
          </p:cNvPr>
          <p:cNvSpPr>
            <a:spLocks noGrp="1"/>
          </p:cNvSpPr>
          <p:nvPr>
            <p:ph type="title"/>
          </p:nvPr>
        </p:nvSpPr>
        <p:spPr/>
        <p:txBody>
          <a:bodyPr/>
          <a:lstStyle/>
          <a:p>
            <a:endParaRPr lang="pl-PL" dirty="0"/>
          </a:p>
        </p:txBody>
      </p:sp>
      <p:pic>
        <p:nvPicPr>
          <p:cNvPr id="11" name="Symbol zastępczy zawartości 10">
            <a:extLst>
              <a:ext uri="{FF2B5EF4-FFF2-40B4-BE49-F238E27FC236}">
                <a16:creationId xmlns="" xmlns:a16="http://schemas.microsoft.com/office/drawing/2014/main" id="{A70B59B2-0BB2-C1E5-3CEB-3D0F1F92ED94}"/>
              </a:ext>
            </a:extLst>
          </p:cNvPr>
          <p:cNvPicPr>
            <a:picLocks noGrp="1" noChangeAspect="1"/>
          </p:cNvPicPr>
          <p:nvPr>
            <p:ph idx="1"/>
          </p:nvPr>
        </p:nvPicPr>
        <p:blipFill>
          <a:blip r:embed="rId3" cstate="print"/>
          <a:stretch>
            <a:fillRect/>
          </a:stretch>
        </p:blipFill>
        <p:spPr>
          <a:xfrm>
            <a:off x="752475" y="365126"/>
            <a:ext cx="11020425" cy="4578350"/>
          </a:xfrm>
        </p:spPr>
      </p:pic>
      <p:sp>
        <p:nvSpPr>
          <p:cNvPr id="13" name="pole tekstowe 12">
            <a:extLst>
              <a:ext uri="{FF2B5EF4-FFF2-40B4-BE49-F238E27FC236}">
                <a16:creationId xmlns="" xmlns:a16="http://schemas.microsoft.com/office/drawing/2014/main" id="{1F53F35D-628D-4D3D-3152-080824965466}"/>
              </a:ext>
            </a:extLst>
          </p:cNvPr>
          <p:cNvSpPr txBox="1"/>
          <p:nvPr/>
        </p:nvSpPr>
        <p:spPr>
          <a:xfrm>
            <a:off x="1638299" y="4943476"/>
            <a:ext cx="9248775" cy="369332"/>
          </a:xfrm>
          <a:prstGeom prst="rect">
            <a:avLst/>
          </a:prstGeom>
          <a:noFill/>
        </p:spPr>
        <p:txBody>
          <a:bodyPr wrap="square">
            <a:spAutoFit/>
          </a:bodyPr>
          <a:lstStyle/>
          <a:p>
            <a:r>
              <a:rPr lang="uk-UA" dirty="0" smtClean="0"/>
              <a:t>Джерело</a:t>
            </a:r>
            <a:r>
              <a:rPr lang="pl-PL" dirty="0" smtClean="0"/>
              <a:t>: </a:t>
            </a:r>
            <a:r>
              <a:rPr lang="pl-PL" dirty="0"/>
              <a:t>https://www.pip.gov.pl/pl/o-urzedzie/wyjasnienia-i-wsparcie-pip/-praca-w-polsce</a:t>
            </a:r>
          </a:p>
        </p:txBody>
      </p:sp>
    </p:spTree>
    <p:extLst>
      <p:ext uri="{BB962C8B-B14F-4D97-AF65-F5344CB8AC3E}">
        <p14:creationId xmlns:p14="http://schemas.microsoft.com/office/powerpoint/2010/main" xmlns="" val="4142920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227965"/>
            <a:ext cx="10515600" cy="777875"/>
          </a:xfrm>
        </p:spPr>
        <p:txBody>
          <a:bodyPr>
            <a:normAutofit fontScale="90000"/>
          </a:bodyPr>
          <a:lstStyle/>
          <a:p>
            <a:pPr algn="ctr"/>
            <a:r>
              <a:rPr lang="pl-PL" b="1" dirty="0" smtClean="0">
                <a:solidFill>
                  <a:srgbClr val="00B050"/>
                </a:solidFill>
                <a:latin typeface="Algerian" panose="04020705040A02060702" pitchFamily="82" charset="0"/>
              </a:rPr>
              <a:t>SPOŁECZNA  </a:t>
            </a:r>
            <a:r>
              <a:rPr lang="pl-PL" b="1" dirty="0">
                <a:solidFill>
                  <a:srgbClr val="00B050"/>
                </a:solidFill>
                <a:latin typeface="Algerian" panose="04020705040A02060702" pitchFamily="82" charset="0"/>
              </a:rPr>
              <a:t>INSPEKCJA </a:t>
            </a:r>
            <a:r>
              <a:rPr lang="pl-PL" b="1" dirty="0" smtClean="0">
                <a:solidFill>
                  <a:srgbClr val="00B050"/>
                </a:solidFill>
                <a:latin typeface="Algerian" panose="04020705040A02060702" pitchFamily="82" charset="0"/>
              </a:rPr>
              <a:t> PRACY</a:t>
            </a:r>
            <a:r>
              <a:rPr lang="uk-UA" b="1" dirty="0" smtClean="0">
                <a:solidFill>
                  <a:srgbClr val="00B050"/>
                </a:solidFill>
                <a:latin typeface="Algerian" panose="04020705040A02060702" pitchFamily="82" charset="0"/>
              </a:rPr>
              <a:t/>
            </a:r>
            <a:br>
              <a:rPr lang="uk-UA" b="1" dirty="0" smtClean="0">
                <a:solidFill>
                  <a:srgbClr val="00B050"/>
                </a:solidFill>
                <a:latin typeface="Algerian" panose="04020705040A02060702" pitchFamily="82" charset="0"/>
              </a:rPr>
            </a:br>
            <a:r>
              <a:rPr lang="uk" b="1" dirty="0">
                <a:solidFill>
                  <a:srgbClr val="00B050"/>
                </a:solidFill>
                <a:latin typeface="Algerian" panose="04020705040A02060702" pitchFamily="82" charset="0"/>
              </a:rPr>
              <a:t>СОЦІАЛЬНА ІНСПЕКЦІЯ ПРАЦІ</a:t>
            </a:r>
            <a:endParaRPr lang="pl-PL"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143000"/>
            <a:ext cx="10515600" cy="4324350"/>
          </a:xfrm>
        </p:spPr>
        <p:txBody>
          <a:bodyPr>
            <a:normAutofit/>
          </a:bodyPr>
          <a:lstStyle/>
          <a:p>
            <a:pPr marL="0" indent="0" algn="just">
              <a:buNone/>
            </a:pPr>
            <a:r>
              <a:rPr lang="pl-PL" sz="2000" dirty="0"/>
              <a:t>Ustawa o SIP wprowadza gwarancje efektywności działania tego organu. Chodzi tutaj o prawo </a:t>
            </a:r>
            <a:r>
              <a:rPr lang="pl-PL" sz="2000" b="1" dirty="0"/>
              <a:t>wstępu w każdym czasie do pomieszczeń i urządzeń</a:t>
            </a:r>
            <a:r>
              <a:rPr lang="pl-PL" sz="2000" dirty="0"/>
              <a:t> zakładu pracy dla wykonywania zadań określonych ustawie, a także o prawo żądania od kierownika zakładu pracy oraz oddziału (wydziału) i od pracowników </a:t>
            </a:r>
            <a:r>
              <a:rPr lang="pl-PL" sz="2000" b="1" dirty="0"/>
              <a:t>informacji oraz okazania dokumentów</a:t>
            </a:r>
            <a:r>
              <a:rPr lang="pl-PL" sz="2000" dirty="0"/>
              <a:t> w sprawach wchodzących w zakres jego działania (</a:t>
            </a:r>
            <a:r>
              <a:rPr lang="pl-PL" sz="2000" dirty="0">
                <a:hlinkClick r:id="rId2"/>
              </a:rPr>
              <a:t>art. 8</a:t>
            </a:r>
            <a:r>
              <a:rPr lang="pl-PL" sz="2000" dirty="0"/>
              <a:t> SIPU). Zakład pracy jest obowiązany zapewnić społecznym inspektorom pracy odpowiednie warunki realizacji ich zadań i ponosi koszty związane z działalnością SIP.</a:t>
            </a:r>
          </a:p>
          <a:p>
            <a:pPr marL="0" indent="0" algn="just" eaLnBrk="1" hangingPunct="1">
              <a:buNone/>
            </a:pPr>
            <a:endParaRPr lang="pl-PL" altLang="pl-PL" sz="2200" u="sng" dirty="0"/>
          </a:p>
          <a:p>
            <a:pPr marL="0" indent="0" algn="just" eaLnBrk="1" hangingPunct="1">
              <a:buNone/>
            </a:pPr>
            <a:r>
              <a:rPr lang="pl-PL" sz="2000" dirty="0">
                <a:effectLst/>
              </a:rPr>
              <a:t>Art. 13. 1. Ustawy o SIP. </a:t>
            </a:r>
            <a:r>
              <a:rPr lang="pl-PL" sz="2000" b="1" dirty="0">
                <a:effectLst/>
              </a:rPr>
              <a:t>Zakład pracy </a:t>
            </a:r>
            <a:r>
              <a:rPr lang="pl-PL" sz="2000" b="1" u="sng" dirty="0">
                <a:effectLst/>
              </a:rPr>
              <a:t>nie może wypowiedzieć ani rozwiązać umowy o pracę </a:t>
            </a:r>
            <a:br>
              <a:rPr lang="pl-PL" sz="2000" b="1" u="sng" dirty="0">
                <a:effectLst/>
              </a:rPr>
            </a:br>
            <a:r>
              <a:rPr lang="pl-PL" sz="2000" b="1" u="sng" dirty="0">
                <a:effectLst/>
              </a:rPr>
              <a:t>z pracownikiem pełniącym funkcję społecznego inspektora pracy w czasie trwania mandatu oraz w okresie roku po jego wygaśnięciu</a:t>
            </a:r>
            <a:r>
              <a:rPr lang="pl-PL" sz="2000" u="sng" dirty="0">
                <a:effectLst/>
              </a:rPr>
              <a:t>, </a:t>
            </a:r>
            <a:r>
              <a:rPr lang="pl-PL" sz="2000" dirty="0">
                <a:effectLst/>
              </a:rPr>
              <a:t>chyba że zachodzą przyczyny uzasadniające rozwiązanie umowy o pracę bez wypowiedzenia. W takim wypadku rozwiązanie umowy o pracę </a:t>
            </a:r>
            <a:r>
              <a:rPr lang="pl-PL" sz="2000" b="1" u="sng" dirty="0">
                <a:effectLst/>
              </a:rPr>
              <a:t>może nastąpić po uprzednim uzyskaniu zgody statutowo właściwego organu zakładowej organizacji związkowej</a:t>
            </a:r>
            <a:r>
              <a:rPr lang="pl-PL" sz="2000" dirty="0">
                <a:effectLst/>
              </a:rPr>
              <a:t>.</a:t>
            </a:r>
            <a:r>
              <a:rPr lang="pl-PL" sz="2000" dirty="0"/>
              <a:t/>
            </a:r>
            <a:br>
              <a:rPr lang="pl-PL" sz="2000" dirty="0"/>
            </a:br>
            <a:endParaRPr lang="pl-PL" altLang="pl-PL" sz="20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143422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246253"/>
            <a:ext cx="10515600" cy="777875"/>
          </a:xfrm>
        </p:spPr>
        <p:txBody>
          <a:bodyPr>
            <a:normAutofit fontScale="90000"/>
          </a:bodyPr>
          <a:lstStyle/>
          <a:p>
            <a:pPr algn="ctr"/>
            <a:r>
              <a:rPr lang="pl-PL" b="1" dirty="0">
                <a:solidFill>
                  <a:srgbClr val="00B050"/>
                </a:solidFill>
                <a:latin typeface="Algerian" panose="04020705040A02060702" pitchFamily="82" charset="0"/>
              </a:rPr>
              <a:t>SPOŁECZNA  INSPEKCJA  PRACY</a:t>
            </a:r>
            <a:r>
              <a:rPr lang="uk-UA" b="1" dirty="0">
                <a:solidFill>
                  <a:srgbClr val="00B050"/>
                </a:solidFill>
                <a:latin typeface="Algerian" panose="04020705040A02060702" pitchFamily="82" charset="0"/>
              </a:rPr>
              <a:t/>
            </a:r>
            <a:br>
              <a:rPr lang="uk-UA" b="1" dirty="0">
                <a:solidFill>
                  <a:srgbClr val="00B050"/>
                </a:solidFill>
                <a:latin typeface="Algerian" panose="04020705040A02060702" pitchFamily="82" charset="0"/>
              </a:rPr>
            </a:br>
            <a:r>
              <a:rPr lang="uk" b="1" dirty="0">
                <a:solidFill>
                  <a:srgbClr val="00B050"/>
                </a:solidFill>
                <a:latin typeface="Algerian" panose="04020705040A02060702" pitchFamily="82" charset="0"/>
              </a:rPr>
              <a:t>СОЦІАЛЬНА ІНСПЕКЦІЯ ПРАЦІ</a:t>
            </a:r>
            <a:endParaRPr lang="pl-PL"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143000"/>
            <a:ext cx="10515600" cy="4324350"/>
          </a:xfrm>
        </p:spPr>
        <p:txBody>
          <a:bodyPr>
            <a:normAutofit/>
          </a:bodyPr>
          <a:lstStyle/>
          <a:p>
            <a:pPr marL="0" indent="0" algn="just">
              <a:buNone/>
            </a:pPr>
            <a:r>
              <a:rPr lang="uk" sz="2000" dirty="0"/>
              <a:t>Закон про </a:t>
            </a:r>
            <a:r>
              <a:rPr lang="uk" sz="2000" dirty="0" smtClean="0"/>
              <a:t>СІП </a:t>
            </a:r>
            <a:r>
              <a:rPr lang="uk" sz="2000" dirty="0"/>
              <a:t>запроваджує гарантії ефективності цього органу. Йдеться про право </a:t>
            </a:r>
            <a:r>
              <a:rPr lang="uk" sz="2000" dirty="0" smtClean="0"/>
              <a:t>на </a:t>
            </a:r>
            <a:r>
              <a:rPr lang="uk" sz="2000" b="1" dirty="0" smtClean="0"/>
              <a:t>доступ </a:t>
            </a:r>
            <a:r>
              <a:rPr lang="uk" sz="2000" dirty="0"/>
              <a:t>в будь-який час</a:t>
            </a:r>
            <a:r>
              <a:rPr lang="uk" sz="2000" b="1" dirty="0" smtClean="0"/>
              <a:t> </a:t>
            </a:r>
            <a:r>
              <a:rPr lang="uk" sz="2000" b="1" dirty="0"/>
              <a:t>до приміщень та обладнання </a:t>
            </a:r>
            <a:r>
              <a:rPr lang="uk" sz="2000" dirty="0"/>
              <a:t>робочого місця для виконання завдань, визначених Законом, а також про право запитувати інформацію у керівника робочого місця та відділення (відділу) та працівників </a:t>
            </a:r>
            <a:r>
              <a:rPr lang="uk" sz="2000" b="1" dirty="0" smtClean="0"/>
              <a:t>показати </a:t>
            </a:r>
            <a:r>
              <a:rPr lang="uk" sz="2000" b="1" dirty="0"/>
              <a:t>документи </a:t>
            </a:r>
            <a:r>
              <a:rPr lang="uk" sz="2000" dirty="0"/>
              <a:t>з питань, що належать до сфери його діяльності </a:t>
            </a:r>
            <a:r>
              <a:rPr lang="uk" sz="2000" dirty="0" smtClean="0"/>
              <a:t>(</a:t>
            </a:r>
            <a:r>
              <a:rPr lang="uk" sz="2000" dirty="0" smtClean="0">
                <a:hlinkClick r:id="rId2"/>
              </a:rPr>
              <a:t>ст</a:t>
            </a:r>
            <a:r>
              <a:rPr lang="uk" sz="2000" dirty="0">
                <a:hlinkClick r:id="rId2"/>
              </a:rPr>
              <a:t>. 8 </a:t>
            </a:r>
            <a:r>
              <a:rPr lang="uk" sz="2000" dirty="0" smtClean="0"/>
              <a:t>СІП</a:t>
            </a:r>
            <a:r>
              <a:rPr lang="uk" sz="2000" dirty="0"/>
              <a:t>). Робоче місце зобов’язане забезпечити інспекторам соціальної праці належні умови для виконання покладених на них завдань та несе витрати, пов’язані з діяльністю </a:t>
            </a:r>
            <a:r>
              <a:rPr lang="uk" sz="2000" dirty="0" smtClean="0"/>
              <a:t>СІП.</a:t>
            </a:r>
            <a:endParaRPr lang="uk" sz="2000" dirty="0"/>
          </a:p>
          <a:p>
            <a:pPr marL="0" indent="0" algn="just">
              <a:buNone/>
            </a:pPr>
            <a:endParaRPr lang="pl-PL" altLang="pl-PL" sz="2200" u="sng" dirty="0"/>
          </a:p>
          <a:p>
            <a:pPr marL="0" indent="0" algn="just">
              <a:buNone/>
            </a:pPr>
            <a:r>
              <a:rPr lang="uk" sz="2000" dirty="0"/>
              <a:t>Стаття 13</a:t>
            </a:r>
            <a:r>
              <a:rPr lang="uk" sz="2000" dirty="0" smtClean="0"/>
              <a:t>. ч. 1. про </a:t>
            </a:r>
            <a:r>
              <a:rPr lang="uk" sz="2000" dirty="0"/>
              <a:t>СІП. </a:t>
            </a:r>
            <a:r>
              <a:rPr lang="uk" sz="2000" b="1" dirty="0"/>
              <a:t>За місцем </a:t>
            </a:r>
            <a:r>
              <a:rPr lang="uk" sz="2000" b="1" u="sng" dirty="0"/>
              <a:t>роботи не може бути </a:t>
            </a:r>
            <a:r>
              <a:rPr lang="uk" sz="2000" b="1" u="sng" dirty="0" smtClean="0"/>
              <a:t>розірвано </a:t>
            </a:r>
            <a:r>
              <a:rPr lang="uk" sz="2000" b="1" u="sng" dirty="0"/>
              <a:t>трудовий договір </a:t>
            </a:r>
            <a:r>
              <a:rPr lang="uk" sz="2000" b="1" u="sng" dirty="0" smtClean="0"/>
              <a:t>з </a:t>
            </a:r>
            <a:r>
              <a:rPr lang="uk" sz="2000" b="1" u="sng" dirty="0"/>
              <a:t>працівником, який виконує функції </a:t>
            </a:r>
            <a:r>
              <a:rPr lang="uk" sz="2000" b="1" u="sng" dirty="0" smtClean="0"/>
              <a:t>соціального інспектора праці</a:t>
            </a:r>
            <a:r>
              <a:rPr lang="uk" sz="2000" b="1" u="sng" dirty="0"/>
              <a:t>, протягом строку повноважень та протягом року після його </a:t>
            </a:r>
            <a:r>
              <a:rPr lang="uk" sz="2000" b="1" u="sng" dirty="0" smtClean="0"/>
              <a:t>закінчення</a:t>
            </a:r>
            <a:r>
              <a:rPr lang="uk" sz="2000" u="sng" dirty="0" smtClean="0"/>
              <a:t>,</a:t>
            </a:r>
            <a:r>
              <a:rPr lang="uk" sz="2000" dirty="0" smtClean="0"/>
              <a:t> крім випадку якщо </a:t>
            </a:r>
            <a:r>
              <a:rPr lang="uk" sz="2000" dirty="0"/>
              <a:t>немає причин, що обґрунтовують розірвання трудового договору без попередження. У такому разі розірвання трудового договору </a:t>
            </a:r>
            <a:r>
              <a:rPr lang="uk" sz="2000" b="1" u="sng" dirty="0"/>
              <a:t>може відбутися після отримання згоди уповноваженого </a:t>
            </a:r>
            <a:r>
              <a:rPr lang="uk" sz="2000" b="1" u="sng" dirty="0" smtClean="0"/>
              <a:t>статутом органу </a:t>
            </a:r>
            <a:r>
              <a:rPr lang="uk" sz="2000" b="1" u="sng" dirty="0"/>
              <a:t>профспілкової організації </a:t>
            </a:r>
            <a:r>
              <a:rPr lang="uk" sz="2000" b="1" u="sng" dirty="0" smtClean="0"/>
              <a:t>підприємства</a:t>
            </a:r>
            <a:r>
              <a:rPr lang="uk" sz="2000" dirty="0" smtClean="0"/>
              <a:t>.</a:t>
            </a:r>
            <a:endParaRPr lang="pl-PL" altLang="pl-PL" sz="2000" u="sng" dirty="0"/>
          </a:p>
          <a:p>
            <a:pPr marL="0" indent="0" algn="just">
              <a:buNone/>
            </a:pPr>
            <a:endParaRPr lang="pl-PL" altLang="pl-PL" sz="20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2618941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18922"/>
            <a:ext cx="10515600" cy="1316038"/>
          </a:xfrm>
        </p:spPr>
        <p:txBody>
          <a:bodyPr>
            <a:normAutofit/>
          </a:bodyPr>
          <a:lstStyle/>
          <a:p>
            <a:pPr algn="ctr"/>
            <a:r>
              <a:rPr lang="pl-PL" b="1" dirty="0">
                <a:solidFill>
                  <a:srgbClr val="00B050"/>
                </a:solidFill>
                <a:latin typeface="Algerian" panose="04020705040A02060702" pitchFamily="82" charset="0"/>
              </a:rPr>
              <a:t>STOSUNEK </a:t>
            </a:r>
            <a:r>
              <a:rPr lang="pl-PL" b="1" dirty="0" smtClean="0">
                <a:solidFill>
                  <a:srgbClr val="00B050"/>
                </a:solidFill>
                <a:latin typeface="Algerian" panose="04020705040A02060702" pitchFamily="82" charset="0"/>
              </a:rPr>
              <a:t> PRACY</a:t>
            </a:r>
            <a:r>
              <a:rPr lang="uk-UA" b="1" dirty="0">
                <a:solidFill>
                  <a:srgbClr val="00B050"/>
                </a:solidFill>
                <a:latin typeface="Algerian" panose="04020705040A02060702" pitchFamily="82" charset="0"/>
              </a:rPr>
              <a:t/>
            </a:r>
            <a:br>
              <a:rPr lang="uk-UA" b="1" dirty="0">
                <a:solidFill>
                  <a:srgbClr val="00B050"/>
                </a:solidFill>
                <a:latin typeface="Algerian" panose="04020705040A02060702" pitchFamily="82" charset="0"/>
              </a:rPr>
            </a:br>
            <a:r>
              <a:rPr lang="uk-UA" b="1" dirty="0">
                <a:solidFill>
                  <a:srgbClr val="00B050"/>
                </a:solidFill>
                <a:latin typeface="Algerian" panose="04020705040A02060702" pitchFamily="82" charset="0"/>
              </a:rPr>
              <a:t>Трудові </a:t>
            </a:r>
            <a:r>
              <a:rPr lang="uk-UA" b="1" dirty="0" smtClean="0">
                <a:solidFill>
                  <a:srgbClr val="00B050"/>
                </a:solidFill>
                <a:latin typeface="Algerian" panose="04020705040A02060702" pitchFamily="82" charset="0"/>
              </a:rPr>
              <a:t>відносини</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368171"/>
            <a:ext cx="5157787" cy="5207000"/>
          </a:xfrm>
        </p:spPr>
        <p:txBody>
          <a:bodyPr>
            <a:normAutofit/>
          </a:bodyPr>
          <a:lstStyle/>
          <a:p>
            <a:pPr marL="0" indent="0">
              <a:buNone/>
            </a:pPr>
            <a:r>
              <a:rPr lang="pl-PL" sz="1900" b="1" dirty="0"/>
              <a:t>Art. 22 KP [Stosunek pracy] </a:t>
            </a:r>
          </a:p>
          <a:p>
            <a:pPr algn="just"/>
            <a:r>
              <a:rPr lang="pl-PL" sz="1900" dirty="0"/>
              <a:t>§ 1. Przez nawiązanie stosunku pracy </a:t>
            </a:r>
            <a:r>
              <a:rPr lang="pl-PL" sz="1900" b="1" dirty="0"/>
              <a:t>pracownik</a:t>
            </a:r>
            <a:r>
              <a:rPr lang="pl-PL" sz="1900" dirty="0"/>
              <a:t> </a:t>
            </a:r>
            <a:r>
              <a:rPr lang="pl-PL" sz="1900" u="sng" dirty="0"/>
              <a:t>zobowiązuje się do wykonywania pracy </a:t>
            </a:r>
            <a:r>
              <a:rPr lang="pl-PL" sz="1900" dirty="0"/>
              <a:t>określonego rodzaju </a:t>
            </a:r>
            <a:r>
              <a:rPr lang="pl-PL" sz="1900" u="sng" dirty="0"/>
              <a:t>na rzecz pracodawcy i pod jego kierownictwem oraz w miejscu i czasie wyznaczonym przez pracodawcę, a </a:t>
            </a:r>
            <a:r>
              <a:rPr lang="pl-PL" sz="1900" b="1" u="sng" dirty="0"/>
              <a:t>pracodawca </a:t>
            </a:r>
            <a:r>
              <a:rPr lang="pl-PL" sz="1900" u="sng" dirty="0"/>
              <a:t>- do zatrudniania pracownika za wynagrodzeniem.</a:t>
            </a:r>
          </a:p>
          <a:p>
            <a:pPr algn="just"/>
            <a:r>
              <a:rPr lang="pl-PL" sz="1900" dirty="0"/>
              <a:t>§ 1</a:t>
            </a:r>
            <a:r>
              <a:rPr lang="pl-PL" sz="1900" baseline="30000" dirty="0"/>
              <a:t>1</a:t>
            </a:r>
            <a:r>
              <a:rPr lang="pl-PL" sz="1900" dirty="0"/>
              <a:t>. </a:t>
            </a:r>
            <a:r>
              <a:rPr lang="pl-PL" sz="1900" b="1" u="sng" dirty="0">
                <a:solidFill>
                  <a:srgbClr val="FF0000"/>
                </a:solidFill>
              </a:rPr>
              <a:t>Zatrudnienie w warunkach określonych w § 1 jest zatrudnieniem na podstawie stosunku pracy, bez względu na nazwę zawartej przez strony umowy.</a:t>
            </a:r>
          </a:p>
          <a:p>
            <a:pPr algn="just"/>
            <a:r>
              <a:rPr lang="pl-PL" sz="1900" dirty="0"/>
              <a:t>§ 1</a:t>
            </a:r>
            <a:r>
              <a:rPr lang="pl-PL" sz="1900" baseline="30000" dirty="0"/>
              <a:t>2</a:t>
            </a:r>
            <a:r>
              <a:rPr lang="pl-PL" sz="1900" dirty="0"/>
              <a:t>. Nie jest dopuszczalne zastąpienie umowy o pracę umową cywilnoprawną przy zachowaniu warunków wykonywania pracy, określonych w § 1.</a:t>
            </a:r>
          </a:p>
          <a:p>
            <a:pPr marL="0" indent="0">
              <a:buNone/>
            </a:pPr>
            <a:endParaRPr lang="pl-PL" sz="17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297116"/>
            <a:ext cx="5330952" cy="4683060"/>
          </a:xfrm>
        </p:spPr>
        <p:txBody>
          <a:bodyPr>
            <a:noAutofit/>
          </a:bodyPr>
          <a:lstStyle/>
          <a:p>
            <a:pPr marL="0" indent="0">
              <a:lnSpc>
                <a:spcPct val="100000"/>
              </a:lnSpc>
              <a:buNone/>
            </a:pPr>
            <a:r>
              <a:rPr lang="uk" sz="1800" b="1" dirty="0" smtClean="0"/>
              <a:t>Ст. </a:t>
            </a:r>
            <a:r>
              <a:rPr lang="uk" sz="1800" b="1" dirty="0"/>
              <a:t>22 </a:t>
            </a:r>
            <a:r>
              <a:rPr lang="uk" sz="1800" b="1" dirty="0" smtClean="0"/>
              <a:t>КЗпП </a:t>
            </a:r>
            <a:r>
              <a:rPr lang="uk" sz="1800" b="1" dirty="0"/>
              <a:t>[Трудові відносини]</a:t>
            </a:r>
          </a:p>
          <a:p>
            <a:pPr algn="just">
              <a:lnSpc>
                <a:spcPct val="100000"/>
              </a:lnSpc>
            </a:pPr>
            <a:r>
              <a:rPr lang="uk" sz="1800" dirty="0" smtClean="0"/>
              <a:t>§1</a:t>
            </a:r>
            <a:r>
              <a:rPr lang="uk" sz="1800" dirty="0"/>
              <a:t>. Встановлюючи трудові відносини, </a:t>
            </a:r>
            <a:r>
              <a:rPr lang="uk" sz="1800" b="1" dirty="0"/>
              <a:t>працівник</a:t>
            </a:r>
            <a:r>
              <a:rPr lang="uk" sz="1800" dirty="0"/>
              <a:t> </a:t>
            </a:r>
            <a:r>
              <a:rPr lang="uk" sz="1800" u="sng" dirty="0"/>
              <a:t>зобов'язується виконувати роботу</a:t>
            </a:r>
            <a:r>
              <a:rPr lang="uk" sz="1800" dirty="0"/>
              <a:t> певного виду </a:t>
            </a:r>
            <a:r>
              <a:rPr lang="uk" sz="1800" u="sng" dirty="0"/>
              <a:t>для роботодавця та </a:t>
            </a:r>
            <a:r>
              <a:rPr lang="uk" sz="1800" u="sng" dirty="0" smtClean="0"/>
              <a:t>під його </a:t>
            </a:r>
            <a:r>
              <a:rPr lang="uk" sz="1800" u="sng" dirty="0"/>
              <a:t>керівництвом у </a:t>
            </a:r>
            <a:r>
              <a:rPr lang="uk" sz="1800" u="sng" dirty="0" smtClean="0"/>
              <a:t>визначене </a:t>
            </a:r>
            <a:r>
              <a:rPr lang="uk" sz="1800" u="sng" dirty="0"/>
              <a:t>роботодавцем місце і час, а </a:t>
            </a:r>
            <a:r>
              <a:rPr lang="uk" sz="1800" b="1" u="sng" dirty="0"/>
              <a:t>роботодавець </a:t>
            </a:r>
            <a:r>
              <a:rPr lang="uk" sz="1800" u="sng" dirty="0"/>
              <a:t>- наймати працівника за винагороду.</a:t>
            </a:r>
          </a:p>
          <a:p>
            <a:pPr algn="just">
              <a:lnSpc>
                <a:spcPct val="100000"/>
              </a:lnSpc>
            </a:pPr>
            <a:r>
              <a:rPr lang="uk" sz="1800" dirty="0" smtClean="0"/>
              <a:t>§1</a:t>
            </a:r>
            <a:r>
              <a:rPr lang="uk" sz="1800" baseline="30000" dirty="0" smtClean="0"/>
              <a:t>1 </a:t>
            </a:r>
            <a:r>
              <a:rPr lang="uk" sz="1800" dirty="0"/>
              <a:t>. </a:t>
            </a:r>
            <a:r>
              <a:rPr lang="uk" sz="1800" b="1" u="sng" dirty="0">
                <a:solidFill>
                  <a:srgbClr val="FF0000"/>
                </a:solidFill>
              </a:rPr>
              <a:t>Працевлаштування на умовах, визначених </a:t>
            </a:r>
            <a:r>
              <a:rPr lang="uk" sz="1800" b="1" u="sng" dirty="0" smtClean="0">
                <a:solidFill>
                  <a:srgbClr val="FF0000"/>
                </a:solidFill>
              </a:rPr>
              <a:t>§1</a:t>
            </a:r>
            <a:r>
              <a:rPr lang="uk" sz="1800" b="1" u="sng" dirty="0">
                <a:solidFill>
                  <a:srgbClr val="FF0000"/>
                </a:solidFill>
              </a:rPr>
              <a:t>, є працевлаштуванням на основі трудових відносин, незалежно від назви договору, укладеного сторонами.</a:t>
            </a:r>
          </a:p>
          <a:p>
            <a:pPr algn="just">
              <a:lnSpc>
                <a:spcPct val="100000"/>
              </a:lnSpc>
            </a:pPr>
            <a:r>
              <a:rPr lang="uk" sz="1800" dirty="0" smtClean="0"/>
              <a:t>§1</a:t>
            </a:r>
            <a:r>
              <a:rPr lang="uk" sz="1800" baseline="30000" dirty="0" smtClean="0"/>
              <a:t>2</a:t>
            </a:r>
            <a:r>
              <a:rPr lang="uk" sz="1800" dirty="0" smtClean="0"/>
              <a:t>. </a:t>
            </a:r>
            <a:r>
              <a:rPr lang="uk" sz="1800" dirty="0"/>
              <a:t>Заміна трудового договору цивільно-правовим при збереженні умов праці, зазначених у </a:t>
            </a:r>
            <a:r>
              <a:rPr lang="uk" sz="1800" dirty="0" smtClean="0"/>
              <a:t>§1</a:t>
            </a:r>
            <a:r>
              <a:rPr lang="uk" sz="1800" dirty="0"/>
              <a:t>, не допускається</a:t>
            </a:r>
            <a:r>
              <a:rPr lang="uk" sz="1800" dirty="0" smtClean="0"/>
              <a:t>.</a:t>
            </a:r>
            <a:endParaRPr lang="pl-PL" sz="1600" dirty="0"/>
          </a:p>
          <a:p>
            <a:pPr marL="0" indent="0">
              <a:lnSpc>
                <a:spcPct val="100000"/>
              </a:lnSpc>
              <a:buNone/>
            </a:pPr>
            <a:endParaRPr lang="pl-PL" sz="18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1624095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6"/>
            <a:ext cx="10515600" cy="1316038"/>
          </a:xfrm>
        </p:spPr>
        <p:txBody>
          <a:bodyPr>
            <a:normAutofit/>
          </a:bodyPr>
          <a:lstStyle/>
          <a:p>
            <a:pPr algn="ctr"/>
            <a:r>
              <a:rPr lang="pl-PL" b="1" dirty="0">
                <a:solidFill>
                  <a:srgbClr val="00B050"/>
                </a:solidFill>
                <a:latin typeface="Algerian" panose="04020705040A02060702" pitchFamily="82" charset="0"/>
              </a:rPr>
              <a:t>PRACOWNIK </a:t>
            </a:r>
            <a:br>
              <a:rPr lang="pl-PL" b="1" dirty="0">
                <a:solidFill>
                  <a:srgbClr val="00B050"/>
                </a:solidFill>
                <a:latin typeface="Algerian" panose="04020705040A02060702" pitchFamily="82" charset="0"/>
              </a:rPr>
            </a:br>
            <a:r>
              <a:rPr lang="ru-RU" b="1" dirty="0">
                <a:solidFill>
                  <a:srgbClr val="00B050"/>
                </a:solidFill>
                <a:latin typeface="Algerian" panose="04020705040A02060702" pitchFamily="82" charset="0"/>
              </a:rPr>
              <a:t>ПРАЦІВНИК</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681164"/>
            <a:ext cx="5157787" cy="5207000"/>
          </a:xfrm>
        </p:spPr>
        <p:txBody>
          <a:bodyPr>
            <a:normAutofit/>
          </a:bodyPr>
          <a:lstStyle/>
          <a:p>
            <a:pPr algn="just"/>
            <a:r>
              <a:rPr lang="pl-PL" sz="2000" dirty="0" smtClean="0"/>
              <a:t>Art</a:t>
            </a:r>
            <a:r>
              <a:rPr lang="pl-PL" sz="2000" dirty="0"/>
              <a:t>. 22 KP § 2. Pracownikiem może być osoba, która ukończyła 18 lat. Na warunkach określonych w </a:t>
            </a:r>
            <a:r>
              <a:rPr lang="pl-PL" sz="2000" dirty="0">
                <a:hlinkClick r:id="rId2">
                  <a:extLst>
                    <a:ext uri="{A12FA001-AC4F-418D-AE19-62706E023703}">
                      <ahyp:hlinkClr xmlns="" xmlns:ahyp="http://schemas.microsoft.com/office/drawing/2018/hyperlinkcolor" val="tx"/>
                    </a:ext>
                  </a:extLst>
                </a:hlinkClick>
              </a:rPr>
              <a:t>dziale dziewiątym</a:t>
            </a:r>
            <a:r>
              <a:rPr lang="pl-PL" sz="2000" dirty="0"/>
              <a:t> pracownikiem może być również osoba, która nie ukończyła 18 lat.</a:t>
            </a:r>
          </a:p>
          <a:p>
            <a:pPr algn="just"/>
            <a:r>
              <a:rPr lang="pl-PL" sz="2000" dirty="0"/>
              <a:t>§ 3. </a:t>
            </a:r>
            <a:r>
              <a:rPr lang="pl-PL" sz="2000" dirty="0">
                <a:solidFill>
                  <a:srgbClr val="FF0000"/>
                </a:solidFill>
              </a:rPr>
              <a:t>Osoba ograniczona w zdolności do czynności prawnych</a:t>
            </a:r>
            <a:r>
              <a:rPr lang="pl-PL" sz="2000" dirty="0"/>
              <a:t> może bez zgody przedstawiciela ustawowego nawiązać stosunek pracy oraz dokonywać czynności prawnych, które dotyczą tego stosunku. Jednakże gdy stosunek pracy sprzeciwia się dobru tej osoby, przedstawiciel ustawowy za zezwoleniem sądu opiekuńczego może stosunek pracy rozwiązać.</a:t>
            </a:r>
          </a:p>
          <a:p>
            <a:pPr marL="0" indent="0">
              <a:buNone/>
            </a:pPr>
            <a:endParaRPr lang="pl-PL" sz="17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681164"/>
            <a:ext cx="5257800" cy="3684588"/>
          </a:xfrm>
        </p:spPr>
        <p:txBody>
          <a:bodyPr>
            <a:noAutofit/>
          </a:bodyPr>
          <a:lstStyle/>
          <a:p>
            <a:pPr algn="just"/>
            <a:r>
              <a:rPr lang="uk" sz="2000" dirty="0" smtClean="0"/>
              <a:t>Ст. </a:t>
            </a:r>
            <a:r>
              <a:rPr lang="uk" sz="2000" dirty="0"/>
              <a:t>22 </a:t>
            </a:r>
            <a:r>
              <a:rPr lang="uk" sz="2000" dirty="0" smtClean="0"/>
              <a:t>КЗпП §2</a:t>
            </a:r>
            <a:r>
              <a:rPr lang="uk" sz="2000" dirty="0"/>
              <a:t>. Працівником може бути особа, яка досягла 18 років. За умовами, викладеними у </a:t>
            </a:r>
            <a:r>
              <a:rPr lang="uk" sz="2000" dirty="0">
                <a:hlinkClick r:id="rId2">
                  <a:extLst>
                    <a:ext uri="{A12FA001-AC4F-418D-AE19-62706E023703}">
                      <ahyp:hlinkClr xmlns:ahyp="http://schemas.microsoft.com/office/drawing/2018/hyperlinkcolor" xmlns="" xmlns:lc="http://schemas.openxmlformats.org/drawingml/2006/lockedCanvas" val="tx"/>
                    </a:ext>
                  </a:extLst>
                </a:hlinkClick>
              </a:rPr>
              <a:t>розділі </a:t>
            </a:r>
            <a:r>
              <a:rPr lang="uk" sz="2000" dirty="0" smtClean="0">
                <a:hlinkClick r:id="rId2">
                  <a:extLst>
                    <a:ext uri="{A12FA001-AC4F-418D-AE19-62706E023703}">
                      <ahyp:hlinkClr xmlns:ahyp="http://schemas.microsoft.com/office/drawing/2018/hyperlinkcolor" xmlns="" xmlns:lc="http://schemas.openxmlformats.org/drawingml/2006/lockedCanvas" val="tx"/>
                    </a:ext>
                  </a:extLst>
                </a:hlinkClick>
              </a:rPr>
              <a:t>9</a:t>
            </a:r>
            <a:r>
              <a:rPr lang="uk" sz="2000" dirty="0" smtClean="0"/>
              <a:t>, </a:t>
            </a:r>
            <a:r>
              <a:rPr lang="uk" sz="2000" dirty="0"/>
              <a:t>працівником може бути також особа, яка не досягла 18 років.</a:t>
            </a:r>
          </a:p>
          <a:p>
            <a:pPr algn="just"/>
            <a:r>
              <a:rPr lang="uk" sz="2000" dirty="0"/>
              <a:t>§ 3. </a:t>
            </a:r>
            <a:r>
              <a:rPr lang="uk" sz="2000" dirty="0">
                <a:solidFill>
                  <a:srgbClr val="FF0000"/>
                </a:solidFill>
              </a:rPr>
              <a:t>Особа з обмеженою дієздатністю </a:t>
            </a:r>
            <a:r>
              <a:rPr lang="uk" sz="2000" dirty="0"/>
              <a:t>може вступати в трудові відносини та вчиняти юридичні дії щодо цих відносин без згоди законного представника. Але якщо трудові відносини суперечать благу цієї особи, законний представник може припинити трудові відносини за згодою суду з питань опіки та піклування.</a:t>
            </a:r>
          </a:p>
          <a:p>
            <a:pPr marL="0" indent="0">
              <a:buNone/>
            </a:pPr>
            <a:endParaRPr lang="pl-PL" sz="2000" dirty="0"/>
          </a:p>
          <a:p>
            <a:endParaRPr lang="pl-PL" sz="20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3425488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91440" y="26798"/>
            <a:ext cx="12073128" cy="1316038"/>
          </a:xfrm>
        </p:spPr>
        <p:txBody>
          <a:bodyPr>
            <a:noAutofit/>
          </a:bodyPr>
          <a:lstStyle/>
          <a:p>
            <a:pPr algn="ctr"/>
            <a:r>
              <a:rPr lang="pl-PL" altLang="pl-PL" sz="2800" b="1" dirty="0" smtClean="0">
                <a:solidFill>
                  <a:srgbClr val="00B050"/>
                </a:solidFill>
                <a:latin typeface="Algerian" panose="04020705040A02060702" pitchFamily="82" charset="0"/>
              </a:rPr>
              <a:t>DANE, KTÓRYCH MOŻE ŻĄDAĆ PRACODAWCA OD KANDYDATA DO PRACY</a:t>
            </a:r>
            <a:r>
              <a:rPr lang="uk-UA" altLang="pl-PL" sz="2800" b="1" dirty="0" smtClean="0">
                <a:solidFill>
                  <a:srgbClr val="00B050"/>
                </a:solidFill>
                <a:latin typeface="Algerian" panose="04020705040A02060702" pitchFamily="82" charset="0"/>
              </a:rPr>
              <a:t/>
            </a:r>
            <a:br>
              <a:rPr lang="uk-UA" altLang="pl-PL" sz="2800" b="1" dirty="0" smtClean="0">
                <a:solidFill>
                  <a:srgbClr val="00B050"/>
                </a:solidFill>
                <a:latin typeface="Algerian" panose="04020705040A02060702" pitchFamily="82" charset="0"/>
              </a:rPr>
            </a:br>
            <a:r>
              <a:rPr lang="uk" altLang="pl-PL" sz="2800" b="1" dirty="0">
                <a:solidFill>
                  <a:srgbClr val="00B050"/>
                </a:solidFill>
                <a:latin typeface="Algerian" panose="04020705040A02060702" pitchFamily="82" charset="0"/>
              </a:rPr>
              <a:t>Дані, які роботодавець може вимагати від претендента на </a:t>
            </a:r>
            <a:r>
              <a:rPr lang="uk" altLang="pl-PL" sz="2800" b="1" dirty="0" smtClean="0">
                <a:solidFill>
                  <a:srgbClr val="00B050"/>
                </a:solidFill>
                <a:latin typeface="Algerian" panose="04020705040A02060702" pitchFamily="82" charset="0"/>
              </a:rPr>
              <a:t>роботу</a:t>
            </a:r>
            <a:endParaRPr lang="pl-PL" sz="2800"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304163"/>
            <a:ext cx="5157787" cy="5207000"/>
          </a:xfrm>
        </p:spPr>
        <p:txBody>
          <a:bodyPr>
            <a:normAutofit/>
          </a:bodyPr>
          <a:lstStyle/>
          <a:p>
            <a:pPr marL="0" indent="0">
              <a:buNone/>
            </a:pPr>
            <a:r>
              <a:rPr lang="pl-PL" sz="1700" dirty="0"/>
              <a:t>Art. 22</a:t>
            </a:r>
            <a:r>
              <a:rPr lang="pl-PL" sz="1700" baseline="30000" dirty="0"/>
              <a:t>1</a:t>
            </a:r>
            <a:r>
              <a:rPr lang="pl-PL" sz="1700" dirty="0"/>
              <a:t> KP [Udostępnienie pracodawcy danych osobowych] </a:t>
            </a:r>
          </a:p>
          <a:p>
            <a:pPr marL="0" indent="0">
              <a:buNone/>
            </a:pPr>
            <a:r>
              <a:rPr lang="pl-PL" sz="1700" dirty="0"/>
              <a:t>§ 1. Pracodawca żąda od osoby ubiegającej się o zatrudnienie podania danych osobowych obejmujących:</a:t>
            </a:r>
          </a:p>
          <a:p>
            <a:pPr marL="0" indent="0">
              <a:buNone/>
            </a:pPr>
            <a:r>
              <a:rPr lang="pl-PL" sz="1700" dirty="0"/>
              <a:t>1) imię (imiona) i nazwisko;</a:t>
            </a:r>
          </a:p>
          <a:p>
            <a:pPr marL="0" indent="0">
              <a:buNone/>
            </a:pPr>
            <a:r>
              <a:rPr lang="pl-PL" sz="1700" dirty="0"/>
              <a:t>2) datę urodzenia;</a:t>
            </a:r>
          </a:p>
          <a:p>
            <a:pPr marL="0" indent="0">
              <a:buNone/>
            </a:pPr>
            <a:r>
              <a:rPr lang="pl-PL" sz="1700" dirty="0"/>
              <a:t>3) dane kontaktowe wskazane przez taką osobę;</a:t>
            </a:r>
          </a:p>
          <a:p>
            <a:pPr marL="0" indent="0">
              <a:buNone/>
            </a:pPr>
            <a:r>
              <a:rPr lang="pl-PL" sz="1700" dirty="0"/>
              <a:t>4) wykształcenie;</a:t>
            </a:r>
          </a:p>
          <a:p>
            <a:pPr marL="0" indent="0">
              <a:buNone/>
            </a:pPr>
            <a:r>
              <a:rPr lang="pl-PL" sz="1700" dirty="0"/>
              <a:t>5) kwalifikacje zawodowe;</a:t>
            </a:r>
          </a:p>
          <a:p>
            <a:pPr marL="0" indent="0">
              <a:buNone/>
            </a:pPr>
            <a:r>
              <a:rPr lang="pl-PL" sz="1700" dirty="0"/>
              <a:t>6) przebieg dotychczasowego zatrudnienia.</a:t>
            </a:r>
          </a:p>
          <a:p>
            <a:pPr marL="0" indent="0">
              <a:buNone/>
            </a:pPr>
            <a:r>
              <a:rPr lang="pl-PL" sz="1700" dirty="0"/>
              <a:t>§ 2. Pracodawca żąda podania danych osobowych, o których mowa w § 1 pkt 4-6, gdy jest to niezbędne do wykonywania pracy określonego rodzaju lub na określonym stanowisku.</a:t>
            </a:r>
          </a:p>
          <a:p>
            <a:pPr marL="0" indent="0">
              <a:buNone/>
            </a:pPr>
            <a:endParaRPr lang="pl-PL" sz="17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22192" y="1342836"/>
            <a:ext cx="5518119" cy="4061268"/>
          </a:xfrm>
        </p:spPr>
        <p:txBody>
          <a:bodyPr>
            <a:noAutofit/>
          </a:bodyPr>
          <a:lstStyle/>
          <a:p>
            <a:pPr marL="0" indent="0">
              <a:buNone/>
            </a:pPr>
            <a:r>
              <a:rPr lang="uk" sz="1700" dirty="0" smtClean="0"/>
              <a:t>Ст.22 </a:t>
            </a:r>
            <a:r>
              <a:rPr lang="uk" sz="1700" baseline="30000" dirty="0" smtClean="0"/>
              <a:t>1</a:t>
            </a:r>
            <a:r>
              <a:rPr lang="uk" sz="1700" dirty="0" smtClean="0"/>
              <a:t> КЗпП </a:t>
            </a:r>
            <a:r>
              <a:rPr lang="uk" sz="1700" dirty="0"/>
              <a:t>[Надання персональних даних роботодавцю]</a:t>
            </a:r>
          </a:p>
          <a:p>
            <a:pPr marL="0" indent="0">
              <a:buNone/>
            </a:pPr>
            <a:r>
              <a:rPr lang="uk" sz="1700" dirty="0"/>
              <a:t>§ 1. Роботодавець вимагає від особи, яка претендує на роботу, надати персональні дані, зокрема:</a:t>
            </a:r>
          </a:p>
          <a:p>
            <a:pPr marL="0" indent="0">
              <a:buNone/>
            </a:pPr>
            <a:r>
              <a:rPr lang="uk" sz="1700" dirty="0"/>
              <a:t>1) ім'я (імена) та прізвище;</a:t>
            </a:r>
          </a:p>
          <a:p>
            <a:pPr marL="0" indent="0">
              <a:buNone/>
            </a:pPr>
            <a:r>
              <a:rPr lang="uk" sz="1700" dirty="0"/>
              <a:t>2) дата народження;</a:t>
            </a:r>
          </a:p>
          <a:p>
            <a:pPr marL="0" indent="0">
              <a:buNone/>
            </a:pPr>
            <a:r>
              <a:rPr lang="uk" sz="1700" dirty="0"/>
              <a:t>3) контактні дані, зазначені такою особою;</a:t>
            </a:r>
          </a:p>
          <a:p>
            <a:pPr marL="0" indent="0">
              <a:buNone/>
            </a:pPr>
            <a:r>
              <a:rPr lang="uk" sz="1700" dirty="0"/>
              <a:t>4) освіта;</a:t>
            </a:r>
          </a:p>
          <a:p>
            <a:pPr marL="0" indent="0">
              <a:buNone/>
            </a:pPr>
            <a:r>
              <a:rPr lang="uk" sz="1700" dirty="0"/>
              <a:t>5) професійна кваліфікація;</a:t>
            </a:r>
          </a:p>
          <a:p>
            <a:pPr marL="0" indent="0">
              <a:buNone/>
            </a:pPr>
            <a:r>
              <a:rPr lang="uk" sz="1700" dirty="0"/>
              <a:t>6) перебіг попередньої роботи.</a:t>
            </a:r>
          </a:p>
          <a:p>
            <a:pPr marL="0" indent="0">
              <a:buNone/>
            </a:pPr>
            <a:r>
              <a:rPr lang="uk" sz="1700" dirty="0"/>
              <a:t>§ 2. Роботодавець запитує персональні дані, зазначені </a:t>
            </a:r>
            <a:r>
              <a:rPr lang="uk" sz="1700" dirty="0" smtClean="0"/>
              <a:t>в §1 </a:t>
            </a:r>
            <a:r>
              <a:rPr lang="uk" sz="1700" dirty="0"/>
              <a:t>п. 4-6</a:t>
            </a:r>
            <a:r>
              <a:rPr lang="uk" sz="1700" dirty="0" smtClean="0"/>
              <a:t>, якщо </a:t>
            </a:r>
            <a:r>
              <a:rPr lang="uk" sz="1700" dirty="0"/>
              <a:t>необхідно виконувати роботу певного виду або на певній посаді</a:t>
            </a:r>
            <a:r>
              <a:rPr lang="uk" sz="1700" dirty="0" smtClean="0"/>
              <a:t>.</a:t>
            </a:r>
            <a:endParaRPr lang="uk" sz="17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19860040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474853"/>
            <a:ext cx="10515600" cy="777875"/>
          </a:xfrm>
        </p:spPr>
        <p:txBody>
          <a:bodyPr>
            <a:noAutofit/>
          </a:bodyPr>
          <a:lstStyle/>
          <a:p>
            <a:pPr algn="ctr"/>
            <a:r>
              <a:rPr lang="pl-PL" altLang="pl-PL" sz="3200" b="1" dirty="0" smtClean="0">
                <a:solidFill>
                  <a:srgbClr val="00B050"/>
                </a:solidFill>
                <a:latin typeface="Algerian" panose="04020705040A02060702" pitchFamily="82" charset="0"/>
              </a:rPr>
              <a:t>PRZEJŚCIE ZAKŁADU PRACY NA INNEGO PRACODAWCĘ ART. 23 KP</a:t>
            </a:r>
            <a:r>
              <a:rPr lang="uk-UA" altLang="pl-PL" sz="3200" b="1" dirty="0" smtClean="0">
                <a:solidFill>
                  <a:srgbClr val="00B050"/>
                </a:solidFill>
                <a:latin typeface="Algerian" panose="04020705040A02060702" pitchFamily="82" charset="0"/>
              </a:rPr>
              <a:t/>
            </a:r>
            <a:br>
              <a:rPr lang="uk-UA" altLang="pl-PL" sz="3200" b="1" dirty="0" smtClean="0">
                <a:solidFill>
                  <a:srgbClr val="00B050"/>
                </a:solidFill>
                <a:latin typeface="Algerian" panose="04020705040A02060702" pitchFamily="82" charset="0"/>
              </a:rPr>
            </a:br>
            <a:r>
              <a:rPr lang="uk" altLang="pl-PL" sz="3200" b="1" dirty="0" smtClean="0">
                <a:solidFill>
                  <a:srgbClr val="00B050"/>
                </a:solidFill>
                <a:latin typeface="Algerian" panose="04020705040A02060702" pitchFamily="82" charset="0"/>
              </a:rPr>
              <a:t>Передання </a:t>
            </a:r>
            <a:r>
              <a:rPr lang="uk" altLang="pl-PL" sz="3200" b="1" dirty="0">
                <a:solidFill>
                  <a:srgbClr val="00B050"/>
                </a:solidFill>
                <a:latin typeface="Algerian" panose="04020705040A02060702" pitchFamily="82" charset="0"/>
              </a:rPr>
              <a:t>місця </a:t>
            </a:r>
            <a:r>
              <a:rPr lang="uk" altLang="pl-PL" sz="3200" b="1" dirty="0" smtClean="0">
                <a:solidFill>
                  <a:srgbClr val="00B050"/>
                </a:solidFill>
                <a:latin typeface="Algerian" panose="04020705040A02060702" pitchFamily="82" charset="0"/>
              </a:rPr>
              <a:t>роботи іншому </a:t>
            </a:r>
            <a:r>
              <a:rPr lang="uk" altLang="pl-PL" sz="3200" b="1" dirty="0">
                <a:solidFill>
                  <a:srgbClr val="00B050"/>
                </a:solidFill>
                <a:latin typeface="Algerian" panose="04020705040A02060702" pitchFamily="82" charset="0"/>
              </a:rPr>
              <a:t>роботодавцю </a:t>
            </a:r>
            <a:r>
              <a:rPr lang="uk" altLang="pl-PL" sz="3200" b="1" dirty="0" smtClean="0">
                <a:solidFill>
                  <a:srgbClr val="00B050"/>
                </a:solidFill>
                <a:latin typeface="Algerian" panose="04020705040A02060702" pitchFamily="82" charset="0"/>
              </a:rPr>
              <a:t/>
            </a:r>
            <a:br>
              <a:rPr lang="uk" altLang="pl-PL" sz="3200" b="1" dirty="0" smtClean="0">
                <a:solidFill>
                  <a:srgbClr val="00B050"/>
                </a:solidFill>
                <a:latin typeface="Algerian" panose="04020705040A02060702" pitchFamily="82" charset="0"/>
              </a:rPr>
            </a:br>
            <a:r>
              <a:rPr lang="uk" altLang="pl-PL" sz="3200" b="1" dirty="0" smtClean="0">
                <a:solidFill>
                  <a:srgbClr val="00B050"/>
                </a:solidFill>
                <a:latin typeface="Algerian" panose="04020705040A02060702" pitchFamily="82" charset="0"/>
              </a:rPr>
              <a:t>Ст. </a:t>
            </a:r>
            <a:r>
              <a:rPr lang="uk" altLang="pl-PL" sz="3200" b="1" dirty="0">
                <a:solidFill>
                  <a:srgbClr val="00B050"/>
                </a:solidFill>
                <a:latin typeface="Algerian" panose="04020705040A02060702" pitchFamily="82" charset="0"/>
              </a:rPr>
              <a:t>23 </a:t>
            </a:r>
            <a:r>
              <a:rPr lang="uk" altLang="pl-PL" sz="3200" b="1" dirty="0" smtClean="0">
                <a:solidFill>
                  <a:srgbClr val="00B050"/>
                </a:solidFill>
                <a:latin typeface="Algerian" panose="04020705040A02060702" pitchFamily="82" charset="0"/>
              </a:rPr>
              <a:t>КЗпП</a:t>
            </a:r>
            <a:endParaRPr lang="pl-PL" sz="32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755648"/>
            <a:ext cx="10515600" cy="4087368"/>
          </a:xfrm>
        </p:spPr>
        <p:txBody>
          <a:bodyPr>
            <a:normAutofit/>
          </a:bodyPr>
          <a:lstStyle/>
          <a:p>
            <a:pPr algn="just" eaLnBrk="1" hangingPunct="1">
              <a:buFont typeface="Arial" charset="0"/>
              <a:buChar char="•"/>
              <a:defRPr/>
            </a:pPr>
            <a:r>
              <a:rPr lang="pl-PL" sz="1900" dirty="0"/>
              <a:t>Nowy pracodawca staje się </a:t>
            </a:r>
            <a:r>
              <a:rPr lang="pl-PL" sz="1900" b="1" dirty="0"/>
              <a:t>stroną w dotychczasowych stosunkach pracy.</a:t>
            </a:r>
          </a:p>
          <a:p>
            <a:pPr algn="just" eaLnBrk="1" hangingPunct="1">
              <a:buFont typeface="Arial" charset="0"/>
              <a:buChar char="•"/>
              <a:defRPr/>
            </a:pPr>
            <a:r>
              <a:rPr lang="pl-PL" sz="1900" dirty="0"/>
              <a:t>W terminie </a:t>
            </a:r>
            <a:r>
              <a:rPr lang="pl-PL" sz="1900" b="1" dirty="0"/>
              <a:t>2 miesięcy </a:t>
            </a:r>
            <a:r>
              <a:rPr lang="pl-PL" sz="1900" dirty="0"/>
              <a:t>od przejścia zakładu pracy lub jego części na innego pracodawcę, </a:t>
            </a:r>
            <a:r>
              <a:rPr lang="pl-PL" sz="1900" b="1" dirty="0"/>
              <a:t>pracownik</a:t>
            </a:r>
            <a:r>
              <a:rPr lang="pl-PL" sz="1900" dirty="0"/>
              <a:t> może </a:t>
            </a:r>
            <a:r>
              <a:rPr lang="pl-PL" sz="1900" b="1" dirty="0"/>
              <a:t>bez wypowiedzenia</a:t>
            </a:r>
            <a:r>
              <a:rPr lang="pl-PL" sz="1900" dirty="0"/>
              <a:t>, za </a:t>
            </a:r>
            <a:r>
              <a:rPr lang="pl-PL" sz="1900" b="1" dirty="0"/>
              <a:t>siedmiodniowym</a:t>
            </a:r>
            <a:r>
              <a:rPr lang="pl-PL" sz="1900" dirty="0"/>
              <a:t> uprzedzeniem, rozwiązać stosunek pracy. Rozwiązanie stosunku pracy w tym trybie powoduje dla pracownika </a:t>
            </a:r>
            <a:r>
              <a:rPr lang="pl-PL" sz="1900" b="1" dirty="0"/>
              <a:t>skutki, jakie przepisy prawa pracy wiążą z </a:t>
            </a:r>
            <a:r>
              <a:rPr lang="pl-PL" sz="1900" b="1" dirty="0">
                <a:hlinkClick r:id="rId2"/>
              </a:rPr>
              <a:t>rozwiązaniem</a:t>
            </a:r>
            <a:r>
              <a:rPr lang="pl-PL" sz="1900" b="1" dirty="0"/>
              <a:t> stosunku pracy przez pracodawcę za wypowiedzeniem</a:t>
            </a:r>
            <a:r>
              <a:rPr lang="pl-PL" sz="1900" b="1" dirty="0" smtClean="0"/>
              <a:t>.</a:t>
            </a:r>
            <a:endParaRPr lang="uk-UA" sz="1900" b="1" dirty="0"/>
          </a:p>
          <a:p>
            <a:pPr algn="just">
              <a:buFont typeface="Arial" charset="0"/>
              <a:buChar char="•"/>
              <a:defRPr/>
            </a:pPr>
            <a:r>
              <a:rPr lang="uk" sz="1900" dirty="0"/>
              <a:t>Новий роботодавець стає </a:t>
            </a:r>
            <a:r>
              <a:rPr lang="uk" sz="1900" b="1" dirty="0"/>
              <a:t>стороною існуючих трудових відносин.</a:t>
            </a:r>
          </a:p>
          <a:p>
            <a:pPr algn="just">
              <a:buFont typeface="Arial" charset="0"/>
              <a:buChar char="•"/>
              <a:defRPr/>
            </a:pPr>
            <a:r>
              <a:rPr lang="uk" sz="1900" dirty="0"/>
              <a:t>Протягом </a:t>
            </a:r>
            <a:r>
              <a:rPr lang="uk" sz="1900" b="1" dirty="0"/>
              <a:t>2 місяців </a:t>
            </a:r>
            <a:r>
              <a:rPr lang="uk" sz="1900" dirty="0"/>
              <a:t>після передачі місця </a:t>
            </a:r>
            <a:r>
              <a:rPr lang="uk" sz="1900" dirty="0" smtClean="0"/>
              <a:t>роботи або </a:t>
            </a:r>
            <a:r>
              <a:rPr lang="uk" sz="1900" dirty="0"/>
              <a:t>його частини іншому роботодавцю </a:t>
            </a:r>
            <a:r>
              <a:rPr lang="uk" sz="1900" b="1" dirty="0"/>
              <a:t>працівник </a:t>
            </a:r>
            <a:r>
              <a:rPr lang="uk" sz="1900" dirty="0"/>
              <a:t>може розірвати трудові відносини </a:t>
            </a:r>
            <a:r>
              <a:rPr lang="uk" sz="1900" b="1" dirty="0"/>
              <a:t>без </a:t>
            </a:r>
            <a:r>
              <a:rPr lang="uk" sz="1900" b="1" dirty="0" smtClean="0"/>
              <a:t>попередження</a:t>
            </a:r>
            <a:r>
              <a:rPr lang="uk" sz="1900" dirty="0" smtClean="0"/>
              <a:t>, або </a:t>
            </a:r>
            <a:r>
              <a:rPr lang="uk" sz="1900" dirty="0"/>
              <a:t>попередивши про це за </a:t>
            </a:r>
            <a:r>
              <a:rPr lang="uk" sz="1900" b="1" dirty="0"/>
              <a:t>сім </a:t>
            </a:r>
            <a:r>
              <a:rPr lang="uk" sz="1900" b="1" dirty="0" smtClean="0"/>
              <a:t>днів</a:t>
            </a:r>
            <a:r>
              <a:rPr lang="uk" sz="1900" dirty="0" smtClean="0"/>
              <a:t>. </a:t>
            </a:r>
            <a:r>
              <a:rPr lang="uk" sz="1900" dirty="0"/>
              <a:t>Припинення трудових відносин у такий спосіб має для працівника </a:t>
            </a:r>
            <a:r>
              <a:rPr lang="uk" sz="1900" b="1" dirty="0"/>
              <a:t>наслідки, які передбачені нормами законодавства про працю при </a:t>
            </a:r>
            <a:r>
              <a:rPr lang="uk" sz="1900" b="1" dirty="0" smtClean="0">
                <a:hlinkClick r:id="rId2"/>
              </a:rPr>
              <a:t>розірванні</a:t>
            </a:r>
            <a:r>
              <a:rPr lang="uk" sz="1900" b="1" dirty="0" smtClean="0"/>
              <a:t> трудових </a:t>
            </a:r>
            <a:r>
              <a:rPr lang="uk" sz="1900" b="1" dirty="0"/>
              <a:t>відносин роботодавцем з попередженням.</a:t>
            </a:r>
          </a:p>
          <a:p>
            <a:pPr marL="0" indent="0" algn="just">
              <a:buNone/>
            </a:pPr>
            <a:endParaRPr lang="pl-PL" altLang="pl-PL" sz="1900" u="sng" dirty="0"/>
          </a:p>
          <a:p>
            <a:pPr algn="just" eaLnBrk="1" hangingPunct="1">
              <a:buFont typeface="Arial" charset="0"/>
              <a:buChar char="•"/>
              <a:defRPr/>
            </a:pPr>
            <a:endParaRPr lang="pl-PL" altLang="pl-PL" sz="19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3276909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529717"/>
            <a:ext cx="10515600" cy="777875"/>
          </a:xfrm>
        </p:spPr>
        <p:txBody>
          <a:bodyPr>
            <a:noAutofit/>
          </a:bodyPr>
          <a:lstStyle/>
          <a:p>
            <a:pPr algn="ctr"/>
            <a:r>
              <a:rPr lang="pl-PL" altLang="pl-PL" sz="3200" b="1" dirty="0">
                <a:solidFill>
                  <a:srgbClr val="00B050"/>
                </a:solidFill>
                <a:latin typeface="Algerian" panose="04020705040A02060702" pitchFamily="82" charset="0"/>
              </a:rPr>
              <a:t>PRZEJŚCIE ZAKŁADU PRACY NA INNEGO PRACODAWCĘ ART. 23 KP</a:t>
            </a:r>
            <a:r>
              <a:rPr lang="uk-UA" altLang="pl-PL" sz="3200" b="1" dirty="0">
                <a:solidFill>
                  <a:srgbClr val="00B050"/>
                </a:solidFill>
                <a:latin typeface="Algerian" panose="04020705040A02060702" pitchFamily="82" charset="0"/>
              </a:rPr>
              <a:t/>
            </a:r>
            <a:br>
              <a:rPr lang="uk-UA" altLang="pl-PL" sz="3200" b="1" dirty="0">
                <a:solidFill>
                  <a:srgbClr val="00B050"/>
                </a:solidFill>
                <a:latin typeface="Algerian" panose="04020705040A02060702" pitchFamily="82" charset="0"/>
              </a:rPr>
            </a:br>
            <a:r>
              <a:rPr lang="uk" altLang="pl-PL" sz="3200" b="1" dirty="0">
                <a:solidFill>
                  <a:srgbClr val="00B050"/>
                </a:solidFill>
                <a:latin typeface="Algerian" panose="04020705040A02060702" pitchFamily="82" charset="0"/>
              </a:rPr>
              <a:t>Передання місця роботи іншому роботодавцю </a:t>
            </a:r>
            <a:br>
              <a:rPr lang="uk" altLang="pl-PL" sz="3200" b="1" dirty="0">
                <a:solidFill>
                  <a:srgbClr val="00B050"/>
                </a:solidFill>
                <a:latin typeface="Algerian" panose="04020705040A02060702" pitchFamily="82" charset="0"/>
              </a:rPr>
            </a:br>
            <a:r>
              <a:rPr lang="uk" altLang="pl-PL" sz="3200" b="1" dirty="0">
                <a:solidFill>
                  <a:srgbClr val="00B050"/>
                </a:solidFill>
                <a:latin typeface="Algerian" panose="04020705040A02060702" pitchFamily="82" charset="0"/>
              </a:rPr>
              <a:t>Ст. 23 КЗпП</a:t>
            </a:r>
            <a:endParaRPr lang="pl-PL" sz="32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900808"/>
            <a:ext cx="10515600" cy="4124325"/>
          </a:xfrm>
        </p:spPr>
        <p:txBody>
          <a:bodyPr>
            <a:normAutofit/>
          </a:bodyPr>
          <a:lstStyle/>
          <a:p>
            <a:pPr algn="just" eaLnBrk="1" hangingPunct="1">
              <a:buFont typeface="Arial" charset="0"/>
              <a:buChar char="•"/>
              <a:defRPr/>
            </a:pPr>
            <a:r>
              <a:rPr lang="pl-PL" sz="2200" dirty="0"/>
              <a:t>Pracodawca, </a:t>
            </a:r>
            <a:r>
              <a:rPr lang="pl-PL" sz="2200" b="1" dirty="0"/>
              <a:t>z dniem przejęcia zakładu pracy lub jego części</a:t>
            </a:r>
            <a:r>
              <a:rPr lang="pl-PL" sz="2200" dirty="0"/>
              <a:t>, jest obowiązany zaproponować nowe warunki pracy i płacy </a:t>
            </a:r>
            <a:r>
              <a:rPr lang="pl-PL" sz="2200" b="1" dirty="0"/>
              <a:t>pracownikom świadczącym dotychczas pracę na innej podstawie niż umowa o pracę oraz wskazać termin, nie krótszy niż 7 dni</a:t>
            </a:r>
            <a:r>
              <a:rPr lang="pl-PL" sz="2200" dirty="0"/>
              <a:t>, do którego pracownicy mogą złożyć oświadczenie o przyjęciu lub odmowie przyjęcia proponowanych warunków. W razie </a:t>
            </a:r>
            <a:r>
              <a:rPr lang="pl-PL" sz="2200" b="1" dirty="0"/>
              <a:t>nieuzgodnienia nowych warunków </a:t>
            </a:r>
            <a:r>
              <a:rPr lang="pl-PL" sz="2200" dirty="0"/>
              <a:t>pracy i płacy dotychczasowy stosunek pracy </a:t>
            </a:r>
            <a:r>
              <a:rPr lang="pl-PL" sz="2200" b="1" dirty="0"/>
              <a:t>rozwiązuje się z upływem okresu równego okresowi wypowiedzenia</a:t>
            </a:r>
            <a:r>
              <a:rPr lang="pl-PL" sz="2200" dirty="0"/>
              <a:t>, liczonego od dnia, w którym </a:t>
            </a:r>
            <a:r>
              <a:rPr lang="pl-PL" sz="2200" b="1" dirty="0"/>
              <a:t>pracownik złożył oświadczenie </a:t>
            </a:r>
            <a:r>
              <a:rPr lang="pl-PL" sz="2200" dirty="0"/>
              <a:t>o odmowie przyjęcia proponowanych warunków, lub od dnia, do którego mógł złożyć takie oświadczenie.</a:t>
            </a:r>
            <a:endParaRPr lang="pl-PL" sz="2200" b="1" dirty="0"/>
          </a:p>
          <a:p>
            <a:pPr algn="just" eaLnBrk="1" hangingPunct="1">
              <a:buFont typeface="Arial" charset="0"/>
              <a:buChar char="•"/>
              <a:defRPr/>
            </a:pPr>
            <a:r>
              <a:rPr lang="pl-PL" sz="2200" dirty="0"/>
              <a:t>Przejście zakładu pracy lub jego części na innego pracodawcę </a:t>
            </a:r>
            <a:r>
              <a:rPr lang="pl-PL" sz="2200" b="1" dirty="0"/>
              <a:t>nie może stanowić przyczyny uzasadniającej wypowiedzenie przez pracodawcę stosunku pracy.</a:t>
            </a:r>
          </a:p>
          <a:p>
            <a:pPr marL="0" indent="0" algn="just">
              <a:buNone/>
            </a:pPr>
            <a:endParaRPr lang="pl-PL" altLang="pl-PL" sz="20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2310934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538861"/>
            <a:ext cx="10515600" cy="777875"/>
          </a:xfrm>
        </p:spPr>
        <p:txBody>
          <a:bodyPr>
            <a:noAutofit/>
          </a:bodyPr>
          <a:lstStyle/>
          <a:p>
            <a:pPr algn="ctr"/>
            <a:r>
              <a:rPr lang="pl-PL" altLang="pl-PL" sz="3200" b="1" dirty="0">
                <a:solidFill>
                  <a:srgbClr val="00B050"/>
                </a:solidFill>
                <a:latin typeface="Algerian" panose="04020705040A02060702" pitchFamily="82" charset="0"/>
              </a:rPr>
              <a:t>PRZEJŚCIE ZAKŁADU PRACY NA INNEGO PRACODAWCĘ ART. 23 KP</a:t>
            </a:r>
            <a:r>
              <a:rPr lang="uk-UA" altLang="pl-PL" sz="3200" b="1" dirty="0">
                <a:solidFill>
                  <a:srgbClr val="00B050"/>
                </a:solidFill>
                <a:latin typeface="Algerian" panose="04020705040A02060702" pitchFamily="82" charset="0"/>
              </a:rPr>
              <a:t/>
            </a:r>
            <a:br>
              <a:rPr lang="uk-UA" altLang="pl-PL" sz="3200" b="1" dirty="0">
                <a:solidFill>
                  <a:srgbClr val="00B050"/>
                </a:solidFill>
                <a:latin typeface="Algerian" panose="04020705040A02060702" pitchFamily="82" charset="0"/>
              </a:rPr>
            </a:br>
            <a:r>
              <a:rPr lang="uk" altLang="pl-PL" sz="3200" b="1" dirty="0">
                <a:solidFill>
                  <a:srgbClr val="00B050"/>
                </a:solidFill>
                <a:latin typeface="Algerian" panose="04020705040A02060702" pitchFamily="82" charset="0"/>
              </a:rPr>
              <a:t>Передання місця роботи іншому роботодавцю </a:t>
            </a:r>
            <a:br>
              <a:rPr lang="uk" altLang="pl-PL" sz="3200" b="1" dirty="0">
                <a:solidFill>
                  <a:srgbClr val="00B050"/>
                </a:solidFill>
                <a:latin typeface="Algerian" panose="04020705040A02060702" pitchFamily="82" charset="0"/>
              </a:rPr>
            </a:br>
            <a:r>
              <a:rPr lang="uk" altLang="pl-PL" sz="3200" b="1" dirty="0">
                <a:solidFill>
                  <a:srgbClr val="00B050"/>
                </a:solidFill>
                <a:latin typeface="Algerian" panose="04020705040A02060702" pitchFamily="82" charset="0"/>
              </a:rPr>
              <a:t>Ст. 23 КЗпП</a:t>
            </a:r>
            <a:endParaRPr lang="pl-PL" sz="32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56488" y="1864233"/>
            <a:ext cx="10515600" cy="3164968"/>
          </a:xfrm>
        </p:spPr>
        <p:txBody>
          <a:bodyPr>
            <a:normAutofit/>
          </a:bodyPr>
          <a:lstStyle/>
          <a:p>
            <a:pPr algn="just">
              <a:buFont typeface="Arial" charset="0"/>
              <a:buChar char="•"/>
              <a:defRPr/>
            </a:pPr>
            <a:r>
              <a:rPr lang="uk" sz="2000" dirty="0"/>
              <a:t>Роботодавець </a:t>
            </a:r>
            <a:r>
              <a:rPr lang="uk" sz="2000" b="1" dirty="0"/>
              <a:t>у день </a:t>
            </a:r>
            <a:r>
              <a:rPr lang="uk" sz="2000" b="1" dirty="0" smtClean="0"/>
              <a:t>прийняття місця роботи </a:t>
            </a:r>
            <a:r>
              <a:rPr lang="uk" sz="2000" b="1" dirty="0"/>
              <a:t>або її частини </a:t>
            </a:r>
            <a:r>
              <a:rPr lang="uk" sz="2000" dirty="0"/>
              <a:t>зобов’язаний запропонувати нові умови праці та оплати праці </a:t>
            </a:r>
            <a:r>
              <a:rPr lang="uk" sz="2000" b="1" dirty="0"/>
              <a:t>працівникам, які раніше виконували роботу на підставі, відмінній від трудового договору, та вказати дату не менше 7 </a:t>
            </a:r>
            <a:r>
              <a:rPr lang="uk" sz="2000" b="1" dirty="0" smtClean="0"/>
              <a:t>днів</a:t>
            </a:r>
            <a:r>
              <a:rPr lang="uk" sz="2000" dirty="0" smtClean="0"/>
              <a:t>, згідно з якою </a:t>
            </a:r>
            <a:r>
              <a:rPr lang="uk" sz="2000" dirty="0"/>
              <a:t>працівники можуть подати декларацію про прийняття запропонованих </a:t>
            </a:r>
            <a:r>
              <a:rPr lang="uk" sz="2000" dirty="0" smtClean="0"/>
              <a:t>умов чи відмову від них. </a:t>
            </a:r>
            <a:r>
              <a:rPr lang="uk" sz="2000" dirty="0"/>
              <a:t>У разі </a:t>
            </a:r>
            <a:r>
              <a:rPr lang="uk" sz="2000" b="1" dirty="0"/>
              <a:t>неузгодження нових </a:t>
            </a:r>
            <a:r>
              <a:rPr lang="uk" sz="2000" dirty="0"/>
              <a:t>умов праці та оплати праці діючі трудові відносини </a:t>
            </a:r>
            <a:r>
              <a:rPr lang="uk" sz="2000" b="1" dirty="0"/>
              <a:t>припиняються зі спливом строку, що дорівнює строку </a:t>
            </a:r>
            <a:r>
              <a:rPr lang="uk" sz="2000" b="1" dirty="0" smtClean="0"/>
              <a:t>попередження</a:t>
            </a:r>
            <a:r>
              <a:rPr lang="uk" sz="2000" dirty="0" smtClean="0"/>
              <a:t>, </a:t>
            </a:r>
            <a:r>
              <a:rPr lang="uk" sz="2000" dirty="0"/>
              <a:t>починаючи з дати </a:t>
            </a:r>
            <a:r>
              <a:rPr lang="uk" sz="2000" b="1" dirty="0"/>
              <a:t>подання працівником заяви </a:t>
            </a:r>
            <a:r>
              <a:rPr lang="uk" sz="2000" dirty="0"/>
              <a:t>про відмову від </a:t>
            </a:r>
            <a:r>
              <a:rPr lang="uk" sz="2000" dirty="0" smtClean="0"/>
              <a:t>прийняття </a:t>
            </a:r>
            <a:r>
              <a:rPr lang="uk" sz="2000" dirty="0"/>
              <a:t>запропонованих умов або з дати, до якої він міг подати таку декларацію.</a:t>
            </a:r>
            <a:endParaRPr lang="pl-PL" sz="2000" b="1" dirty="0"/>
          </a:p>
          <a:p>
            <a:pPr algn="just">
              <a:buFont typeface="Arial" charset="0"/>
              <a:buChar char="•"/>
              <a:defRPr/>
            </a:pPr>
            <a:r>
              <a:rPr lang="uk" sz="2000" dirty="0"/>
              <a:t>Передача робочого місця або його частини іншому роботодавцю </a:t>
            </a:r>
            <a:r>
              <a:rPr lang="uk" sz="2000" b="1" dirty="0"/>
              <a:t>не може бути підставою для припинення роботодавцем трудових відносин.</a:t>
            </a:r>
          </a:p>
          <a:p>
            <a:pPr marL="0" indent="0" algn="just">
              <a:buNone/>
            </a:pPr>
            <a:endParaRPr lang="pl-PL" altLang="pl-PL" sz="18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926959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3600" b="1" dirty="0">
                <a:solidFill>
                  <a:srgbClr val="00B050"/>
                </a:solidFill>
                <a:latin typeface="Algerian" panose="04020705040A02060702" pitchFamily="82" charset="0"/>
              </a:rPr>
              <a:t>RODZAJE </a:t>
            </a:r>
            <a:r>
              <a:rPr lang="pl-PL" altLang="pl-PL" sz="3600" b="1" dirty="0" smtClean="0">
                <a:solidFill>
                  <a:srgbClr val="00B050"/>
                </a:solidFill>
                <a:latin typeface="Algerian" panose="04020705040A02060702" pitchFamily="82" charset="0"/>
              </a:rPr>
              <a:t> UMÓW  </a:t>
            </a:r>
            <a:r>
              <a:rPr lang="pl-PL" altLang="pl-PL" sz="3600" b="1" dirty="0">
                <a:solidFill>
                  <a:srgbClr val="00B050"/>
                </a:solidFill>
                <a:latin typeface="Algerian" panose="04020705040A02060702" pitchFamily="82" charset="0"/>
              </a:rPr>
              <a:t>O </a:t>
            </a:r>
            <a:r>
              <a:rPr lang="pl-PL" altLang="pl-PL" sz="3600" b="1" dirty="0" smtClean="0">
                <a:solidFill>
                  <a:srgbClr val="00B050"/>
                </a:solidFill>
                <a:latin typeface="Algerian" panose="04020705040A02060702" pitchFamily="82" charset="0"/>
              </a:rPr>
              <a:t> PRACĘ  ART.25 KP</a:t>
            </a:r>
            <a:r>
              <a:rPr lang="uk-UA" altLang="pl-PL" sz="3600" b="1" dirty="0" smtClean="0">
                <a:solidFill>
                  <a:srgbClr val="00B050"/>
                </a:solidFill>
                <a:latin typeface="Algerian" panose="04020705040A02060702" pitchFamily="82" charset="0"/>
              </a:rPr>
              <a:t/>
            </a:r>
            <a:br>
              <a:rPr lang="uk-UA" altLang="pl-PL" sz="3600" b="1" dirty="0" smtClean="0">
                <a:solidFill>
                  <a:srgbClr val="00B050"/>
                </a:solidFill>
                <a:latin typeface="Algerian" panose="04020705040A02060702" pitchFamily="82" charset="0"/>
              </a:rPr>
            </a:br>
            <a:r>
              <a:rPr lang="ru-RU" altLang="pl-PL" sz="3600" b="1" dirty="0">
                <a:solidFill>
                  <a:srgbClr val="00B050"/>
                </a:solidFill>
                <a:latin typeface="Algerian" panose="04020705040A02060702" pitchFamily="82" charset="0"/>
              </a:rPr>
              <a:t>ВИДИ ТРУДОВИХ ДОГОВІРІВ </a:t>
            </a:r>
            <a:r>
              <a:rPr lang="ru-RU" altLang="pl-PL" sz="3600" b="1" dirty="0" smtClean="0">
                <a:solidFill>
                  <a:srgbClr val="00B050"/>
                </a:solidFill>
                <a:latin typeface="Algerian" panose="04020705040A02060702" pitchFamily="82" charset="0"/>
              </a:rPr>
              <a:t>СТ. 25 </a:t>
            </a:r>
            <a:r>
              <a:rPr lang="ru-RU" altLang="pl-PL" sz="3600" b="1" dirty="0" err="1" smtClean="0">
                <a:solidFill>
                  <a:srgbClr val="00B050"/>
                </a:solidFill>
                <a:latin typeface="Algerian" panose="04020705040A02060702" pitchFamily="82" charset="0"/>
              </a:rPr>
              <a:t>КЗпП</a:t>
            </a:r>
            <a:endParaRPr lang="pl-PL" sz="36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fontScale="85000" lnSpcReduction="10000"/>
          </a:bodyPr>
          <a:lstStyle/>
          <a:p>
            <a:pPr algn="just" eaLnBrk="1" hangingPunct="1">
              <a:buFont typeface="Arial" charset="0"/>
              <a:buChar char="•"/>
              <a:defRPr/>
            </a:pPr>
            <a:r>
              <a:rPr lang="pl-PL" sz="2400" dirty="0"/>
              <a:t>Na okres próbny</a:t>
            </a:r>
          </a:p>
          <a:p>
            <a:pPr algn="just" eaLnBrk="1" hangingPunct="1">
              <a:buFont typeface="Arial" charset="0"/>
              <a:buChar char="•"/>
              <a:defRPr/>
            </a:pPr>
            <a:r>
              <a:rPr lang="pl-PL" sz="2400" dirty="0"/>
              <a:t>Na czas określony</a:t>
            </a:r>
          </a:p>
          <a:p>
            <a:pPr algn="just" eaLnBrk="1" hangingPunct="1">
              <a:buFont typeface="Arial" charset="0"/>
              <a:buChar char="•"/>
              <a:defRPr/>
            </a:pPr>
            <a:r>
              <a:rPr lang="pl-PL" sz="2400" dirty="0"/>
              <a:t>Na czas nieokreślony</a:t>
            </a:r>
          </a:p>
          <a:p>
            <a:pPr algn="just" eaLnBrk="1" hangingPunct="1">
              <a:buFont typeface="Arial" charset="0"/>
              <a:buChar char="•"/>
              <a:defRPr/>
            </a:pPr>
            <a:endParaRPr lang="pl-PL" sz="2400" dirty="0"/>
          </a:p>
          <a:p>
            <a:pPr marL="0" indent="0" algn="just" eaLnBrk="1" hangingPunct="1">
              <a:buFont typeface="Arial" charset="0"/>
              <a:buNone/>
              <a:defRPr/>
            </a:pPr>
            <a:r>
              <a:rPr lang="pl-PL" sz="2400" dirty="0"/>
              <a:t>Umowa na okres próbny- na okres </a:t>
            </a:r>
            <a:r>
              <a:rPr lang="pl-PL" sz="2400" b="1" dirty="0"/>
              <a:t>do 3 miesięcy</a:t>
            </a:r>
            <a:r>
              <a:rPr lang="pl-PL" sz="2400" dirty="0"/>
              <a:t>, w celu sprawdzenia kwalifikacji pracownika i możliwości jego zatrudnienia. </a:t>
            </a:r>
          </a:p>
          <a:p>
            <a:pPr marL="0" indent="0" algn="just" eaLnBrk="1" hangingPunct="1">
              <a:buFont typeface="Arial" charset="0"/>
              <a:buNone/>
              <a:defRPr/>
            </a:pPr>
            <a:endParaRPr lang="pl-PL" sz="2400" dirty="0"/>
          </a:p>
          <a:p>
            <a:pPr marL="0" indent="0" algn="just" eaLnBrk="1" hangingPunct="1">
              <a:buFont typeface="Arial" charset="0"/>
              <a:buNone/>
              <a:defRPr/>
            </a:pPr>
            <a:r>
              <a:rPr lang="pl-PL" sz="2400" dirty="0"/>
              <a:t>Co do zasady może być zawarta </a:t>
            </a:r>
            <a:r>
              <a:rPr lang="pl-PL" sz="2400" b="1" dirty="0"/>
              <a:t>tylko raz z danym pracodawcą</a:t>
            </a:r>
            <a:r>
              <a:rPr lang="pl-PL" sz="2400" dirty="0"/>
              <a:t>, chyba, że:</a:t>
            </a:r>
          </a:p>
          <a:p>
            <a:pPr algn="just" eaLnBrk="1" hangingPunct="1">
              <a:buFont typeface="Wingdings" panose="05000000000000000000" pitchFamily="2" charset="2"/>
              <a:buChar char="§"/>
              <a:defRPr/>
            </a:pPr>
            <a:r>
              <a:rPr lang="pl-PL" sz="2400" dirty="0"/>
              <a:t>pracownik ma być zatrudniony w celu wykonywania innego rodzaju pracy</a:t>
            </a:r>
          </a:p>
          <a:p>
            <a:pPr algn="just" eaLnBrk="1" hangingPunct="1">
              <a:buFont typeface="Wingdings" panose="05000000000000000000" pitchFamily="2" charset="2"/>
              <a:buChar char="§"/>
              <a:defRPr/>
            </a:pPr>
            <a:r>
              <a:rPr lang="pl-PL" sz="2400" dirty="0"/>
              <a:t>po upływie co najmniej 3 lat od dnia rozwiązania lub wygaśnięcia poprzedniej umowy o pracę, jeżeli pracownik ma być zatrudniony w celu wykonywania tego samego rodzaju pracy; w tym przypadku dopuszczalne jest jednokrotne ponowne zawarcie umowy na okres próbny.</a:t>
            </a:r>
          </a:p>
          <a:p>
            <a:pPr marL="0" indent="0" algn="just">
              <a:buNone/>
            </a:pPr>
            <a:endParaRPr lang="pl-PL" altLang="pl-PL" sz="20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37071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altLang="pl-PL" b="1" dirty="0">
                <a:solidFill>
                  <a:srgbClr val="00B050"/>
                </a:solidFill>
                <a:latin typeface="Algerian" panose="04020705040A02060702" pitchFamily="82" charset="0"/>
              </a:rPr>
              <a:t>RODZAJE  UMÓW  O  PRACĘ  ART.25 KP</a:t>
            </a:r>
            <a:r>
              <a:rPr lang="uk-UA" altLang="pl-PL" b="1" dirty="0">
                <a:solidFill>
                  <a:srgbClr val="00B050"/>
                </a:solidFill>
                <a:latin typeface="Algerian" panose="04020705040A02060702" pitchFamily="82" charset="0"/>
              </a:rPr>
              <a:t/>
            </a:r>
            <a:br>
              <a:rPr lang="uk-UA" altLang="pl-PL" b="1" dirty="0">
                <a:solidFill>
                  <a:srgbClr val="00B050"/>
                </a:solidFill>
                <a:latin typeface="Algerian" panose="04020705040A02060702" pitchFamily="82" charset="0"/>
              </a:rPr>
            </a:br>
            <a:r>
              <a:rPr lang="ru-RU" altLang="pl-PL" b="1" dirty="0">
                <a:solidFill>
                  <a:srgbClr val="00B050"/>
                </a:solidFill>
                <a:latin typeface="Algerian" panose="04020705040A02060702" pitchFamily="82" charset="0"/>
              </a:rPr>
              <a:t>ВИДИ ТРУДОВИХ ДОГОВІРІВ СТ. 25 </a:t>
            </a:r>
            <a:r>
              <a:rPr lang="ru-RU" altLang="pl-PL" b="1" dirty="0" err="1">
                <a:solidFill>
                  <a:srgbClr val="00B050"/>
                </a:solidFill>
                <a:latin typeface="Algerian" panose="04020705040A02060702" pitchFamily="82" charset="0"/>
              </a:rPr>
              <a:t>КЗпП</a:t>
            </a:r>
            <a:endParaRPr lang="pl-PL"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199" y="1453587"/>
            <a:ext cx="10515600" cy="4124325"/>
          </a:xfrm>
        </p:spPr>
        <p:txBody>
          <a:bodyPr>
            <a:normAutofit fontScale="92500" lnSpcReduction="10000"/>
          </a:bodyPr>
          <a:lstStyle/>
          <a:p>
            <a:pPr algn="just">
              <a:buFont typeface="Arial" charset="0"/>
              <a:buChar char="•"/>
              <a:defRPr/>
            </a:pPr>
            <a:r>
              <a:rPr lang="uk" sz="2000" dirty="0"/>
              <a:t>На випробувальний термін</a:t>
            </a:r>
          </a:p>
          <a:p>
            <a:pPr algn="just">
              <a:buFont typeface="Arial" charset="0"/>
              <a:buChar char="•"/>
              <a:defRPr/>
            </a:pPr>
            <a:r>
              <a:rPr lang="uk" sz="2000" dirty="0"/>
              <a:t>На обмежений термін</a:t>
            </a:r>
          </a:p>
          <a:p>
            <a:pPr algn="just">
              <a:buFont typeface="Arial" charset="0"/>
              <a:buChar char="•"/>
              <a:defRPr/>
            </a:pPr>
            <a:r>
              <a:rPr lang="uk" sz="2000" dirty="0"/>
              <a:t>На невизначений термін</a:t>
            </a:r>
          </a:p>
          <a:p>
            <a:pPr algn="just">
              <a:buFont typeface="Arial" charset="0"/>
              <a:buChar char="•"/>
              <a:defRPr/>
            </a:pPr>
            <a:endParaRPr lang="pl-PL" sz="2000" dirty="0"/>
          </a:p>
          <a:p>
            <a:pPr marL="0" indent="0" algn="just">
              <a:buNone/>
              <a:defRPr/>
            </a:pPr>
            <a:r>
              <a:rPr lang="uk" sz="2000" dirty="0"/>
              <a:t>Договір на випробувальний термін - на термін </a:t>
            </a:r>
            <a:r>
              <a:rPr lang="uk" sz="2000" b="1" dirty="0"/>
              <a:t>до 3 </a:t>
            </a:r>
            <a:r>
              <a:rPr lang="uk" sz="2000" b="1" dirty="0" smtClean="0"/>
              <a:t>місяців</a:t>
            </a:r>
            <a:r>
              <a:rPr lang="uk" sz="2000" dirty="0" smtClean="0"/>
              <a:t>, </a:t>
            </a:r>
            <a:r>
              <a:rPr lang="uk" sz="2000" dirty="0"/>
              <a:t>з метою перевірки кваліфікації працівника та можливості його працевлаштування.</a:t>
            </a:r>
          </a:p>
          <a:p>
            <a:pPr marL="0" indent="0" algn="just">
              <a:buNone/>
              <a:defRPr/>
            </a:pPr>
            <a:endParaRPr lang="pl-PL" sz="2000" dirty="0"/>
          </a:p>
          <a:p>
            <a:pPr marL="0" indent="0" algn="just">
              <a:buNone/>
              <a:defRPr/>
            </a:pPr>
            <a:r>
              <a:rPr lang="uk" sz="2000" dirty="0"/>
              <a:t>Як правило, він може бути укладений </a:t>
            </a:r>
            <a:r>
              <a:rPr lang="uk" sz="2000" b="1" dirty="0"/>
              <a:t>лише один раз з даним роботодавцем </a:t>
            </a:r>
            <a:r>
              <a:rPr lang="uk" sz="2000" dirty="0"/>
              <a:t>, </a:t>
            </a:r>
            <a:r>
              <a:rPr lang="uk" sz="2000" dirty="0" smtClean="0"/>
              <a:t>крім випадків, якщо</a:t>
            </a:r>
            <a:r>
              <a:rPr lang="uk" sz="2000" dirty="0"/>
              <a:t>:</a:t>
            </a:r>
          </a:p>
          <a:p>
            <a:pPr algn="just">
              <a:buFont typeface="Wingdings" panose="05000000000000000000" pitchFamily="2" charset="2"/>
              <a:buChar char="§"/>
              <a:defRPr/>
            </a:pPr>
            <a:r>
              <a:rPr lang="uk" sz="2000" dirty="0"/>
              <a:t>працівника приймають на іншу роботу</a:t>
            </a:r>
          </a:p>
          <a:p>
            <a:pPr algn="just">
              <a:buFont typeface="Wingdings" panose="05000000000000000000" pitchFamily="2" charset="2"/>
              <a:buChar char="§"/>
              <a:defRPr/>
            </a:pPr>
            <a:r>
              <a:rPr lang="uk" sz="2000" dirty="0"/>
              <a:t>щонайменше через 3 роки з дня припинення або закінчення дії попереднього трудового договору, якщо працівник буде працевлаштований на виконання такого ж виду роботи; у цьому випадку допускається </a:t>
            </a:r>
            <a:r>
              <a:rPr lang="uk" sz="2000" dirty="0" smtClean="0"/>
              <a:t> додаткове одноразове </a:t>
            </a:r>
            <a:r>
              <a:rPr lang="uk" sz="2000" dirty="0"/>
              <a:t>укладання договору на випробувальний термін.</a:t>
            </a:r>
          </a:p>
          <a:p>
            <a:pPr marL="0" indent="0" algn="just">
              <a:buNone/>
            </a:pPr>
            <a:endParaRPr lang="pl-PL" altLang="pl-PL" sz="1800" u="sng" dirty="0"/>
          </a:p>
          <a:p>
            <a:pPr marL="0" indent="0" algn="just">
              <a:buNone/>
            </a:pPr>
            <a:endParaRPr lang="pl-PL" altLang="pl-PL" sz="20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2169572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altLang="pl-PL" b="1" dirty="0">
                <a:solidFill>
                  <a:srgbClr val="00B050"/>
                </a:solidFill>
                <a:latin typeface="Algerian" panose="04020705040A02060702" pitchFamily="82" charset="0"/>
              </a:rPr>
              <a:t>RODZAJE  UMÓW  O  PRACĘ  ART.25 KP</a:t>
            </a:r>
            <a:r>
              <a:rPr lang="uk-UA" altLang="pl-PL" b="1" dirty="0">
                <a:solidFill>
                  <a:srgbClr val="00B050"/>
                </a:solidFill>
                <a:latin typeface="Algerian" panose="04020705040A02060702" pitchFamily="82" charset="0"/>
              </a:rPr>
              <a:t/>
            </a:r>
            <a:br>
              <a:rPr lang="uk-UA" altLang="pl-PL" b="1" dirty="0">
                <a:solidFill>
                  <a:srgbClr val="00B050"/>
                </a:solidFill>
                <a:latin typeface="Algerian" panose="04020705040A02060702" pitchFamily="82" charset="0"/>
              </a:rPr>
            </a:br>
            <a:r>
              <a:rPr lang="ru-RU" altLang="pl-PL" b="1" dirty="0">
                <a:solidFill>
                  <a:srgbClr val="00B050"/>
                </a:solidFill>
                <a:latin typeface="Algerian" panose="04020705040A02060702" pitchFamily="82" charset="0"/>
              </a:rPr>
              <a:t>ВИДИ ТРУДОВИХ ДОГОВІРІВ СТ. 25 </a:t>
            </a:r>
            <a:r>
              <a:rPr lang="ru-RU" altLang="pl-PL" b="1" dirty="0" err="1">
                <a:solidFill>
                  <a:srgbClr val="00B050"/>
                </a:solidFill>
                <a:latin typeface="Algerian" panose="04020705040A02060702" pitchFamily="82" charset="0"/>
              </a:rPr>
              <a:t>КЗпП</a:t>
            </a:r>
            <a:endParaRPr lang="pl-PL"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algn="just" eaLnBrk="1" hangingPunct="1">
              <a:buFont typeface="Arial" charset="0"/>
              <a:buChar char="•"/>
              <a:defRPr/>
            </a:pPr>
            <a:r>
              <a:rPr lang="pl-PL" sz="2400" dirty="0"/>
              <a:t>Okres zatrudnienia na podstawie umowy o pracę na czas określony, a także łączny okres zatrudnienia na podstawie umów o pracę na czas określony zawieranych między tymi samymi stronami stosunku pracy, </a:t>
            </a:r>
            <a:r>
              <a:rPr lang="pl-PL" sz="2400" b="1" dirty="0"/>
              <a:t>nie może przekraczać 33 miesięcy</a:t>
            </a:r>
            <a:r>
              <a:rPr lang="pl-PL" sz="2400" dirty="0"/>
              <a:t>, a </a:t>
            </a:r>
            <a:r>
              <a:rPr lang="pl-PL" sz="2400" b="1" dirty="0"/>
              <a:t>łączna liczba tych umów nie może przekraczać trzech.</a:t>
            </a:r>
          </a:p>
          <a:p>
            <a:pPr algn="just" eaLnBrk="1" hangingPunct="1">
              <a:buFont typeface="Arial" charset="0"/>
              <a:buChar char="•"/>
              <a:defRPr/>
            </a:pPr>
            <a:r>
              <a:rPr lang="pl-PL" sz="2400" dirty="0"/>
              <a:t>Jeżeli okres zatrudnienia na podstawie umowy o pracę na czas określony jest dłuższy niż w/w, lub jeżeli liczba zawartych umów jest większa niż liczba umów określona w tym przepisie, </a:t>
            </a:r>
            <a:r>
              <a:rPr lang="pl-PL" sz="2400" b="1" dirty="0"/>
              <a:t>uważa się, że pracownik, odpowiednio od dnia następującego po upływie okresu, o którym mowa, lub od dnia zawarcia czwartej umowy o pracę</a:t>
            </a:r>
            <a:r>
              <a:rPr lang="pl-PL" sz="2400" dirty="0"/>
              <a:t> na czas określony</a:t>
            </a:r>
            <a:r>
              <a:rPr lang="pl-PL" sz="2400" b="1" dirty="0"/>
              <a:t>, jest zatrudniony na podstawie umowy o pracę na czas nieokreślony.</a:t>
            </a:r>
          </a:p>
          <a:p>
            <a:pPr marL="0" indent="0" algn="just">
              <a:buNone/>
            </a:pPr>
            <a:endParaRPr lang="pl-PL" altLang="pl-PL" sz="20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26676665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altLang="pl-PL" b="1" dirty="0">
                <a:solidFill>
                  <a:srgbClr val="00B050"/>
                </a:solidFill>
                <a:latin typeface="Algerian" panose="04020705040A02060702" pitchFamily="82" charset="0"/>
              </a:rPr>
              <a:t>RODZAJE  UMÓW  O  PRACĘ  ART.25 KP</a:t>
            </a:r>
            <a:r>
              <a:rPr lang="uk-UA" altLang="pl-PL" b="1" dirty="0">
                <a:solidFill>
                  <a:srgbClr val="00B050"/>
                </a:solidFill>
                <a:latin typeface="Algerian" panose="04020705040A02060702" pitchFamily="82" charset="0"/>
              </a:rPr>
              <a:t/>
            </a:r>
            <a:br>
              <a:rPr lang="uk-UA" altLang="pl-PL" b="1" dirty="0">
                <a:solidFill>
                  <a:srgbClr val="00B050"/>
                </a:solidFill>
                <a:latin typeface="Algerian" panose="04020705040A02060702" pitchFamily="82" charset="0"/>
              </a:rPr>
            </a:br>
            <a:r>
              <a:rPr lang="ru-RU" altLang="pl-PL" b="1" dirty="0">
                <a:solidFill>
                  <a:srgbClr val="00B050"/>
                </a:solidFill>
                <a:latin typeface="Algerian" panose="04020705040A02060702" pitchFamily="82" charset="0"/>
              </a:rPr>
              <a:t>ВИДИ ТРУДОВИХ ДОГОВІРІВ СТ. 25 </a:t>
            </a:r>
            <a:r>
              <a:rPr lang="ru-RU" altLang="pl-PL" b="1" dirty="0" err="1">
                <a:solidFill>
                  <a:srgbClr val="00B050"/>
                </a:solidFill>
                <a:latin typeface="Algerian" panose="04020705040A02060702" pitchFamily="82" charset="0"/>
              </a:rPr>
              <a:t>КЗпП</a:t>
            </a:r>
            <a:endParaRPr lang="pl-PL"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algn="just">
              <a:buFont typeface="Arial" charset="0"/>
              <a:buChar char="•"/>
              <a:defRPr/>
            </a:pPr>
            <a:r>
              <a:rPr lang="uk" sz="2400" dirty="0"/>
              <a:t>Строк роботи </a:t>
            </a:r>
            <a:r>
              <a:rPr lang="uk" sz="2400" dirty="0" smtClean="0"/>
              <a:t>за трудовим договором на </a:t>
            </a:r>
            <a:r>
              <a:rPr lang="uk" sz="2400" dirty="0"/>
              <a:t>обмежений </a:t>
            </a:r>
            <a:r>
              <a:rPr lang="uk" sz="2400" dirty="0" smtClean="0"/>
              <a:t>термін, </a:t>
            </a:r>
            <a:r>
              <a:rPr lang="uk" sz="2400" dirty="0"/>
              <a:t>а також загальний період роботи за </a:t>
            </a:r>
            <a:r>
              <a:rPr lang="uk" sz="2400" dirty="0" smtClean="0"/>
              <a:t>трудовими договорами </a:t>
            </a:r>
            <a:r>
              <a:rPr lang="uk" sz="2400" dirty="0"/>
              <a:t>на обмежений термін</a:t>
            </a:r>
            <a:r>
              <a:rPr lang="uk" sz="2400" dirty="0" smtClean="0"/>
              <a:t>, </a:t>
            </a:r>
            <a:r>
              <a:rPr lang="uk" sz="2400" dirty="0"/>
              <a:t>укладеними між тими самими сторонами трудових відносин, </a:t>
            </a:r>
            <a:r>
              <a:rPr lang="uk" sz="2400" b="1" dirty="0"/>
              <a:t>не може перевищувати 33 </a:t>
            </a:r>
            <a:r>
              <a:rPr lang="uk" sz="2400" b="1" dirty="0" smtClean="0"/>
              <a:t>місяців</a:t>
            </a:r>
            <a:r>
              <a:rPr lang="uk" sz="2400" dirty="0" smtClean="0"/>
              <a:t>, </a:t>
            </a:r>
            <a:r>
              <a:rPr lang="uk" sz="2400" dirty="0"/>
              <a:t>а </a:t>
            </a:r>
            <a:r>
              <a:rPr lang="uk" sz="2400" b="1" dirty="0"/>
              <a:t>загальна кількість цих договорів може не перевищувати трьох.</a:t>
            </a:r>
          </a:p>
          <a:p>
            <a:pPr algn="just">
              <a:buFont typeface="Arial" charset="0"/>
              <a:buChar char="•"/>
              <a:defRPr/>
            </a:pPr>
            <a:r>
              <a:rPr lang="uk" sz="2400" dirty="0"/>
              <a:t>Якщо строк роботи на підставі </a:t>
            </a:r>
            <a:r>
              <a:rPr lang="uk" sz="2400" dirty="0" smtClean="0"/>
              <a:t>трудового договору </a:t>
            </a:r>
            <a:r>
              <a:rPr lang="uk" sz="2400" dirty="0"/>
              <a:t>на обмежений термін</a:t>
            </a:r>
            <a:r>
              <a:rPr lang="uk" sz="2400" dirty="0" smtClean="0"/>
              <a:t> </a:t>
            </a:r>
            <a:r>
              <a:rPr lang="uk" sz="2400" dirty="0"/>
              <a:t>довший за зазначений, або якщо кількість укладених договорів перевищує кількість договорів, визначених цим положенням, </a:t>
            </a:r>
            <a:r>
              <a:rPr lang="uk" sz="2400" b="1" dirty="0"/>
              <a:t>вважається, що працівник </a:t>
            </a:r>
            <a:r>
              <a:rPr lang="uk" sz="2400" b="1" dirty="0" smtClean="0"/>
              <a:t>відповідно </a:t>
            </a:r>
            <a:r>
              <a:rPr lang="uk" sz="2400" b="1" dirty="0"/>
              <a:t>на наступний день після закінчення зазначеного </a:t>
            </a:r>
            <a:r>
              <a:rPr lang="uk" sz="2400" b="1" dirty="0" smtClean="0"/>
              <a:t>терміну або </a:t>
            </a:r>
            <a:r>
              <a:rPr lang="uk" sz="2400" b="1" dirty="0"/>
              <a:t>з дня укладення четвертого </a:t>
            </a:r>
            <a:r>
              <a:rPr lang="uk" sz="2400" b="1" dirty="0" smtClean="0"/>
              <a:t>трудового договору </a:t>
            </a:r>
            <a:r>
              <a:rPr lang="uk" sz="2400" dirty="0"/>
              <a:t>на обмежений термін</a:t>
            </a:r>
            <a:r>
              <a:rPr lang="uk" sz="2400" b="1" dirty="0" smtClean="0"/>
              <a:t> </a:t>
            </a:r>
            <a:r>
              <a:rPr lang="uk" sz="2400" b="1" dirty="0"/>
              <a:t>приймається на роботу за трудовим договором на невизначений </a:t>
            </a:r>
            <a:r>
              <a:rPr lang="uk" sz="2400" b="1" dirty="0" smtClean="0"/>
              <a:t>термін.</a:t>
            </a:r>
            <a:endParaRPr lang="uk" sz="2400" b="1" dirty="0"/>
          </a:p>
          <a:p>
            <a:pPr marL="0" indent="0" algn="just">
              <a:buNone/>
            </a:pPr>
            <a:endParaRPr lang="pl-PL" altLang="pl-PL" sz="2000" u="sng" dirty="0"/>
          </a:p>
          <a:p>
            <a:pPr marL="0" indent="0" algn="just">
              <a:buNone/>
            </a:pPr>
            <a:endParaRPr lang="pl-PL" altLang="pl-PL" sz="24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21695729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altLang="pl-PL" b="1" dirty="0">
                <a:solidFill>
                  <a:srgbClr val="00B050"/>
                </a:solidFill>
                <a:latin typeface="Algerian" panose="04020705040A02060702" pitchFamily="82" charset="0"/>
              </a:rPr>
              <a:t>RODZAJE  UMÓW  O  PRACĘ  ART.25 KP</a:t>
            </a:r>
            <a:r>
              <a:rPr lang="uk-UA" altLang="pl-PL" b="1" dirty="0">
                <a:solidFill>
                  <a:srgbClr val="00B050"/>
                </a:solidFill>
                <a:latin typeface="Algerian" panose="04020705040A02060702" pitchFamily="82" charset="0"/>
              </a:rPr>
              <a:t/>
            </a:r>
            <a:br>
              <a:rPr lang="uk-UA" altLang="pl-PL" b="1" dirty="0">
                <a:solidFill>
                  <a:srgbClr val="00B050"/>
                </a:solidFill>
                <a:latin typeface="Algerian" panose="04020705040A02060702" pitchFamily="82" charset="0"/>
              </a:rPr>
            </a:br>
            <a:r>
              <a:rPr lang="ru-RU" altLang="pl-PL" b="1" dirty="0">
                <a:solidFill>
                  <a:srgbClr val="00B050"/>
                </a:solidFill>
                <a:latin typeface="Algerian" panose="04020705040A02060702" pitchFamily="82" charset="0"/>
              </a:rPr>
              <a:t>ВИДИ ТРУДОВИХ ДОГОВІРІВ СТ. 25 </a:t>
            </a:r>
            <a:r>
              <a:rPr lang="ru-RU" altLang="pl-PL" b="1" dirty="0" err="1">
                <a:solidFill>
                  <a:srgbClr val="00B050"/>
                </a:solidFill>
                <a:latin typeface="Algerian" panose="04020705040A02060702" pitchFamily="82" charset="0"/>
              </a:rPr>
              <a:t>КЗпП</a:t>
            </a:r>
            <a:endParaRPr lang="pl-PL"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fontScale="92500"/>
          </a:bodyPr>
          <a:lstStyle/>
          <a:p>
            <a:pPr marL="0" indent="0" algn="just" eaLnBrk="1" hangingPunct="1">
              <a:buFont typeface="Arial" charset="0"/>
              <a:buNone/>
              <a:defRPr/>
            </a:pPr>
            <a:r>
              <a:rPr lang="pl-PL" sz="2400" b="1" dirty="0">
                <a:solidFill>
                  <a:srgbClr val="FF0000"/>
                </a:solidFill>
              </a:rPr>
              <a:t>Wyjątek:</a:t>
            </a:r>
          </a:p>
          <a:p>
            <a:pPr marL="0" indent="0" algn="just" eaLnBrk="1" hangingPunct="1">
              <a:buFont typeface="Arial" charset="0"/>
              <a:buNone/>
              <a:defRPr/>
            </a:pPr>
            <a:r>
              <a:rPr lang="pl-PL" sz="2400" dirty="0"/>
              <a:t>Przepisu w/w nie stosuje się do umów o pracę zawartych na czas określony:</a:t>
            </a:r>
          </a:p>
          <a:p>
            <a:pPr marL="0" indent="0" algn="just" eaLnBrk="1" hangingPunct="1">
              <a:buFont typeface="Arial" charset="0"/>
              <a:buNone/>
              <a:defRPr/>
            </a:pPr>
            <a:r>
              <a:rPr lang="pl-PL" sz="2400" b="1" dirty="0"/>
              <a:t>1)</a:t>
            </a:r>
            <a:r>
              <a:rPr lang="pl-PL" sz="2400" dirty="0"/>
              <a:t> w celu </a:t>
            </a:r>
            <a:r>
              <a:rPr lang="pl-PL" sz="2400" b="1" dirty="0"/>
              <a:t>zastępstwa pracownika </a:t>
            </a:r>
            <a:r>
              <a:rPr lang="pl-PL" sz="2400" dirty="0"/>
              <a:t>w czasie jego usprawiedliwionej nieobecności w pracy,</a:t>
            </a:r>
          </a:p>
          <a:p>
            <a:pPr marL="0" indent="0" algn="just" eaLnBrk="1" hangingPunct="1">
              <a:buFont typeface="Arial" charset="0"/>
              <a:buNone/>
              <a:defRPr/>
            </a:pPr>
            <a:r>
              <a:rPr lang="pl-PL" sz="2400" b="1" dirty="0"/>
              <a:t>2)</a:t>
            </a:r>
            <a:r>
              <a:rPr lang="pl-PL" sz="2400" dirty="0"/>
              <a:t> w celu wykonywania pracy </a:t>
            </a:r>
            <a:r>
              <a:rPr lang="pl-PL" sz="2400" b="1" dirty="0"/>
              <a:t>o charakterze dorywczym </a:t>
            </a:r>
            <a:r>
              <a:rPr lang="pl-PL" sz="2400" dirty="0"/>
              <a:t>lub </a:t>
            </a:r>
            <a:r>
              <a:rPr lang="pl-PL" sz="2400" b="1" dirty="0"/>
              <a:t>sezonowym</a:t>
            </a:r>
            <a:r>
              <a:rPr lang="pl-PL" sz="2400" dirty="0"/>
              <a:t>,</a:t>
            </a:r>
          </a:p>
          <a:p>
            <a:pPr marL="0" indent="0" algn="just" eaLnBrk="1" hangingPunct="1">
              <a:buFont typeface="Arial" charset="0"/>
              <a:buNone/>
              <a:defRPr/>
            </a:pPr>
            <a:r>
              <a:rPr lang="pl-PL" sz="2400" b="1" dirty="0"/>
              <a:t>3)</a:t>
            </a:r>
            <a:r>
              <a:rPr lang="pl-PL" sz="2400" dirty="0"/>
              <a:t> w celu </a:t>
            </a:r>
            <a:r>
              <a:rPr lang="pl-PL" sz="2400" b="1" dirty="0"/>
              <a:t>wykonywania pracy przez okres kadencji</a:t>
            </a:r>
            <a:r>
              <a:rPr lang="pl-PL" sz="2400" dirty="0"/>
              <a:t>,</a:t>
            </a:r>
          </a:p>
          <a:p>
            <a:pPr marL="0" indent="0" algn="just" eaLnBrk="1" hangingPunct="1">
              <a:buFont typeface="Arial" charset="0"/>
              <a:buNone/>
              <a:defRPr/>
            </a:pPr>
            <a:r>
              <a:rPr lang="pl-PL" sz="2400" b="1" dirty="0"/>
              <a:t>4)</a:t>
            </a:r>
            <a:r>
              <a:rPr lang="pl-PL" sz="2400" dirty="0"/>
              <a:t> w przypadku gdy pracodawca wskaże </a:t>
            </a:r>
            <a:r>
              <a:rPr lang="pl-PL" sz="2400" b="1" dirty="0"/>
              <a:t>obiektywne przyczyny leżące po jego stronie</a:t>
            </a:r>
          </a:p>
          <a:p>
            <a:pPr marL="0" indent="0" algn="just" eaLnBrk="1" hangingPunct="1">
              <a:buFont typeface="Arial" charset="0"/>
              <a:buNone/>
              <a:defRPr/>
            </a:pPr>
            <a:endParaRPr lang="pl-PL" sz="2400" dirty="0"/>
          </a:p>
          <a:p>
            <a:pPr marL="0" indent="0" algn="just" eaLnBrk="1" hangingPunct="1">
              <a:buFont typeface="Arial" charset="0"/>
              <a:buNone/>
              <a:defRPr/>
            </a:pPr>
            <a:r>
              <a:rPr lang="pl-PL" sz="2400" dirty="0"/>
              <a:t>- jeżeli ich zawarcie w danym przypadku </a:t>
            </a:r>
            <a:r>
              <a:rPr lang="pl-PL" sz="2400" b="1" dirty="0"/>
              <a:t>służy zaspokojeniu rzeczywistego okresowego zapotrzebowania </a:t>
            </a:r>
            <a:r>
              <a:rPr lang="pl-PL" sz="2400" dirty="0"/>
              <a:t>i jest niezbędne w tym zakresie w świetle wszystkich okoliczności zawarcia umowy.</a:t>
            </a:r>
          </a:p>
          <a:p>
            <a:pPr marL="0" indent="0" algn="just">
              <a:buNone/>
            </a:pPr>
            <a:endParaRPr lang="pl-PL" altLang="pl-PL" sz="20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29781236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altLang="pl-PL" b="1" dirty="0">
                <a:solidFill>
                  <a:srgbClr val="00B050"/>
                </a:solidFill>
                <a:latin typeface="Algerian" panose="04020705040A02060702" pitchFamily="82" charset="0"/>
              </a:rPr>
              <a:t>RODZAJE  UMÓW  O  PRACĘ  ART.25 KP</a:t>
            </a:r>
            <a:r>
              <a:rPr lang="uk-UA" altLang="pl-PL" b="1" dirty="0">
                <a:solidFill>
                  <a:srgbClr val="00B050"/>
                </a:solidFill>
                <a:latin typeface="Algerian" panose="04020705040A02060702" pitchFamily="82" charset="0"/>
              </a:rPr>
              <a:t/>
            </a:r>
            <a:br>
              <a:rPr lang="uk-UA" altLang="pl-PL" b="1" dirty="0">
                <a:solidFill>
                  <a:srgbClr val="00B050"/>
                </a:solidFill>
                <a:latin typeface="Algerian" panose="04020705040A02060702" pitchFamily="82" charset="0"/>
              </a:rPr>
            </a:br>
            <a:r>
              <a:rPr lang="ru-RU" altLang="pl-PL" b="1" dirty="0">
                <a:solidFill>
                  <a:srgbClr val="00B050"/>
                </a:solidFill>
                <a:latin typeface="Algerian" panose="04020705040A02060702" pitchFamily="82" charset="0"/>
              </a:rPr>
              <a:t>ВИДИ ТРУДОВИХ ДОГОВІРІВ СТ. 25 </a:t>
            </a:r>
            <a:r>
              <a:rPr lang="ru-RU" altLang="pl-PL" b="1" dirty="0" err="1">
                <a:solidFill>
                  <a:srgbClr val="00B050"/>
                </a:solidFill>
                <a:latin typeface="Algerian" panose="04020705040A02060702" pitchFamily="82" charset="0"/>
              </a:rPr>
              <a:t>КЗпП</a:t>
            </a:r>
            <a:endParaRPr lang="pl-PL"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marL="0" indent="0" algn="just">
              <a:buNone/>
              <a:defRPr/>
            </a:pPr>
            <a:r>
              <a:rPr lang="uk" sz="2000" b="1" dirty="0">
                <a:solidFill>
                  <a:srgbClr val="FF0000"/>
                </a:solidFill>
              </a:rPr>
              <a:t>Виняток:</a:t>
            </a:r>
          </a:p>
          <a:p>
            <a:pPr marL="0" indent="0" algn="just">
              <a:buNone/>
              <a:defRPr/>
            </a:pPr>
            <a:r>
              <a:rPr lang="uk" sz="2000" dirty="0"/>
              <a:t>Вищезазначене положення не поширюється на трудові договори, укладені на </a:t>
            </a:r>
            <a:r>
              <a:rPr lang="uk" sz="2000" dirty="0" smtClean="0"/>
              <a:t>обмежений термін:</a:t>
            </a:r>
            <a:endParaRPr lang="uk" sz="2000" dirty="0"/>
          </a:p>
          <a:p>
            <a:pPr marL="0" indent="0" algn="just">
              <a:buNone/>
              <a:defRPr/>
            </a:pPr>
            <a:r>
              <a:rPr lang="uk" sz="2000" b="1" dirty="0"/>
              <a:t>1</a:t>
            </a:r>
            <a:r>
              <a:rPr lang="uk" sz="2000" b="1" dirty="0" smtClean="0"/>
              <a:t>) щоб </a:t>
            </a:r>
            <a:r>
              <a:rPr lang="uk" sz="2000" dirty="0" smtClean="0"/>
              <a:t>замістити </a:t>
            </a:r>
            <a:r>
              <a:rPr lang="uk" sz="2000" b="1" dirty="0"/>
              <a:t>працівника </a:t>
            </a:r>
            <a:r>
              <a:rPr lang="uk" sz="2000" dirty="0"/>
              <a:t>під час його виправданої відсутності на роботі,</a:t>
            </a:r>
          </a:p>
          <a:p>
            <a:pPr marL="0" indent="0" algn="just">
              <a:buNone/>
              <a:defRPr/>
            </a:pPr>
            <a:r>
              <a:rPr lang="uk" sz="2000" b="1" dirty="0"/>
              <a:t>2) </a:t>
            </a:r>
            <a:r>
              <a:rPr lang="uk" sz="2000" dirty="0"/>
              <a:t>для виконання </a:t>
            </a:r>
            <a:r>
              <a:rPr lang="uk" sz="2000" b="1" dirty="0"/>
              <a:t>випадкових </a:t>
            </a:r>
            <a:r>
              <a:rPr lang="uk" sz="2000" dirty="0"/>
              <a:t>або </a:t>
            </a:r>
            <a:r>
              <a:rPr lang="uk" sz="2000" b="1" dirty="0"/>
              <a:t>сезонних робіт </a:t>
            </a:r>
            <a:r>
              <a:rPr lang="uk" sz="2000" dirty="0"/>
              <a:t>,</a:t>
            </a:r>
          </a:p>
          <a:p>
            <a:pPr marL="0" indent="0" algn="just">
              <a:buNone/>
              <a:defRPr/>
            </a:pPr>
            <a:r>
              <a:rPr lang="uk" sz="2000" b="1" dirty="0"/>
              <a:t>3) </a:t>
            </a:r>
            <a:r>
              <a:rPr lang="uk" sz="2000" dirty="0"/>
              <a:t>для </a:t>
            </a:r>
            <a:r>
              <a:rPr lang="uk" sz="2000" b="1" dirty="0"/>
              <a:t>виконання роботи протягом строку повноважень </a:t>
            </a:r>
            <a:r>
              <a:rPr lang="uk" sz="2000" dirty="0"/>
              <a:t>,</a:t>
            </a:r>
          </a:p>
          <a:p>
            <a:pPr marL="0" indent="0" algn="just">
              <a:buNone/>
              <a:defRPr/>
            </a:pPr>
            <a:r>
              <a:rPr lang="uk" sz="2000" b="1" dirty="0"/>
              <a:t>4) </a:t>
            </a:r>
            <a:r>
              <a:rPr lang="uk" sz="2000" dirty="0"/>
              <a:t>якщо роботодавець вказує </a:t>
            </a:r>
            <a:r>
              <a:rPr lang="uk" sz="2000" b="1" dirty="0" smtClean="0"/>
              <a:t>зі свого </a:t>
            </a:r>
            <a:r>
              <a:rPr lang="uk" sz="2000" b="1" dirty="0"/>
              <a:t>боку об'єктивні </a:t>
            </a:r>
            <a:r>
              <a:rPr lang="uk" sz="2000" b="1" dirty="0" smtClean="0"/>
              <a:t>причини</a:t>
            </a:r>
            <a:endParaRPr lang="uk" sz="2000" b="1" dirty="0"/>
          </a:p>
          <a:p>
            <a:pPr marL="0" indent="0" algn="just">
              <a:buNone/>
              <a:defRPr/>
            </a:pPr>
            <a:endParaRPr lang="pl-PL" sz="2000" dirty="0"/>
          </a:p>
          <a:p>
            <a:pPr marL="0" indent="0" algn="just">
              <a:buNone/>
              <a:defRPr/>
            </a:pPr>
            <a:r>
              <a:rPr lang="uk" sz="2000" dirty="0"/>
              <a:t>- якщо їх укладення в даному випадку </a:t>
            </a:r>
            <a:r>
              <a:rPr lang="uk" sz="2000" b="1" dirty="0"/>
              <a:t>служить для задоволення фактичної періодичної потреби </a:t>
            </a:r>
            <a:r>
              <a:rPr lang="uk" sz="2000" dirty="0"/>
              <a:t>і є необхідним у цьому відношенні з огляду на всі обставини договору.</a:t>
            </a:r>
          </a:p>
          <a:p>
            <a:pPr marL="0" indent="0" algn="just">
              <a:buNone/>
            </a:pPr>
            <a:endParaRPr lang="pl-PL" altLang="pl-PL" sz="1800" u="sng" dirty="0"/>
          </a:p>
          <a:p>
            <a:pPr marL="0" indent="0" algn="just">
              <a:buNone/>
            </a:pPr>
            <a:endParaRPr lang="pl-PL" altLang="pl-PL" sz="20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41519121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942467"/>
          </a:xfrm>
        </p:spPr>
        <p:txBody>
          <a:bodyPr>
            <a:noAutofit/>
          </a:bodyPr>
          <a:lstStyle/>
          <a:p>
            <a:pPr algn="ctr"/>
            <a:r>
              <a:rPr lang="pl-PL" altLang="pl-PL" sz="3600" b="1" dirty="0">
                <a:solidFill>
                  <a:srgbClr val="00B050"/>
                </a:solidFill>
                <a:latin typeface="Algerian" panose="04020705040A02060702" pitchFamily="82" charset="0"/>
              </a:rPr>
              <a:t>NAWIĄZANIE </a:t>
            </a:r>
            <a:r>
              <a:rPr lang="pl-PL" altLang="pl-PL" sz="3600" b="1" dirty="0" smtClean="0">
                <a:solidFill>
                  <a:srgbClr val="00B050"/>
                </a:solidFill>
                <a:latin typeface="Algerian" panose="04020705040A02060702" pitchFamily="82" charset="0"/>
              </a:rPr>
              <a:t> STOSUNKU  PRACY  </a:t>
            </a:r>
            <a:r>
              <a:rPr lang="pl-PL" altLang="pl-PL" sz="3600" b="1" dirty="0">
                <a:solidFill>
                  <a:srgbClr val="00B050"/>
                </a:solidFill>
                <a:latin typeface="Algerian" panose="04020705040A02060702" pitchFamily="82" charset="0"/>
              </a:rPr>
              <a:t>ART.26 </a:t>
            </a:r>
            <a:r>
              <a:rPr lang="pl-PL" altLang="pl-PL" sz="3600" b="1" dirty="0" smtClean="0">
                <a:solidFill>
                  <a:srgbClr val="00B050"/>
                </a:solidFill>
                <a:latin typeface="Algerian" panose="04020705040A02060702" pitchFamily="82" charset="0"/>
              </a:rPr>
              <a:t>KP</a:t>
            </a:r>
            <a:r>
              <a:rPr lang="uk-UA" altLang="pl-PL" sz="3600" b="1" dirty="0" smtClean="0">
                <a:solidFill>
                  <a:srgbClr val="00B050"/>
                </a:solidFill>
                <a:latin typeface="Algerian" panose="04020705040A02060702" pitchFamily="82" charset="0"/>
              </a:rPr>
              <a:t/>
            </a:r>
            <a:br>
              <a:rPr lang="uk-UA" altLang="pl-PL" sz="3600" b="1" dirty="0" smtClean="0">
                <a:solidFill>
                  <a:srgbClr val="00B050"/>
                </a:solidFill>
                <a:latin typeface="Algerian" panose="04020705040A02060702" pitchFamily="82" charset="0"/>
              </a:rPr>
            </a:br>
            <a:r>
              <a:rPr lang="ru-RU" altLang="pl-PL" sz="3600" b="1" dirty="0">
                <a:solidFill>
                  <a:srgbClr val="00B050"/>
                </a:solidFill>
                <a:latin typeface="Algerian" panose="04020705040A02060702" pitchFamily="82" charset="0"/>
              </a:rPr>
              <a:t>ВСТАНОВЛЕННЯ </a:t>
            </a:r>
            <a:r>
              <a:rPr lang="ru-RU" altLang="pl-PL" sz="3600" b="1" dirty="0" smtClean="0">
                <a:solidFill>
                  <a:srgbClr val="00B050"/>
                </a:solidFill>
                <a:latin typeface="Algerian" panose="04020705040A02060702" pitchFamily="82" charset="0"/>
              </a:rPr>
              <a:t>ТРУДОВИХ ВІДНОСИН</a:t>
            </a:r>
            <a:r>
              <a:rPr lang="ru-RU" altLang="pl-PL" sz="3600" b="1" dirty="0">
                <a:solidFill>
                  <a:srgbClr val="00B050"/>
                </a:solidFill>
                <a:latin typeface="Algerian" panose="04020705040A02060702" pitchFamily="82" charset="0"/>
              </a:rPr>
              <a:t/>
            </a:r>
            <a:br>
              <a:rPr lang="ru-RU" altLang="pl-PL" sz="3600" b="1" dirty="0">
                <a:solidFill>
                  <a:srgbClr val="00B050"/>
                </a:solidFill>
                <a:latin typeface="Algerian" panose="04020705040A02060702" pitchFamily="82" charset="0"/>
              </a:rPr>
            </a:br>
            <a:r>
              <a:rPr lang="ru-RU" altLang="pl-PL" sz="3600" b="1" dirty="0" smtClean="0">
                <a:solidFill>
                  <a:srgbClr val="00B050"/>
                </a:solidFill>
                <a:latin typeface="Algerian" panose="04020705040A02060702" pitchFamily="82" charset="0"/>
              </a:rPr>
              <a:t>СТ. </a:t>
            </a:r>
            <a:r>
              <a:rPr lang="ru-RU" altLang="pl-PL" sz="3600" b="1" dirty="0">
                <a:solidFill>
                  <a:srgbClr val="00B050"/>
                </a:solidFill>
                <a:latin typeface="Algerian" panose="04020705040A02060702" pitchFamily="82" charset="0"/>
              </a:rPr>
              <a:t>26 </a:t>
            </a:r>
            <a:r>
              <a:rPr lang="ru-RU" altLang="pl-PL" sz="3600" b="1" dirty="0" err="1" smtClean="0">
                <a:solidFill>
                  <a:srgbClr val="00B050"/>
                </a:solidFill>
                <a:latin typeface="Algerian" panose="04020705040A02060702" pitchFamily="82" charset="0"/>
              </a:rPr>
              <a:t>КЗпП</a:t>
            </a:r>
            <a:endParaRPr lang="pl-PL" sz="36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765048" y="1763648"/>
            <a:ext cx="10515600" cy="4381120"/>
          </a:xfrm>
        </p:spPr>
        <p:txBody>
          <a:bodyPr>
            <a:normAutofit/>
          </a:bodyPr>
          <a:lstStyle/>
          <a:p>
            <a:pPr marL="0" indent="0" algn="just">
              <a:buNone/>
            </a:pPr>
            <a:r>
              <a:rPr lang="pl-PL" dirty="0"/>
              <a:t>Stosunek pracy nawiązuje się w terminie określonym w umowie jako dzień rozpoczęcia pracy, a jeżeli terminu tego nie określono - w dniu zawarcia umowy</a:t>
            </a:r>
            <a:r>
              <a:rPr lang="pl-PL" dirty="0" smtClean="0"/>
              <a:t>.</a:t>
            </a:r>
            <a:endParaRPr lang="uk-UA" dirty="0" smtClean="0"/>
          </a:p>
          <a:p>
            <a:pPr marL="0" indent="0" algn="just">
              <a:buNone/>
            </a:pPr>
            <a:endParaRPr lang="uk-UA" dirty="0"/>
          </a:p>
          <a:p>
            <a:pPr marL="0" indent="0" algn="just">
              <a:buNone/>
            </a:pPr>
            <a:r>
              <a:rPr lang="uk" dirty="0"/>
              <a:t>Трудові відносини </a:t>
            </a:r>
            <a:r>
              <a:rPr lang="uk" dirty="0" smtClean="0"/>
              <a:t>розпочинаються від дати, зазначеної </a:t>
            </a:r>
            <a:r>
              <a:rPr lang="uk" dirty="0"/>
              <a:t>в договорі як </a:t>
            </a:r>
            <a:r>
              <a:rPr lang="uk" dirty="0" smtClean="0"/>
              <a:t>дата </a:t>
            </a:r>
            <a:r>
              <a:rPr lang="uk" dirty="0"/>
              <a:t>початку роботи, а якщо ця дата не вказана - </a:t>
            </a:r>
            <a:r>
              <a:rPr lang="uk" dirty="0" smtClean="0"/>
              <a:t>від дня </a:t>
            </a:r>
            <a:r>
              <a:rPr lang="uk" dirty="0"/>
              <a:t>укладення договору</a:t>
            </a:r>
            <a:r>
              <a:rPr lang="uk" dirty="0" smtClean="0"/>
              <a:t>.</a:t>
            </a:r>
            <a:endParaRPr lang="uk"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41941608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0" y="99130"/>
            <a:ext cx="12106656" cy="1190174"/>
          </a:xfrm>
        </p:spPr>
        <p:txBody>
          <a:bodyPr>
            <a:noAutofit/>
          </a:bodyPr>
          <a:lstStyle/>
          <a:p>
            <a:pPr algn="ctr"/>
            <a:r>
              <a:rPr lang="pl-PL" sz="2600" b="1" dirty="0" smtClean="0">
                <a:solidFill>
                  <a:srgbClr val="00B050"/>
                </a:solidFill>
                <a:latin typeface="Algerian" panose="04020705040A02060702" pitchFamily="82" charset="0"/>
              </a:rPr>
              <a:t>FORMA I TREŚĆ UMOWY; OBOWIĄZKOWA INFORMACJA O PORZĄDKU PRACY</a:t>
            </a:r>
            <a:r>
              <a:rPr lang="uk-UA" sz="2600" b="1" dirty="0" smtClean="0">
                <a:solidFill>
                  <a:srgbClr val="00B050"/>
                </a:solidFill>
                <a:latin typeface="Algerian" panose="04020705040A02060702" pitchFamily="82" charset="0"/>
              </a:rPr>
              <a:t/>
            </a:r>
            <a:br>
              <a:rPr lang="uk-UA" sz="2600" b="1" dirty="0" smtClean="0">
                <a:solidFill>
                  <a:srgbClr val="00B050"/>
                </a:solidFill>
                <a:latin typeface="Algerian" panose="04020705040A02060702" pitchFamily="82" charset="0"/>
              </a:rPr>
            </a:br>
            <a:r>
              <a:rPr lang="ru-RU" sz="2600" b="1" dirty="0">
                <a:solidFill>
                  <a:srgbClr val="00B050"/>
                </a:solidFill>
                <a:latin typeface="Algerian" panose="04020705040A02060702" pitchFamily="82" charset="0"/>
              </a:rPr>
              <a:t>ФОРМА ТА ЗМІСТ ДОГОВОРУ; ОБОВ'ЯЗКОВА ІНФОРМАЦІЯ ПРО РОБОЧИЙ ПОРЯДОК</a:t>
            </a:r>
            <a:endParaRPr lang="pl-PL" sz="2600"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340738"/>
            <a:ext cx="5157787" cy="5572125"/>
          </a:xfrm>
        </p:spPr>
        <p:txBody>
          <a:bodyPr>
            <a:normAutofit/>
          </a:bodyPr>
          <a:lstStyle/>
          <a:p>
            <a:pPr marL="0" indent="0" algn="just">
              <a:buNone/>
            </a:pPr>
            <a:r>
              <a:rPr lang="pl-PL" sz="1600" b="1" dirty="0"/>
              <a:t>Art. 29 </a:t>
            </a:r>
            <a:r>
              <a:rPr lang="pl-PL" sz="1600" dirty="0"/>
              <a:t>[Forma i treść umowy; obowiązkowa informacja o porządku pracy] </a:t>
            </a:r>
          </a:p>
          <a:p>
            <a:pPr marL="0" indent="0" algn="just">
              <a:buNone/>
            </a:pPr>
            <a:r>
              <a:rPr lang="pl-PL" sz="1600" dirty="0"/>
              <a:t>§ 1. Umowa o pracę </a:t>
            </a:r>
            <a:r>
              <a:rPr lang="pl-PL" sz="1600" b="1" dirty="0"/>
              <a:t>określa</a:t>
            </a:r>
            <a:r>
              <a:rPr lang="pl-PL" sz="1600" dirty="0"/>
              <a:t> </a:t>
            </a:r>
            <a:r>
              <a:rPr lang="pl-PL" sz="1600" b="1" u="sng" dirty="0"/>
              <a:t>strony umowy</a:t>
            </a:r>
            <a:r>
              <a:rPr lang="pl-PL" sz="1600" u="sng" dirty="0"/>
              <a:t>, </a:t>
            </a:r>
            <a:r>
              <a:rPr lang="pl-PL" sz="1600" b="1" u="sng" dirty="0"/>
              <a:t>rodzaj umowy</a:t>
            </a:r>
            <a:r>
              <a:rPr lang="pl-PL" sz="1600" u="sng" dirty="0"/>
              <a:t>, </a:t>
            </a:r>
            <a:r>
              <a:rPr lang="pl-PL" sz="1600" b="1" u="sng" dirty="0"/>
              <a:t>datę jej zawarcia oraz warunki pracy i płacy</a:t>
            </a:r>
            <a:r>
              <a:rPr lang="pl-PL" sz="1600" dirty="0"/>
              <a:t>, w szczególności:</a:t>
            </a:r>
          </a:p>
          <a:p>
            <a:pPr marL="0" indent="0" algn="just">
              <a:buNone/>
            </a:pPr>
            <a:r>
              <a:rPr lang="pl-PL" sz="1600" dirty="0"/>
              <a:t>1) rodzaj pracy;</a:t>
            </a:r>
          </a:p>
          <a:p>
            <a:pPr marL="0" indent="0" algn="just">
              <a:buNone/>
            </a:pPr>
            <a:r>
              <a:rPr lang="pl-PL" sz="1600" dirty="0"/>
              <a:t>2) miejsce wykonywania pracy; </a:t>
            </a:r>
          </a:p>
          <a:p>
            <a:pPr marL="0" indent="0" algn="just">
              <a:buNone/>
            </a:pPr>
            <a:r>
              <a:rPr lang="pl-PL" sz="1600" dirty="0"/>
              <a:t>3) wynagrodzenie za pracę odpowiadające rodzajowi pracy, ze wskazaniem składników wynagrodzenia;</a:t>
            </a:r>
          </a:p>
          <a:p>
            <a:pPr marL="0" indent="0" algn="just">
              <a:buNone/>
            </a:pPr>
            <a:r>
              <a:rPr lang="pl-PL" sz="1600" dirty="0"/>
              <a:t>4) wymiar czasu pracy;</a:t>
            </a:r>
          </a:p>
          <a:p>
            <a:pPr marL="0" indent="0" algn="just">
              <a:buNone/>
            </a:pPr>
            <a:r>
              <a:rPr lang="pl-PL" sz="1600" dirty="0"/>
              <a:t>5) termin rozpoczęcia pracy.</a:t>
            </a:r>
          </a:p>
          <a:p>
            <a:pPr marL="0" indent="0" algn="just">
              <a:buNone/>
            </a:pPr>
            <a:r>
              <a:rPr lang="pl-PL" sz="1600" dirty="0"/>
              <a:t>§ 1</a:t>
            </a:r>
            <a:r>
              <a:rPr lang="pl-PL" sz="1600" baseline="30000" dirty="0"/>
              <a:t>1</a:t>
            </a:r>
            <a:r>
              <a:rPr lang="pl-PL" sz="1600" dirty="0"/>
              <a:t>. W przypadku zawarcia umowy o pracę na czas określony w celu, o którym mowa w </a:t>
            </a:r>
            <a:r>
              <a:rPr lang="pl-PL" sz="1600" dirty="0">
                <a:hlinkClick r:id="rId2"/>
              </a:rPr>
              <a:t>art. 25</a:t>
            </a:r>
            <a:r>
              <a:rPr lang="pl-PL" sz="1600" baseline="30000" dirty="0">
                <a:hlinkClick r:id="rId2"/>
              </a:rPr>
              <a:t>1</a:t>
            </a:r>
            <a:r>
              <a:rPr lang="pl-PL" sz="1600" dirty="0">
                <a:hlinkClick r:id="rId2"/>
              </a:rPr>
              <a:t> § 4 pkt 1-3</a:t>
            </a:r>
            <a:r>
              <a:rPr lang="pl-PL" sz="1600" dirty="0"/>
              <a:t>, lub w przypadku, o którym mowa w </a:t>
            </a:r>
            <a:r>
              <a:rPr lang="pl-PL" sz="1600" dirty="0">
                <a:hlinkClick r:id="rId3"/>
              </a:rPr>
              <a:t>art. 25</a:t>
            </a:r>
            <a:r>
              <a:rPr lang="pl-PL" sz="1600" baseline="30000" dirty="0">
                <a:hlinkClick r:id="rId3"/>
              </a:rPr>
              <a:t>1</a:t>
            </a:r>
            <a:r>
              <a:rPr lang="pl-PL" sz="1600" dirty="0">
                <a:hlinkClick r:id="rId3"/>
              </a:rPr>
              <a:t> § 4 pkt 4</a:t>
            </a:r>
            <a:r>
              <a:rPr lang="pl-PL" sz="1600" dirty="0"/>
              <a:t>, w umowie określa się ten cel lub okoliczności tego przypadku, przez zamieszczenie informacji o obiektywnych przyczynach uzasadniających zawarcie takiej umowy. </a:t>
            </a:r>
          </a:p>
          <a:p>
            <a:pPr marL="0" indent="0">
              <a:buNone/>
            </a:pPr>
            <a:endParaRPr lang="pl-PL" sz="17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089458" y="1340738"/>
            <a:ext cx="5340541" cy="4648764"/>
          </a:xfrm>
        </p:spPr>
        <p:txBody>
          <a:bodyPr>
            <a:noAutofit/>
          </a:bodyPr>
          <a:lstStyle/>
          <a:p>
            <a:pPr marL="0" indent="0" algn="just">
              <a:buNone/>
            </a:pPr>
            <a:r>
              <a:rPr lang="uk" sz="1600" b="1" dirty="0" smtClean="0"/>
              <a:t>Ст.29 </a:t>
            </a:r>
            <a:r>
              <a:rPr lang="uk" sz="1600" dirty="0"/>
              <a:t>[Форма і зміст договору; обов'язкова інформація </a:t>
            </a:r>
            <a:r>
              <a:rPr lang="uk" sz="1600" dirty="0" smtClean="0"/>
              <a:t>про порядок роботи]</a:t>
            </a:r>
            <a:endParaRPr lang="uk" sz="1600" dirty="0"/>
          </a:p>
          <a:p>
            <a:pPr marL="0" indent="0" algn="just">
              <a:buNone/>
            </a:pPr>
            <a:r>
              <a:rPr lang="uk" sz="1600" dirty="0"/>
              <a:t>§ 1. Трудовим договором </a:t>
            </a:r>
            <a:r>
              <a:rPr lang="uk" sz="1600" b="1" dirty="0" smtClean="0"/>
              <a:t>вказуються</a:t>
            </a:r>
            <a:r>
              <a:rPr lang="uk" sz="1600" dirty="0" smtClean="0"/>
              <a:t> </a:t>
            </a:r>
            <a:r>
              <a:rPr lang="uk" sz="1600" b="1" u="sng" dirty="0"/>
              <a:t>сторони </a:t>
            </a:r>
            <a:r>
              <a:rPr lang="uk" sz="1600" b="1" u="sng" dirty="0" smtClean="0"/>
              <a:t>договору</a:t>
            </a:r>
            <a:r>
              <a:rPr lang="uk" sz="1600" u="sng" dirty="0" smtClean="0"/>
              <a:t>, </a:t>
            </a:r>
            <a:r>
              <a:rPr lang="uk" sz="1600" b="1" u="sng" dirty="0"/>
              <a:t>вид </a:t>
            </a:r>
            <a:r>
              <a:rPr lang="uk" sz="1600" b="1" u="sng" dirty="0" smtClean="0"/>
              <a:t>договору</a:t>
            </a:r>
            <a:r>
              <a:rPr lang="uk" sz="1600" u="sng" dirty="0" smtClean="0"/>
              <a:t>, </a:t>
            </a:r>
            <a:r>
              <a:rPr lang="uk" sz="1600" b="1" u="sng" dirty="0"/>
              <a:t>дата його укладення та умови виконання </a:t>
            </a:r>
            <a:r>
              <a:rPr lang="uk" sz="1600" b="1" u="sng" dirty="0" smtClean="0"/>
              <a:t>роботи </a:t>
            </a:r>
            <a:r>
              <a:rPr lang="uk" sz="1600" b="1" u="sng" dirty="0"/>
              <a:t>та </a:t>
            </a:r>
            <a:r>
              <a:rPr lang="uk" sz="1600" b="1" u="sng" dirty="0" smtClean="0"/>
              <a:t>оплата праці</a:t>
            </a:r>
            <a:r>
              <a:rPr lang="uk" sz="1600" dirty="0" smtClean="0"/>
              <a:t>, </a:t>
            </a:r>
            <a:r>
              <a:rPr lang="uk" sz="1600" dirty="0"/>
              <a:t>зокрема:</a:t>
            </a:r>
          </a:p>
          <a:p>
            <a:pPr marL="0" indent="0" algn="just">
              <a:buNone/>
            </a:pPr>
            <a:r>
              <a:rPr lang="uk" sz="1600" dirty="0"/>
              <a:t>1) вид роботи;</a:t>
            </a:r>
          </a:p>
          <a:p>
            <a:pPr marL="0" indent="0" algn="just">
              <a:buNone/>
            </a:pPr>
            <a:r>
              <a:rPr lang="uk" sz="1600" dirty="0"/>
              <a:t>2) місце роботи;</a:t>
            </a:r>
          </a:p>
          <a:p>
            <a:pPr marL="0" indent="0" algn="just">
              <a:buNone/>
            </a:pPr>
            <a:r>
              <a:rPr lang="uk" sz="1600" dirty="0"/>
              <a:t>3) винагорода за роботу, що відповідає виду роботи, із зазначенням складових винагороди;</a:t>
            </a:r>
          </a:p>
          <a:p>
            <a:pPr marL="0" indent="0" algn="just">
              <a:buNone/>
            </a:pPr>
            <a:r>
              <a:rPr lang="uk" sz="1600" dirty="0"/>
              <a:t>4) робочий час;</a:t>
            </a:r>
          </a:p>
          <a:p>
            <a:pPr marL="0" indent="0" algn="just">
              <a:buNone/>
            </a:pPr>
            <a:r>
              <a:rPr lang="uk" sz="1600" dirty="0"/>
              <a:t>5) дата початку роботи.</a:t>
            </a:r>
          </a:p>
          <a:p>
            <a:pPr marL="0" indent="0" algn="just">
              <a:buNone/>
            </a:pPr>
            <a:r>
              <a:rPr lang="uk" sz="1600" dirty="0" smtClean="0"/>
              <a:t>§1</a:t>
            </a:r>
            <a:r>
              <a:rPr lang="uk" sz="1600" baseline="30000" dirty="0" smtClean="0"/>
              <a:t>1</a:t>
            </a:r>
            <a:r>
              <a:rPr lang="uk" sz="1600" dirty="0" smtClean="0"/>
              <a:t>. </a:t>
            </a:r>
            <a:r>
              <a:rPr lang="uk" sz="1600" dirty="0"/>
              <a:t>У разі укладення </a:t>
            </a:r>
            <a:r>
              <a:rPr lang="uk" sz="1600" dirty="0" smtClean="0"/>
              <a:t>трудового договору </a:t>
            </a:r>
            <a:r>
              <a:rPr lang="uk" sz="1600" dirty="0"/>
              <a:t>на обмежений термін</a:t>
            </a:r>
            <a:r>
              <a:rPr lang="uk" sz="1600" dirty="0" smtClean="0"/>
              <a:t> </a:t>
            </a:r>
            <a:r>
              <a:rPr lang="uk" sz="1600" dirty="0"/>
              <a:t>з метою, зазначеною у </a:t>
            </a:r>
            <a:r>
              <a:rPr lang="uk" sz="1600" dirty="0">
                <a:hlinkClick r:id="rId2"/>
              </a:rPr>
              <a:t>ст. 25 </a:t>
            </a:r>
            <a:r>
              <a:rPr lang="uk" sz="1600" baseline="30000" dirty="0">
                <a:hlinkClick r:id="rId2"/>
              </a:rPr>
              <a:t>1 </a:t>
            </a:r>
            <a:r>
              <a:rPr lang="uk" sz="1600" dirty="0" smtClean="0">
                <a:hlinkClick r:id="rId2"/>
              </a:rPr>
              <a:t>§4 п. </a:t>
            </a:r>
            <a:r>
              <a:rPr lang="uk" sz="1600" dirty="0">
                <a:hlinkClick r:id="rId2"/>
              </a:rPr>
              <a:t>1-3 </a:t>
            </a:r>
            <a:r>
              <a:rPr lang="uk" sz="1600" dirty="0"/>
              <a:t>, або у випадку, зазначеному у </a:t>
            </a:r>
            <a:r>
              <a:rPr lang="uk" sz="1600" dirty="0">
                <a:hlinkClick r:id="rId3"/>
              </a:rPr>
              <a:t>ст. 25 </a:t>
            </a:r>
            <a:r>
              <a:rPr lang="uk" sz="1600" baseline="30000" dirty="0">
                <a:hlinkClick r:id="rId3"/>
              </a:rPr>
              <a:t>1 </a:t>
            </a:r>
            <a:r>
              <a:rPr lang="uk" sz="1600" dirty="0" smtClean="0">
                <a:hlinkClick r:id="rId3"/>
              </a:rPr>
              <a:t>§4 </a:t>
            </a:r>
            <a:r>
              <a:rPr lang="uk" sz="1600" dirty="0">
                <a:hlinkClick r:id="rId3"/>
              </a:rPr>
              <a:t>п. 4 </a:t>
            </a:r>
            <a:r>
              <a:rPr lang="uk" sz="1600" dirty="0"/>
              <a:t>договір визначає цю мету або обставини даного випадку шляхом включення відомостей про об’єктивні причини, що обґрунтовують укладення такого договору.</a:t>
            </a:r>
          </a:p>
          <a:p>
            <a:pPr marL="0" indent="0">
              <a:buNone/>
            </a:pPr>
            <a:endParaRPr lang="pl-PL" sz="1600" dirty="0"/>
          </a:p>
          <a:p>
            <a:pPr marL="0" indent="0">
              <a:buNone/>
            </a:pPr>
            <a:endParaRPr lang="pl-PL" sz="16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85775" y="5981699"/>
            <a:ext cx="10944225" cy="829239"/>
          </a:xfrm>
          <a:prstGeom prst="rect">
            <a:avLst/>
          </a:prstGeom>
        </p:spPr>
      </p:pic>
    </p:spTree>
    <p:extLst>
      <p:ext uri="{BB962C8B-B14F-4D97-AF65-F5344CB8AC3E}">
        <p14:creationId xmlns:p14="http://schemas.microsoft.com/office/powerpoint/2010/main" xmlns="" val="41983015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182880" y="80842"/>
            <a:ext cx="11887200" cy="1057387"/>
          </a:xfrm>
        </p:spPr>
        <p:txBody>
          <a:bodyPr>
            <a:noAutofit/>
          </a:bodyPr>
          <a:lstStyle/>
          <a:p>
            <a:pPr algn="ctr"/>
            <a:r>
              <a:rPr lang="pl-PL" sz="2500" b="1" dirty="0">
                <a:solidFill>
                  <a:srgbClr val="00B050"/>
                </a:solidFill>
                <a:latin typeface="Algerian" panose="04020705040A02060702" pitchFamily="82" charset="0"/>
              </a:rPr>
              <a:t>FORMA I TREŚĆ UMOWY; OBOWIĄZKOWA INFORMACJA O PORZĄDKU PRACY</a:t>
            </a:r>
            <a:r>
              <a:rPr lang="uk-UA" sz="2500" b="1" dirty="0">
                <a:solidFill>
                  <a:srgbClr val="00B050"/>
                </a:solidFill>
                <a:latin typeface="Algerian" panose="04020705040A02060702" pitchFamily="82" charset="0"/>
              </a:rPr>
              <a:t/>
            </a:r>
            <a:br>
              <a:rPr lang="uk-UA" sz="2500" b="1" dirty="0">
                <a:solidFill>
                  <a:srgbClr val="00B050"/>
                </a:solidFill>
                <a:latin typeface="Algerian" panose="04020705040A02060702" pitchFamily="82" charset="0"/>
              </a:rPr>
            </a:br>
            <a:r>
              <a:rPr lang="ru-RU" sz="2500" b="1" dirty="0">
                <a:solidFill>
                  <a:srgbClr val="00B050"/>
                </a:solidFill>
                <a:latin typeface="Algerian" panose="04020705040A02060702" pitchFamily="82" charset="0"/>
              </a:rPr>
              <a:t>ФОРМА ТА ЗМІСТ ДОГОВОРУ; ОБОВ'ЯЗКОВА ІНФОРМАЦІЯ ПРО РОБОЧИЙ ПОРЯДОК</a:t>
            </a:r>
            <a:endParaRPr lang="pl-PL" sz="2500"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285874"/>
            <a:ext cx="5157787" cy="5572125"/>
          </a:xfrm>
        </p:spPr>
        <p:txBody>
          <a:bodyPr>
            <a:normAutofit/>
          </a:bodyPr>
          <a:lstStyle/>
          <a:p>
            <a:pPr marL="0" indent="0">
              <a:buNone/>
            </a:pPr>
            <a:r>
              <a:rPr lang="pl-PL" sz="1600" b="1" dirty="0"/>
              <a:t>ART. 29 </a:t>
            </a:r>
            <a:r>
              <a:rPr lang="pl-PL" sz="1600" dirty="0"/>
              <a:t>§ 3. </a:t>
            </a:r>
            <a:r>
              <a:rPr lang="pl-PL" sz="1600" b="1" dirty="0"/>
              <a:t>Pracodawca informuje pracownika na piśmie</a:t>
            </a:r>
            <a:r>
              <a:rPr lang="pl-PL" sz="1600" dirty="0"/>
              <a:t>, nie później niż </a:t>
            </a:r>
            <a:r>
              <a:rPr lang="pl-PL" sz="1600" b="1" u="sng" dirty="0"/>
              <a:t>w ciągu 7 dni </a:t>
            </a:r>
            <a:r>
              <a:rPr lang="pl-PL" sz="1600" dirty="0"/>
              <a:t>od dnia zawarcia umowy o pracę, o:</a:t>
            </a:r>
          </a:p>
          <a:p>
            <a:pPr marL="0" indent="0">
              <a:buNone/>
            </a:pPr>
            <a:r>
              <a:rPr lang="pl-PL" sz="1600" dirty="0"/>
              <a:t>1) obowiązującej pracownika </a:t>
            </a:r>
            <a:r>
              <a:rPr lang="pl-PL" sz="1600" b="1" dirty="0"/>
              <a:t>dobowej i tygodniowej normie czasu pracy,</a:t>
            </a:r>
          </a:p>
          <a:p>
            <a:pPr marL="0" indent="0">
              <a:buNone/>
            </a:pPr>
            <a:r>
              <a:rPr lang="pl-PL" sz="1600" dirty="0"/>
              <a:t>2) </a:t>
            </a:r>
            <a:r>
              <a:rPr lang="pl-PL" sz="1600" b="1" dirty="0"/>
              <a:t>częstotliwości wypłat wynagrodzenia za pracę,</a:t>
            </a:r>
          </a:p>
          <a:p>
            <a:pPr marL="0" indent="0">
              <a:buNone/>
            </a:pPr>
            <a:r>
              <a:rPr lang="pl-PL" sz="1600" dirty="0"/>
              <a:t>3) </a:t>
            </a:r>
            <a:r>
              <a:rPr lang="pl-PL" sz="1600" b="1" dirty="0"/>
              <a:t>wymiarze przysługującego pracownikowi urlopu wypoczynkowego</a:t>
            </a:r>
            <a:r>
              <a:rPr lang="pl-PL" sz="1600" dirty="0"/>
              <a:t>,</a:t>
            </a:r>
          </a:p>
          <a:p>
            <a:pPr marL="0" indent="0">
              <a:buNone/>
            </a:pPr>
            <a:r>
              <a:rPr lang="pl-PL" sz="1600" dirty="0"/>
              <a:t>4) </a:t>
            </a:r>
            <a:r>
              <a:rPr lang="pl-PL" sz="1600" b="1" dirty="0"/>
              <a:t>obowiązującej pracownika długości okresu wypowiedzenia umowy o pracę,</a:t>
            </a:r>
          </a:p>
          <a:p>
            <a:pPr marL="0" indent="0" algn="just">
              <a:buNone/>
            </a:pPr>
            <a:r>
              <a:rPr lang="pl-PL" sz="1600" dirty="0"/>
              <a:t>5) </a:t>
            </a:r>
            <a:r>
              <a:rPr lang="pl-PL" sz="1600" b="1" dirty="0"/>
              <a:t>układzie zbiorowym pracy</a:t>
            </a:r>
            <a:r>
              <a:rPr lang="pl-PL" sz="1600" dirty="0"/>
              <a:t>, którym pracownik jest objęty, </a:t>
            </a:r>
            <a:r>
              <a:rPr lang="pl-PL" sz="1600" u="sng" dirty="0"/>
              <a:t>a jeżeli pracodawca nie ma obowiązku ustalenia regulaminu pracy </a:t>
            </a:r>
            <a:r>
              <a:rPr lang="pl-PL" sz="1600" dirty="0"/>
              <a:t>- dodatkowo </a:t>
            </a:r>
            <a:r>
              <a:rPr lang="pl-PL" sz="1600" b="1" dirty="0"/>
              <a:t>o porze nocnej, miejscu, terminie i czasie wypłaty wynagrodzenia oraz przyjętym sposobie potwierdzania przez pracowników przybycia i obecności w pracy oraz usprawiedliwiania nieobecności w pracy.</a:t>
            </a:r>
          </a:p>
          <a:p>
            <a:pPr marL="0" indent="0">
              <a:buNone/>
            </a:pPr>
            <a:endParaRPr lang="pl-PL" sz="17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22193" y="1285874"/>
            <a:ext cx="5183188" cy="4305864"/>
          </a:xfrm>
        </p:spPr>
        <p:txBody>
          <a:bodyPr>
            <a:normAutofit fontScale="62500" lnSpcReduction="20000"/>
          </a:bodyPr>
          <a:lstStyle/>
          <a:p>
            <a:pPr marL="0" indent="0">
              <a:buNone/>
            </a:pPr>
            <a:r>
              <a:rPr lang="uk" b="1" dirty="0" smtClean="0"/>
              <a:t>Ст. 29 </a:t>
            </a:r>
            <a:r>
              <a:rPr lang="uk" dirty="0"/>
              <a:t>§ 3. </a:t>
            </a:r>
            <a:r>
              <a:rPr lang="uk" b="1" dirty="0"/>
              <a:t>Роботодавець письмово повідомляє працівника </a:t>
            </a:r>
            <a:r>
              <a:rPr lang="uk" dirty="0"/>
              <a:t>не пізніше </a:t>
            </a:r>
            <a:r>
              <a:rPr lang="uk" b="1" u="sng" dirty="0"/>
              <a:t>7 днів </a:t>
            </a:r>
            <a:r>
              <a:rPr lang="uk" dirty="0"/>
              <a:t>з дня укладення трудового договору про:</a:t>
            </a:r>
          </a:p>
          <a:p>
            <a:pPr marL="0" indent="0">
              <a:buNone/>
            </a:pPr>
            <a:r>
              <a:rPr lang="uk" dirty="0"/>
              <a:t>1) </a:t>
            </a:r>
            <a:r>
              <a:rPr lang="uk" b="1" dirty="0"/>
              <a:t>добовий і тижневий норматив робочого часу працівника,</a:t>
            </a:r>
          </a:p>
          <a:p>
            <a:pPr marL="0" indent="0">
              <a:buNone/>
            </a:pPr>
            <a:r>
              <a:rPr lang="uk" dirty="0"/>
              <a:t>2) </a:t>
            </a:r>
            <a:r>
              <a:rPr lang="uk" b="1" dirty="0"/>
              <a:t>періодичність виплати винагороди за роботу,</a:t>
            </a:r>
          </a:p>
          <a:p>
            <a:pPr marL="0" indent="0">
              <a:buNone/>
            </a:pPr>
            <a:r>
              <a:rPr lang="uk" dirty="0"/>
              <a:t>3) </a:t>
            </a:r>
            <a:r>
              <a:rPr lang="uk" b="1" dirty="0"/>
              <a:t>розмір відпустки, на яку має право працівник </a:t>
            </a:r>
            <a:r>
              <a:rPr lang="uk" dirty="0"/>
              <a:t>,</a:t>
            </a:r>
          </a:p>
          <a:p>
            <a:pPr marL="0" indent="0">
              <a:buNone/>
            </a:pPr>
            <a:r>
              <a:rPr lang="uk" dirty="0"/>
              <a:t>4) </a:t>
            </a:r>
            <a:r>
              <a:rPr lang="uk" b="1" dirty="0"/>
              <a:t>тривалість строку попередження за трудовим договором, який стосується працівника,</a:t>
            </a:r>
          </a:p>
          <a:p>
            <a:pPr marL="0" indent="0" algn="just">
              <a:buNone/>
            </a:pPr>
            <a:r>
              <a:rPr lang="uk" dirty="0"/>
              <a:t>5) </a:t>
            </a:r>
            <a:r>
              <a:rPr lang="uk" b="1" dirty="0"/>
              <a:t>колективного трудового договору, </a:t>
            </a:r>
            <a:r>
              <a:rPr lang="uk" b="1" dirty="0" smtClean="0"/>
              <a:t>дія </a:t>
            </a:r>
            <a:r>
              <a:rPr lang="uk" dirty="0" smtClean="0"/>
              <a:t>якого </a:t>
            </a:r>
            <a:r>
              <a:rPr lang="uk" dirty="0"/>
              <a:t>поширюється </a:t>
            </a:r>
            <a:r>
              <a:rPr lang="uk" dirty="0" smtClean="0"/>
              <a:t>на </a:t>
            </a:r>
            <a:r>
              <a:rPr lang="uk" dirty="0"/>
              <a:t>працівника, </a:t>
            </a:r>
            <a:r>
              <a:rPr lang="uk" u="sng" dirty="0"/>
              <a:t>а якщо роботодавець не зобов'язаний встановлювати трудовий розпорядок </a:t>
            </a:r>
            <a:r>
              <a:rPr lang="uk" dirty="0"/>
              <a:t>- додатково </a:t>
            </a:r>
            <a:r>
              <a:rPr lang="uk" b="1" dirty="0" smtClean="0"/>
              <a:t>про </a:t>
            </a:r>
            <a:r>
              <a:rPr lang="uk" b="1" dirty="0"/>
              <a:t>нічний час, місце, дату і час виплати винагороди та прийнятий спосіб підтвердження працівниками їх прибуття та </a:t>
            </a:r>
            <a:r>
              <a:rPr lang="uk" b="1" dirty="0" smtClean="0"/>
              <a:t>присутності </a:t>
            </a:r>
            <a:r>
              <a:rPr lang="uk" b="1" dirty="0"/>
              <a:t>на роботі та обґрунтування відсутності на роботі.</a:t>
            </a:r>
          </a:p>
          <a:p>
            <a:pPr marL="0" indent="0">
              <a:buNone/>
            </a:pPr>
            <a:endParaRPr lang="pl-PL" sz="3200" dirty="0"/>
          </a:p>
          <a:p>
            <a:pPr marL="0" indent="0">
              <a:buNone/>
            </a:pPr>
            <a:endParaRPr 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981699"/>
            <a:ext cx="10944225" cy="829239"/>
          </a:xfrm>
          <a:prstGeom prst="rect">
            <a:avLst/>
          </a:prstGeom>
        </p:spPr>
      </p:pic>
    </p:spTree>
    <p:extLst>
      <p:ext uri="{BB962C8B-B14F-4D97-AF65-F5344CB8AC3E}">
        <p14:creationId xmlns:p14="http://schemas.microsoft.com/office/powerpoint/2010/main" xmlns="" val="27277030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16834"/>
            <a:ext cx="10515600" cy="1373054"/>
          </a:xfrm>
        </p:spPr>
        <p:txBody>
          <a:bodyPr>
            <a:noAutofit/>
          </a:bodyPr>
          <a:lstStyle/>
          <a:p>
            <a:pPr algn="ctr"/>
            <a:r>
              <a:rPr lang="pl-PL" sz="2500" b="1" dirty="0">
                <a:solidFill>
                  <a:srgbClr val="00B050"/>
                </a:solidFill>
                <a:latin typeface="Algerian" panose="04020705040A02060702" pitchFamily="82" charset="0"/>
              </a:rPr>
              <a:t>FORMA I TREŚĆ UMOWY; OBOWIĄZKOWA INFORMACJA O PORZĄDKU PRACY</a:t>
            </a:r>
            <a:r>
              <a:rPr lang="uk-UA" sz="2500" b="1" dirty="0">
                <a:solidFill>
                  <a:srgbClr val="00B050"/>
                </a:solidFill>
                <a:latin typeface="Algerian" panose="04020705040A02060702" pitchFamily="82" charset="0"/>
              </a:rPr>
              <a:t/>
            </a:r>
            <a:br>
              <a:rPr lang="uk-UA" sz="2500" b="1" dirty="0">
                <a:solidFill>
                  <a:srgbClr val="00B050"/>
                </a:solidFill>
                <a:latin typeface="Algerian" panose="04020705040A02060702" pitchFamily="82" charset="0"/>
              </a:rPr>
            </a:br>
            <a:r>
              <a:rPr lang="ru-RU" sz="2500" b="1" dirty="0">
                <a:solidFill>
                  <a:srgbClr val="00B050"/>
                </a:solidFill>
                <a:latin typeface="Algerian" panose="04020705040A02060702" pitchFamily="82" charset="0"/>
              </a:rPr>
              <a:t>ФОРМА ТА ЗМІСТ ДОГОВОРУ; ОБОВ'ЯЗКОВА ІНФОРМАЦІЯ ПРО РОБОЧИЙ ПОРЯДОК</a:t>
            </a:r>
            <a:endParaRPr lang="pl-PL" sz="2500"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413890"/>
            <a:ext cx="5432996" cy="5572125"/>
          </a:xfrm>
        </p:spPr>
        <p:txBody>
          <a:bodyPr>
            <a:normAutofit/>
          </a:bodyPr>
          <a:lstStyle/>
          <a:p>
            <a:pPr marL="0" indent="0">
              <a:buNone/>
            </a:pPr>
            <a:r>
              <a:rPr lang="pl-PL" sz="1500" b="1" dirty="0"/>
              <a:t>ART. 29 </a:t>
            </a:r>
            <a:r>
              <a:rPr lang="pl-PL" sz="1500" dirty="0"/>
              <a:t>§ 3</a:t>
            </a:r>
            <a:r>
              <a:rPr lang="pl-PL" sz="1500" baseline="30000" dirty="0"/>
              <a:t>1</a:t>
            </a:r>
            <a:r>
              <a:rPr lang="pl-PL" sz="1500" dirty="0"/>
              <a:t>. Poinformowanie pracownika o jego warunkach zatrudnienia, o których mowa w § 3 pkt 1-4, </a:t>
            </a:r>
            <a:r>
              <a:rPr lang="pl-PL" sz="1500" b="1" dirty="0"/>
              <a:t>może nastąpić przez pisemne wskazanie odpowiednich przepisów prawa pracy.</a:t>
            </a:r>
          </a:p>
          <a:p>
            <a:pPr marL="0" indent="0" algn="just">
              <a:buNone/>
            </a:pPr>
            <a:r>
              <a:rPr lang="pl-PL" sz="1500" dirty="0"/>
              <a:t>§ 3</a:t>
            </a:r>
            <a:r>
              <a:rPr lang="pl-PL" sz="1500" baseline="30000" dirty="0"/>
              <a:t>2</a:t>
            </a:r>
            <a:r>
              <a:rPr lang="pl-PL" sz="1500" dirty="0"/>
              <a:t>. </a:t>
            </a:r>
            <a:r>
              <a:rPr lang="pl-PL" sz="1500" b="1" dirty="0"/>
              <a:t>Pracodawca informuje pracownika na piśmie o zmianie jego warunków zatrudnienia</a:t>
            </a:r>
            <a:r>
              <a:rPr lang="pl-PL" sz="1500" dirty="0"/>
              <a:t>, o których mowa w § 3 pkt 1-4, </a:t>
            </a:r>
            <a:r>
              <a:rPr lang="pl-PL" sz="1500" b="1" dirty="0"/>
              <a:t>o objęciu pracownika układem zbiorowym pracy</a:t>
            </a:r>
            <a:r>
              <a:rPr lang="pl-PL" sz="1500" dirty="0"/>
              <a:t>, a także o </a:t>
            </a:r>
            <a:r>
              <a:rPr lang="pl-PL" sz="1500" b="1" dirty="0"/>
              <a:t>zmianie układu zbiorowego pracy</a:t>
            </a:r>
            <a:r>
              <a:rPr lang="pl-PL" sz="1500" dirty="0"/>
              <a:t>, którym pracownik jest objęty, niezwłocznie, </a:t>
            </a:r>
            <a:r>
              <a:rPr lang="pl-PL" sz="1500" b="1" u="sng" dirty="0">
                <a:solidFill>
                  <a:srgbClr val="FF0000"/>
                </a:solidFill>
              </a:rPr>
              <a:t>nie później jednak niż w ciągu 1 miesiąca od dnia wejścia w życie tych zmian</a:t>
            </a:r>
            <a:r>
              <a:rPr lang="pl-PL" sz="1500" dirty="0"/>
              <a:t>, a w przypadku </a:t>
            </a:r>
            <a:r>
              <a:rPr lang="pl-PL" sz="1500" b="1" dirty="0"/>
              <a:t>gdy rozwiązanie umowy o pracę miałoby nastąpić przed upływem tego terminu </a:t>
            </a:r>
            <a:r>
              <a:rPr lang="pl-PL" sz="1500" dirty="0"/>
              <a:t>- </a:t>
            </a:r>
            <a:r>
              <a:rPr lang="pl-PL" sz="1500" b="1" u="sng" dirty="0">
                <a:solidFill>
                  <a:srgbClr val="FF0000"/>
                </a:solidFill>
              </a:rPr>
              <a:t>nie później niż do dnia rozwiązania umowy.</a:t>
            </a:r>
          </a:p>
          <a:p>
            <a:pPr marL="0" indent="0" algn="just">
              <a:buNone/>
            </a:pPr>
            <a:r>
              <a:rPr lang="pl-PL" sz="1500" dirty="0"/>
              <a:t>§ 3</a:t>
            </a:r>
            <a:r>
              <a:rPr lang="pl-PL" sz="1500" baseline="30000" dirty="0"/>
              <a:t>3</a:t>
            </a:r>
            <a:r>
              <a:rPr lang="pl-PL" sz="1500" dirty="0"/>
              <a:t>. Poinformowanie pracownika o zmianie jego warunków zatrudnienia, o których mowa w § 3 pkt 1-4, </a:t>
            </a:r>
            <a:r>
              <a:rPr lang="pl-PL" sz="1500" b="1" u="sng" dirty="0"/>
              <a:t>może nastąpić przez pisemne wskazanie odpowiednich przepisów prawa pracy.</a:t>
            </a:r>
          </a:p>
          <a:p>
            <a:pPr marL="0" indent="0" algn="just">
              <a:buNone/>
            </a:pPr>
            <a:r>
              <a:rPr lang="pl-PL" sz="1500" dirty="0"/>
              <a:t>§ 4. </a:t>
            </a:r>
            <a:r>
              <a:rPr lang="pl-PL" sz="1500" b="1" u="sng" dirty="0">
                <a:solidFill>
                  <a:srgbClr val="FF0000"/>
                </a:solidFill>
              </a:rPr>
              <a:t>Zmiana warunków umowy o pracę wymaga formy pisemnej.</a:t>
            </a:r>
          </a:p>
          <a:p>
            <a:pPr marL="0" indent="0">
              <a:buNone/>
            </a:pPr>
            <a:r>
              <a:rPr lang="pl-PL" sz="1500" dirty="0"/>
              <a:t>§ 5. Przepisy § 1-4 stosuje się odpowiednio do stosunków pracy nawiązanych na innej podstawie niż umowa o pracę. </a:t>
            </a:r>
          </a:p>
          <a:p>
            <a:pPr marL="0" indent="0">
              <a:buNone/>
            </a:pPr>
            <a:endParaRPr lang="pl-PL" sz="15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342443" y="1389888"/>
            <a:ext cx="4829175" cy="4305864"/>
          </a:xfrm>
        </p:spPr>
        <p:txBody>
          <a:bodyPr>
            <a:normAutofit fontScale="55000" lnSpcReduction="20000"/>
          </a:bodyPr>
          <a:lstStyle/>
          <a:p>
            <a:pPr marL="0" indent="0">
              <a:buNone/>
            </a:pPr>
            <a:r>
              <a:rPr lang="uk" b="1" dirty="0" smtClean="0"/>
              <a:t>Ст. 29 </a:t>
            </a:r>
            <a:r>
              <a:rPr lang="uk" dirty="0" smtClean="0"/>
              <a:t>§ 3</a:t>
            </a:r>
            <a:r>
              <a:rPr lang="uk" baseline="30000" dirty="0" smtClean="0"/>
              <a:t>1 </a:t>
            </a:r>
            <a:r>
              <a:rPr lang="uk" dirty="0"/>
              <a:t>. Про умови роботи, зазначені в § 3, пункти 1-4, працівник може бути повідомлений </a:t>
            </a:r>
            <a:r>
              <a:rPr lang="uk" b="1" dirty="0"/>
              <a:t>шляхом письмового </a:t>
            </a:r>
            <a:r>
              <a:rPr lang="uk" b="1" dirty="0" smtClean="0"/>
              <a:t>повідомлення </a:t>
            </a:r>
            <a:r>
              <a:rPr lang="uk" b="1" dirty="0"/>
              <a:t>відповідних положень законодавства про працю.</a:t>
            </a:r>
          </a:p>
          <a:p>
            <a:pPr marL="0" indent="0" algn="just">
              <a:buNone/>
            </a:pPr>
            <a:r>
              <a:rPr lang="uk" dirty="0"/>
              <a:t>§ </a:t>
            </a:r>
            <a:r>
              <a:rPr lang="uk" dirty="0" smtClean="0"/>
              <a:t>3</a:t>
            </a:r>
            <a:r>
              <a:rPr lang="uk" baseline="30000" dirty="0" smtClean="0"/>
              <a:t>2</a:t>
            </a:r>
            <a:r>
              <a:rPr lang="uk" dirty="0" smtClean="0"/>
              <a:t>. </a:t>
            </a:r>
            <a:r>
              <a:rPr lang="uk" b="1" dirty="0"/>
              <a:t>Роботодавець письмово повідомляє працівника про зміну умов його праці, </a:t>
            </a:r>
            <a:r>
              <a:rPr lang="uk" dirty="0"/>
              <a:t>зазначених у § 3 </a:t>
            </a:r>
            <a:r>
              <a:rPr lang="uk" dirty="0" smtClean="0"/>
              <a:t>пункти </a:t>
            </a:r>
            <a:r>
              <a:rPr lang="uk" dirty="0"/>
              <a:t>1-4, </a:t>
            </a:r>
            <a:r>
              <a:rPr lang="uk" b="1" dirty="0"/>
              <a:t>про те, що на нього поширюється колективний трудовий договір </a:t>
            </a:r>
            <a:r>
              <a:rPr lang="uk" dirty="0"/>
              <a:t>, а також про </a:t>
            </a:r>
            <a:r>
              <a:rPr lang="uk" b="1" dirty="0"/>
              <a:t>зміну колективного трудового договору, </a:t>
            </a:r>
            <a:r>
              <a:rPr lang="uk" dirty="0" smtClean="0"/>
              <a:t>який поширюється невідкладно на працівника, </a:t>
            </a:r>
            <a:r>
              <a:rPr lang="uk" b="1" u="sng" dirty="0">
                <a:solidFill>
                  <a:srgbClr val="FF0000"/>
                </a:solidFill>
              </a:rPr>
              <a:t>але не пізніше 1 місяця з дня набрання чинності </a:t>
            </a:r>
            <a:r>
              <a:rPr lang="uk" b="1" u="sng" dirty="0" smtClean="0">
                <a:solidFill>
                  <a:srgbClr val="FF0000"/>
                </a:solidFill>
              </a:rPr>
              <a:t>цих змін</a:t>
            </a:r>
            <a:r>
              <a:rPr lang="uk" dirty="0" smtClean="0"/>
              <a:t>, </a:t>
            </a:r>
            <a:r>
              <a:rPr lang="uk" dirty="0"/>
              <a:t>а якщо </a:t>
            </a:r>
            <a:r>
              <a:rPr lang="uk" b="1" dirty="0"/>
              <a:t>розірвання трудового договору відбулося б до цієї дати </a:t>
            </a:r>
            <a:r>
              <a:rPr lang="uk" dirty="0"/>
              <a:t>- </a:t>
            </a:r>
            <a:r>
              <a:rPr lang="uk" b="1" u="sng" dirty="0">
                <a:solidFill>
                  <a:srgbClr val="FF0000"/>
                </a:solidFill>
              </a:rPr>
              <a:t>не пізніше дня розірвання договору.</a:t>
            </a:r>
          </a:p>
          <a:p>
            <a:pPr marL="0" indent="0" algn="just">
              <a:buNone/>
            </a:pPr>
            <a:r>
              <a:rPr lang="uk" dirty="0"/>
              <a:t>§ 3 </a:t>
            </a:r>
            <a:r>
              <a:rPr lang="uk" baseline="30000" dirty="0"/>
              <a:t>3 </a:t>
            </a:r>
            <a:r>
              <a:rPr lang="uk" dirty="0"/>
              <a:t>. Про зміну умов роботи, зазначених у § 3 </a:t>
            </a:r>
            <a:r>
              <a:rPr lang="uk" dirty="0" smtClean="0"/>
              <a:t>пункти </a:t>
            </a:r>
            <a:r>
              <a:rPr lang="uk" dirty="0"/>
              <a:t>1-4, працівник може бути повідомлений </a:t>
            </a:r>
            <a:r>
              <a:rPr lang="uk" b="1" u="sng" dirty="0"/>
              <a:t>шляхом письмового повідомлення </a:t>
            </a:r>
            <a:r>
              <a:rPr lang="uk" b="1" u="sng" dirty="0" smtClean="0"/>
              <a:t>відповідних </a:t>
            </a:r>
            <a:r>
              <a:rPr lang="uk" b="1" u="sng" dirty="0"/>
              <a:t>положень законодавства про працю.</a:t>
            </a:r>
          </a:p>
          <a:p>
            <a:pPr marL="0" indent="0" algn="just">
              <a:buNone/>
            </a:pPr>
            <a:r>
              <a:rPr lang="uk" dirty="0"/>
              <a:t>§ 4. </a:t>
            </a:r>
            <a:r>
              <a:rPr lang="uk" b="1" u="sng" dirty="0">
                <a:solidFill>
                  <a:srgbClr val="FF0000"/>
                </a:solidFill>
              </a:rPr>
              <a:t>Будь-які зміни умов трудового договору мають бути внесені в письмовій формі.</a:t>
            </a:r>
          </a:p>
          <a:p>
            <a:pPr marL="0" indent="0">
              <a:buNone/>
            </a:pPr>
            <a:r>
              <a:rPr lang="uk" dirty="0"/>
              <a:t>§ 5. Положення § 1-4 відповідно застосовуються до трудових відносин, заснованих на інших підставах, ніж трудовий договір.</a:t>
            </a:r>
          </a:p>
          <a:p>
            <a:pPr marL="0" indent="0">
              <a:buNone/>
            </a:pPr>
            <a:endParaRPr lang="pl-PL" sz="3200" dirty="0"/>
          </a:p>
          <a:p>
            <a:pPr marL="0" indent="0">
              <a:buNone/>
            </a:pPr>
            <a:endParaRPr 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981699"/>
            <a:ext cx="10944225" cy="829239"/>
          </a:xfrm>
          <a:prstGeom prst="rect">
            <a:avLst/>
          </a:prstGeom>
        </p:spPr>
      </p:pic>
    </p:spTree>
    <p:extLst>
      <p:ext uri="{BB962C8B-B14F-4D97-AF65-F5344CB8AC3E}">
        <p14:creationId xmlns:p14="http://schemas.microsoft.com/office/powerpoint/2010/main" xmlns="" val="17527637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62014" y="170245"/>
            <a:ext cx="10515600" cy="991043"/>
          </a:xfrm>
        </p:spPr>
        <p:txBody>
          <a:bodyPr>
            <a:normAutofit fontScale="90000"/>
          </a:bodyPr>
          <a:lstStyle/>
          <a:p>
            <a:pPr algn="ctr"/>
            <a:r>
              <a:rPr lang="pl-PL" sz="4400" b="1" dirty="0">
                <a:solidFill>
                  <a:srgbClr val="00B050"/>
                </a:solidFill>
                <a:latin typeface="Algerian" panose="04020705040A02060702" pitchFamily="82" charset="0"/>
              </a:rPr>
              <a:t>ROZWIĄZANIE </a:t>
            </a:r>
            <a:r>
              <a:rPr lang="pl-PL" sz="4400" b="1" dirty="0" smtClean="0">
                <a:solidFill>
                  <a:srgbClr val="00B050"/>
                </a:solidFill>
                <a:latin typeface="Algerian" panose="04020705040A02060702" pitchFamily="82" charset="0"/>
              </a:rPr>
              <a:t> UMOWY  O  </a:t>
            </a:r>
            <a:r>
              <a:rPr lang="pl-PL" sz="4400" b="1" dirty="0">
                <a:solidFill>
                  <a:srgbClr val="00B050"/>
                </a:solidFill>
                <a:latin typeface="Algerian" panose="04020705040A02060702" pitchFamily="82" charset="0"/>
              </a:rPr>
              <a:t>PRACĘ </a:t>
            </a:r>
            <a:r>
              <a:rPr lang="pl-PL" sz="4400" dirty="0">
                <a:solidFill>
                  <a:srgbClr val="00B050"/>
                </a:solidFill>
                <a:latin typeface="Algerian" panose="04020705040A02060702" pitchFamily="82" charset="0"/>
              </a:rPr>
              <a:t/>
            </a:r>
            <a:br>
              <a:rPr lang="pl-PL" sz="4400" dirty="0">
                <a:solidFill>
                  <a:srgbClr val="00B050"/>
                </a:solidFill>
                <a:latin typeface="Algerian" panose="04020705040A02060702" pitchFamily="82" charset="0"/>
              </a:rPr>
            </a:br>
            <a:r>
              <a:rPr lang="uk" b="1" dirty="0">
                <a:solidFill>
                  <a:srgbClr val="00B050"/>
                </a:solidFill>
                <a:latin typeface="Algerian" panose="04020705040A02060702" pitchFamily="82" charset="0"/>
              </a:rPr>
              <a:t>ПРИПИНЕННЯ ТРУДОВОГО </a:t>
            </a:r>
            <a:r>
              <a:rPr lang="uk" b="1" dirty="0" smtClean="0">
                <a:solidFill>
                  <a:srgbClr val="00B050"/>
                </a:solidFill>
                <a:latin typeface="Algerian" panose="04020705040A02060702" pitchFamily="82" charset="0"/>
              </a:rPr>
              <a:t>ДОГОВОРУ</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62014" y="1285874"/>
            <a:ext cx="5157787" cy="5572125"/>
          </a:xfrm>
        </p:spPr>
        <p:txBody>
          <a:bodyPr>
            <a:normAutofit/>
          </a:bodyPr>
          <a:lstStyle/>
          <a:p>
            <a:pPr marL="0" indent="0" algn="just">
              <a:buNone/>
            </a:pPr>
            <a:r>
              <a:rPr lang="pl-PL" sz="2000" dirty="0" smtClean="0"/>
              <a:t>Art</a:t>
            </a:r>
            <a:r>
              <a:rPr lang="pl-PL" sz="2000" dirty="0"/>
              <a:t>. 30 [Rozwiązanie umowy] </a:t>
            </a:r>
          </a:p>
          <a:p>
            <a:pPr marL="0" indent="0" algn="just">
              <a:buNone/>
            </a:pPr>
            <a:r>
              <a:rPr lang="pl-PL" sz="2000" dirty="0"/>
              <a:t>§ 1. Umowa o pracę rozwiązuje się:</a:t>
            </a:r>
          </a:p>
          <a:p>
            <a:pPr marL="0" indent="0" algn="just">
              <a:buNone/>
            </a:pPr>
            <a:r>
              <a:rPr lang="pl-PL" sz="2000" dirty="0"/>
              <a:t>1) </a:t>
            </a:r>
            <a:r>
              <a:rPr lang="pl-PL" sz="2000" b="1" dirty="0"/>
              <a:t>na mocy porozumienia stron</a:t>
            </a:r>
            <a:r>
              <a:rPr lang="pl-PL" sz="2000" dirty="0"/>
              <a:t>;</a:t>
            </a:r>
          </a:p>
          <a:p>
            <a:pPr marL="0" indent="0" algn="just">
              <a:buNone/>
            </a:pPr>
            <a:r>
              <a:rPr lang="pl-PL" sz="2000" dirty="0"/>
              <a:t>2) </a:t>
            </a:r>
            <a:r>
              <a:rPr lang="pl-PL" sz="2000" b="1" dirty="0"/>
              <a:t>przez oświadczenie jednej ze stron z zachowaniem okresu wypowiedzenia </a:t>
            </a:r>
            <a:r>
              <a:rPr lang="pl-PL" sz="2000" u="sng" dirty="0"/>
              <a:t>(rozwiązanie umowy o pracę za wypowiedzeniem);</a:t>
            </a:r>
          </a:p>
          <a:p>
            <a:pPr marL="0" indent="0" algn="just">
              <a:buNone/>
            </a:pPr>
            <a:r>
              <a:rPr lang="pl-PL" sz="2000" dirty="0"/>
              <a:t>3) </a:t>
            </a:r>
            <a:r>
              <a:rPr lang="pl-PL" sz="2000" b="1" dirty="0"/>
              <a:t>przez oświadczenie jednej ze stron bez zachowania okresu wypowiedzenia </a:t>
            </a:r>
            <a:r>
              <a:rPr lang="pl-PL" sz="2000" dirty="0"/>
              <a:t>(</a:t>
            </a:r>
            <a:r>
              <a:rPr lang="pl-PL" sz="2000" u="sng" dirty="0"/>
              <a:t>rozwiązanie umowy o pracę bez wypowiedzenia);</a:t>
            </a:r>
          </a:p>
          <a:p>
            <a:pPr marL="0" indent="0" algn="just">
              <a:buNone/>
            </a:pPr>
            <a:r>
              <a:rPr lang="pl-PL" sz="2000" dirty="0"/>
              <a:t>4) </a:t>
            </a:r>
            <a:r>
              <a:rPr lang="pl-PL" sz="2000" b="1" dirty="0"/>
              <a:t>z upływem czasu, na który była zawarta. </a:t>
            </a:r>
          </a:p>
          <a:p>
            <a:pPr marL="0" indent="0" algn="just">
              <a:buNone/>
            </a:pPr>
            <a:endParaRPr lang="pl-PL" sz="2000" dirty="0"/>
          </a:p>
          <a:p>
            <a:pPr marL="0" indent="0">
              <a:buNone/>
            </a:pPr>
            <a:endParaRPr lang="pl-PL" sz="17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33306" y="1285874"/>
            <a:ext cx="5183188" cy="4305864"/>
          </a:xfrm>
        </p:spPr>
        <p:txBody>
          <a:bodyPr>
            <a:normAutofit/>
          </a:bodyPr>
          <a:lstStyle/>
          <a:p>
            <a:pPr marL="0" indent="0" algn="just">
              <a:buNone/>
            </a:pPr>
            <a:r>
              <a:rPr lang="uk" sz="2000" dirty="0" smtClean="0"/>
              <a:t>Стаття </a:t>
            </a:r>
            <a:r>
              <a:rPr lang="uk" sz="2000" dirty="0"/>
              <a:t>30 [розірвання договору]</a:t>
            </a:r>
          </a:p>
          <a:p>
            <a:pPr marL="0" indent="0" algn="just">
              <a:buNone/>
            </a:pPr>
            <a:r>
              <a:rPr lang="uk" sz="2000" dirty="0"/>
              <a:t>§ 1. Трудовий договір припиняється:</a:t>
            </a:r>
          </a:p>
          <a:p>
            <a:pPr marL="0" indent="0" algn="just">
              <a:buNone/>
            </a:pPr>
            <a:r>
              <a:rPr lang="uk" sz="2000" dirty="0"/>
              <a:t>1) </a:t>
            </a:r>
            <a:r>
              <a:rPr lang="uk" sz="2000" b="1" dirty="0"/>
              <a:t>за згодою сторін </a:t>
            </a:r>
            <a:r>
              <a:rPr lang="uk" sz="2000" dirty="0"/>
              <a:t>;</a:t>
            </a:r>
          </a:p>
          <a:p>
            <a:pPr marL="0" indent="0" algn="just">
              <a:buNone/>
            </a:pPr>
            <a:r>
              <a:rPr lang="uk" sz="2000" dirty="0"/>
              <a:t>2) </a:t>
            </a:r>
            <a:r>
              <a:rPr lang="uk" sz="2000" b="1" dirty="0"/>
              <a:t>за заявою однієї із сторін зі строком попередження </a:t>
            </a:r>
            <a:r>
              <a:rPr lang="uk" sz="2000" u="sng" dirty="0"/>
              <a:t>(розірвання трудового договору з попередженням);</a:t>
            </a:r>
          </a:p>
          <a:p>
            <a:pPr marL="0" indent="0" algn="just">
              <a:buNone/>
            </a:pPr>
            <a:r>
              <a:rPr lang="uk" sz="2000" dirty="0" smtClean="0"/>
              <a:t>3) </a:t>
            </a:r>
            <a:r>
              <a:rPr lang="uk" sz="2000" b="1" dirty="0" smtClean="0"/>
              <a:t>за </a:t>
            </a:r>
            <a:r>
              <a:rPr lang="uk" sz="2000" b="1" dirty="0"/>
              <a:t>заявою однієї із сторін без </a:t>
            </a:r>
            <a:r>
              <a:rPr lang="uk" sz="2000" b="1" dirty="0" smtClean="0"/>
              <a:t>повідом-лення </a:t>
            </a:r>
            <a:r>
              <a:rPr lang="uk" sz="2000" dirty="0" smtClean="0"/>
              <a:t>(</a:t>
            </a:r>
            <a:r>
              <a:rPr lang="uk" sz="2000" u="sng" dirty="0" smtClean="0"/>
              <a:t>розірвання </a:t>
            </a:r>
            <a:r>
              <a:rPr lang="uk" sz="2000" u="sng" dirty="0"/>
              <a:t>трудового договору без попередження);</a:t>
            </a:r>
          </a:p>
          <a:p>
            <a:pPr marL="0" indent="0" algn="just">
              <a:buNone/>
            </a:pPr>
            <a:r>
              <a:rPr lang="uk" sz="2000" dirty="0"/>
              <a:t>4) </a:t>
            </a:r>
            <a:r>
              <a:rPr lang="uk" sz="2000" b="1" dirty="0"/>
              <a:t>зі спливом </a:t>
            </a:r>
            <a:r>
              <a:rPr lang="uk" sz="2000" b="1" dirty="0" smtClean="0"/>
              <a:t>терміну, </a:t>
            </a:r>
            <a:r>
              <a:rPr lang="uk" sz="2000" b="1" dirty="0"/>
              <a:t>на який його було укладено.</a:t>
            </a:r>
          </a:p>
          <a:p>
            <a:pPr marL="0" indent="0" algn="just">
              <a:buNone/>
            </a:pPr>
            <a:endParaRPr lang="pl-PL" sz="2000" dirty="0"/>
          </a:p>
          <a:p>
            <a:pPr marL="0" indent="0">
              <a:buNone/>
            </a:pPr>
            <a:endParaRPr lang="pl-PL" sz="2000" dirty="0"/>
          </a:p>
          <a:p>
            <a:pPr marL="0" indent="0">
              <a:buNone/>
            </a:pPr>
            <a:endParaRPr lang="pl-PL" sz="20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981699"/>
            <a:ext cx="10944225" cy="829239"/>
          </a:xfrm>
          <a:prstGeom prst="rect">
            <a:avLst/>
          </a:prstGeom>
        </p:spPr>
      </p:pic>
    </p:spTree>
    <p:extLst>
      <p:ext uri="{BB962C8B-B14F-4D97-AF65-F5344CB8AC3E}">
        <p14:creationId xmlns:p14="http://schemas.microsoft.com/office/powerpoint/2010/main" xmlns="" val="34058863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0" y="-46355"/>
            <a:ext cx="12192000" cy="1673987"/>
          </a:xfrm>
        </p:spPr>
        <p:txBody>
          <a:bodyPr>
            <a:noAutofit/>
          </a:bodyPr>
          <a:lstStyle/>
          <a:p>
            <a:pPr algn="ctr"/>
            <a:r>
              <a:rPr lang="pl-PL" altLang="pl-PL" sz="3600" b="1" dirty="0">
                <a:solidFill>
                  <a:srgbClr val="00B050"/>
                </a:solidFill>
                <a:latin typeface="Algerian" panose="04020705040A02060702" pitchFamily="82" charset="0"/>
              </a:rPr>
              <a:t>ROZWIĄZANIE </a:t>
            </a:r>
            <a:r>
              <a:rPr lang="pl-PL" altLang="pl-PL" sz="3600" b="1" dirty="0" smtClean="0">
                <a:solidFill>
                  <a:srgbClr val="00B050"/>
                </a:solidFill>
                <a:latin typeface="Algerian" panose="04020705040A02060702" pitchFamily="82" charset="0"/>
              </a:rPr>
              <a:t> UMOWY  O  PRACĘ  </a:t>
            </a:r>
            <a:r>
              <a:rPr lang="pl-PL" altLang="pl-PL" sz="3600" b="1" dirty="0">
                <a:solidFill>
                  <a:srgbClr val="00B050"/>
                </a:solidFill>
                <a:latin typeface="Algerian" panose="04020705040A02060702" pitchFamily="82" charset="0"/>
              </a:rPr>
              <a:t>ART.30 </a:t>
            </a:r>
            <a:r>
              <a:rPr lang="pl-PL" altLang="pl-PL" sz="3600" b="1" dirty="0" smtClean="0">
                <a:solidFill>
                  <a:srgbClr val="00B050"/>
                </a:solidFill>
                <a:latin typeface="Algerian" panose="04020705040A02060702" pitchFamily="82" charset="0"/>
              </a:rPr>
              <a:t>KP</a:t>
            </a:r>
            <a:r>
              <a:rPr lang="uk-UA" altLang="pl-PL" sz="3600" b="1" dirty="0" smtClean="0">
                <a:solidFill>
                  <a:srgbClr val="00B050"/>
                </a:solidFill>
                <a:latin typeface="Algerian" panose="04020705040A02060702" pitchFamily="82" charset="0"/>
              </a:rPr>
              <a:t/>
            </a:r>
            <a:br>
              <a:rPr lang="uk-UA" altLang="pl-PL" sz="3600" b="1" dirty="0" smtClean="0">
                <a:solidFill>
                  <a:srgbClr val="00B050"/>
                </a:solidFill>
                <a:latin typeface="Algerian" panose="04020705040A02060702" pitchFamily="82" charset="0"/>
              </a:rPr>
            </a:br>
            <a:r>
              <a:rPr lang="uk" sz="3600" b="1" dirty="0">
                <a:solidFill>
                  <a:srgbClr val="00B050"/>
                </a:solidFill>
                <a:latin typeface="Algerian" panose="04020705040A02060702" pitchFamily="82" charset="0"/>
              </a:rPr>
              <a:t>ПРИПИНЕННЯ ТРУДОВОГО </a:t>
            </a:r>
            <a:r>
              <a:rPr lang="uk" sz="3600" b="1" dirty="0" smtClean="0">
                <a:solidFill>
                  <a:srgbClr val="00B050"/>
                </a:solidFill>
                <a:latin typeface="Algerian" panose="04020705040A02060702" pitchFamily="82" charset="0"/>
              </a:rPr>
              <a:t>ДОГОВОРУ </a:t>
            </a:r>
            <a:br>
              <a:rPr lang="uk" sz="3600" b="1" dirty="0" smtClean="0">
                <a:solidFill>
                  <a:srgbClr val="00B050"/>
                </a:solidFill>
                <a:latin typeface="Algerian" panose="04020705040A02060702" pitchFamily="82" charset="0"/>
              </a:rPr>
            </a:br>
            <a:r>
              <a:rPr lang="uk" sz="3600" b="1" dirty="0" smtClean="0">
                <a:solidFill>
                  <a:srgbClr val="00B050"/>
                </a:solidFill>
                <a:latin typeface="Algerian" panose="04020705040A02060702" pitchFamily="82" charset="0"/>
              </a:rPr>
              <a:t>Ст. 30 КЗпП</a:t>
            </a:r>
            <a:endParaRPr lang="pl-PL" sz="36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649730"/>
            <a:ext cx="10515600" cy="4568262"/>
          </a:xfrm>
        </p:spPr>
        <p:txBody>
          <a:bodyPr>
            <a:noAutofit/>
          </a:bodyPr>
          <a:lstStyle/>
          <a:p>
            <a:r>
              <a:rPr lang="pl-PL" sz="2000" dirty="0" smtClean="0"/>
              <a:t>§ </a:t>
            </a:r>
            <a:r>
              <a:rPr lang="pl-PL" sz="2000" dirty="0"/>
              <a:t>2. </a:t>
            </a:r>
            <a:r>
              <a:rPr lang="pl-PL" sz="2000" b="1" dirty="0"/>
              <a:t>Umowa o pracę na okres próbny </a:t>
            </a:r>
            <a:r>
              <a:rPr lang="pl-PL" sz="2000" dirty="0"/>
              <a:t>rozwiązuje się z </a:t>
            </a:r>
            <a:r>
              <a:rPr lang="pl-PL" sz="2000" b="1" u="sng" dirty="0">
                <a:solidFill>
                  <a:srgbClr val="FF0000"/>
                </a:solidFill>
              </a:rPr>
              <a:t>upływem tego okresu</a:t>
            </a:r>
            <a:r>
              <a:rPr lang="pl-PL" sz="2000" dirty="0"/>
              <a:t>, a przed jego upływem może być rozwiązana za wypowiedzeniem. </a:t>
            </a:r>
          </a:p>
          <a:p>
            <a:r>
              <a:rPr lang="pl-PL" sz="2000" dirty="0"/>
              <a:t>§ 2</a:t>
            </a:r>
            <a:r>
              <a:rPr lang="pl-PL" sz="2000" baseline="30000" dirty="0"/>
              <a:t>1</a:t>
            </a:r>
            <a:r>
              <a:rPr lang="pl-PL" sz="2000" dirty="0"/>
              <a:t>. </a:t>
            </a:r>
            <a:r>
              <a:rPr lang="pl-PL" sz="2000" b="1" dirty="0"/>
              <a:t>Okres wypowiedzenia umowy o pracę </a:t>
            </a:r>
            <a:r>
              <a:rPr lang="pl-PL" sz="2000" dirty="0"/>
              <a:t>obejmujący </a:t>
            </a:r>
            <a:r>
              <a:rPr lang="pl-PL" sz="2000" b="1" u="sng" dirty="0">
                <a:solidFill>
                  <a:srgbClr val="FF0000"/>
                </a:solidFill>
              </a:rPr>
              <a:t>tydzień lub miesiąc albo ich wielokrotność kończy się odpowiednio w sobotę lub w ostatnim dniu miesiąca.</a:t>
            </a:r>
          </a:p>
          <a:p>
            <a:r>
              <a:rPr lang="pl-PL" sz="2000" dirty="0"/>
              <a:t>§ 3. </a:t>
            </a:r>
            <a:r>
              <a:rPr lang="pl-PL" sz="2000" b="1" dirty="0"/>
              <a:t>Oświadczenie każdej ze stron o wypowiedzeniu lub rozwiązaniu umowy o pracę bez wypowiedzenia</a:t>
            </a:r>
            <a:r>
              <a:rPr lang="pl-PL" sz="2000" dirty="0"/>
              <a:t> powinno </a:t>
            </a:r>
            <a:r>
              <a:rPr lang="pl-PL" sz="2000" b="1" u="sng" dirty="0">
                <a:solidFill>
                  <a:srgbClr val="FF0000"/>
                </a:solidFill>
              </a:rPr>
              <a:t>nastąpić na piśmie.</a:t>
            </a:r>
          </a:p>
          <a:p>
            <a:r>
              <a:rPr lang="pl-PL" sz="2000" dirty="0"/>
              <a:t>§ 4. </a:t>
            </a:r>
            <a:r>
              <a:rPr lang="pl-PL" sz="2000" b="1" dirty="0"/>
              <a:t>W oświadczeniu pracodawcy o wypowiedzeniu umowy o pracę zawartej na czas nieokreślony lub o rozwiązaniu umowy o pracę bez wypowiedzenia </a:t>
            </a:r>
            <a:r>
              <a:rPr lang="pl-PL" sz="2000" b="1" u="sng" dirty="0">
                <a:solidFill>
                  <a:srgbClr val="FF0000"/>
                </a:solidFill>
              </a:rPr>
              <a:t>powinna być wskazana przyczyna uzasadniająca wypowiedzenie lub rozwiązanie umowy.</a:t>
            </a:r>
          </a:p>
          <a:p>
            <a:r>
              <a:rPr lang="pl-PL" sz="2000" dirty="0"/>
              <a:t>§ 5. W oświadczeniu pracodawcy o wypowiedzeniu umowy o pracę lub jej rozwiązaniu bez wypowiedzenia </a:t>
            </a:r>
            <a:r>
              <a:rPr lang="pl-PL" sz="2000" b="1" u="sng" dirty="0">
                <a:solidFill>
                  <a:srgbClr val="FF0000"/>
                </a:solidFill>
              </a:rPr>
              <a:t>powinno być zawarte pouczenie o przysługującym pracownikowi prawie odwołania do sądu pracy.</a:t>
            </a:r>
          </a:p>
          <a:p>
            <a:pPr marL="0" indent="0">
              <a:lnSpc>
                <a:spcPct val="100000"/>
              </a:lnSpc>
              <a:buNone/>
            </a:pPr>
            <a:endParaRPr lang="pl-PL" sz="16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36145058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17653"/>
            <a:ext cx="10515600" cy="1573403"/>
          </a:xfrm>
        </p:spPr>
        <p:txBody>
          <a:bodyPr>
            <a:noAutofit/>
          </a:bodyPr>
          <a:lstStyle/>
          <a:p>
            <a:pPr algn="ctr"/>
            <a:r>
              <a:rPr lang="pl-PL" altLang="pl-PL" sz="3600" b="1" dirty="0">
                <a:solidFill>
                  <a:srgbClr val="00B050"/>
                </a:solidFill>
                <a:latin typeface="Algerian" panose="04020705040A02060702" pitchFamily="82" charset="0"/>
              </a:rPr>
              <a:t>ROZWIĄZANIE  UMOWY  O  PRACĘ  ART.30 KP</a:t>
            </a:r>
            <a:r>
              <a:rPr lang="uk-UA" altLang="pl-PL" sz="3600" b="1" dirty="0">
                <a:solidFill>
                  <a:srgbClr val="00B050"/>
                </a:solidFill>
                <a:latin typeface="Algerian" panose="04020705040A02060702" pitchFamily="82" charset="0"/>
              </a:rPr>
              <a:t/>
            </a:r>
            <a:br>
              <a:rPr lang="uk-UA" altLang="pl-PL" sz="3600" b="1" dirty="0">
                <a:solidFill>
                  <a:srgbClr val="00B050"/>
                </a:solidFill>
                <a:latin typeface="Algerian" panose="04020705040A02060702" pitchFamily="82" charset="0"/>
              </a:rPr>
            </a:br>
            <a:r>
              <a:rPr lang="uk" sz="3600" b="1" dirty="0">
                <a:solidFill>
                  <a:srgbClr val="00B050"/>
                </a:solidFill>
                <a:latin typeface="Algerian" panose="04020705040A02060702" pitchFamily="82" charset="0"/>
              </a:rPr>
              <a:t>ПРИПИНЕННЯ ТРУДОВОГО ДОГОВОРУ </a:t>
            </a:r>
            <a:br>
              <a:rPr lang="uk" sz="3600" b="1" dirty="0">
                <a:solidFill>
                  <a:srgbClr val="00B050"/>
                </a:solidFill>
                <a:latin typeface="Algerian" panose="04020705040A02060702" pitchFamily="82" charset="0"/>
              </a:rPr>
            </a:br>
            <a:r>
              <a:rPr lang="uk" sz="3600" b="1" dirty="0">
                <a:solidFill>
                  <a:srgbClr val="00B050"/>
                </a:solidFill>
                <a:latin typeface="Algerian" panose="04020705040A02060702" pitchFamily="82" charset="0"/>
              </a:rPr>
              <a:t>Ст. 30 КЗпП</a:t>
            </a:r>
            <a:endParaRPr lang="pl-PL" sz="36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737616" y="1512570"/>
            <a:ext cx="10515600" cy="4266510"/>
          </a:xfrm>
        </p:spPr>
        <p:txBody>
          <a:bodyPr>
            <a:noAutofit/>
          </a:bodyPr>
          <a:lstStyle/>
          <a:p>
            <a:r>
              <a:rPr lang="uk" sz="2000" dirty="0" smtClean="0"/>
              <a:t>§ </a:t>
            </a:r>
            <a:r>
              <a:rPr lang="uk" sz="2000" dirty="0"/>
              <a:t>2. </a:t>
            </a:r>
            <a:r>
              <a:rPr lang="uk" sz="2000" b="1" dirty="0"/>
              <a:t>Трудовий договір на випробувальний термін </a:t>
            </a:r>
            <a:r>
              <a:rPr lang="uk" sz="2000" dirty="0"/>
              <a:t>припиняється після </a:t>
            </a:r>
            <a:r>
              <a:rPr lang="uk" sz="2000" b="1" u="sng" dirty="0">
                <a:solidFill>
                  <a:srgbClr val="FF0000"/>
                </a:solidFill>
              </a:rPr>
              <a:t>закінчення цього строку </a:t>
            </a:r>
            <a:r>
              <a:rPr lang="uk" sz="2000" dirty="0"/>
              <a:t>, а до його закінчення він може бути розірваний шляхом попередження.</a:t>
            </a:r>
          </a:p>
          <a:p>
            <a:r>
              <a:rPr lang="uk" sz="2000" dirty="0"/>
              <a:t>§ 2 </a:t>
            </a:r>
            <a:r>
              <a:rPr lang="uk" sz="2000" baseline="30000" dirty="0"/>
              <a:t>1 </a:t>
            </a:r>
            <a:r>
              <a:rPr lang="uk" sz="2000" dirty="0"/>
              <a:t>. </a:t>
            </a:r>
            <a:r>
              <a:rPr lang="uk" sz="2000" b="1" dirty="0"/>
              <a:t>Строк попередження </a:t>
            </a:r>
            <a:r>
              <a:rPr lang="uk" sz="2000" b="1" dirty="0" smtClean="0"/>
              <a:t>про розірвання </a:t>
            </a:r>
            <a:r>
              <a:rPr lang="uk" sz="2000" b="1" dirty="0"/>
              <a:t>трудового договору на </a:t>
            </a:r>
            <a:r>
              <a:rPr lang="uk" sz="2000" b="1" dirty="0" smtClean="0">
                <a:solidFill>
                  <a:srgbClr val="FF0000"/>
                </a:solidFill>
              </a:rPr>
              <a:t>тиждень</a:t>
            </a:r>
            <a:r>
              <a:rPr lang="uk" sz="2000" b="1" u="sng" dirty="0" smtClean="0">
                <a:solidFill>
                  <a:srgbClr val="FF0000"/>
                </a:solidFill>
              </a:rPr>
              <a:t>, </a:t>
            </a:r>
            <a:r>
              <a:rPr lang="uk" sz="2000" b="1" u="sng" dirty="0">
                <a:solidFill>
                  <a:srgbClr val="FF0000"/>
                </a:solidFill>
              </a:rPr>
              <a:t>місяць або його кратне закінчується в суботу або в останній день місяця відповідно.</a:t>
            </a:r>
          </a:p>
          <a:p>
            <a:r>
              <a:rPr lang="uk" sz="2000" dirty="0"/>
              <a:t>§ 3. </a:t>
            </a:r>
            <a:r>
              <a:rPr lang="uk" sz="2000" b="1" dirty="0"/>
              <a:t>Заява кожної із сторін про повідомлення про розірвання або розірвання трудового договору без попередження </a:t>
            </a:r>
            <a:r>
              <a:rPr lang="uk" sz="2000" dirty="0"/>
              <a:t>оформляється </a:t>
            </a:r>
            <a:r>
              <a:rPr lang="uk" sz="2000" b="1" u="sng" dirty="0">
                <a:solidFill>
                  <a:srgbClr val="FF0000"/>
                </a:solidFill>
              </a:rPr>
              <a:t>письмово.</a:t>
            </a:r>
          </a:p>
          <a:p>
            <a:r>
              <a:rPr lang="uk" sz="2000" dirty="0"/>
              <a:t>§ 4. </a:t>
            </a:r>
            <a:r>
              <a:rPr lang="uk" sz="2000" b="1" dirty="0"/>
              <a:t>У заяві роботодавця про розірвання трудового договору, укладеного на невизначений строк, або про розірвання трудового договору без попередження </a:t>
            </a:r>
            <a:r>
              <a:rPr lang="uk" sz="2000" b="1" u="sng" dirty="0">
                <a:solidFill>
                  <a:srgbClr val="FF0000"/>
                </a:solidFill>
              </a:rPr>
              <a:t>має бути зазначена причина, що обґрунтовує </a:t>
            </a:r>
            <a:r>
              <a:rPr lang="uk" sz="2000" b="1" u="sng" dirty="0" smtClean="0">
                <a:solidFill>
                  <a:srgbClr val="FF0000"/>
                </a:solidFill>
              </a:rPr>
              <a:t>попередження про розірвання </a:t>
            </a:r>
            <a:r>
              <a:rPr lang="uk" sz="2000" b="1" u="sng" dirty="0">
                <a:solidFill>
                  <a:srgbClr val="FF0000"/>
                </a:solidFill>
              </a:rPr>
              <a:t>або розірвання договору.</a:t>
            </a:r>
          </a:p>
          <a:p>
            <a:r>
              <a:rPr lang="uk" sz="2000" dirty="0"/>
              <a:t>§ 5. Заява роботодавця </a:t>
            </a:r>
            <a:r>
              <a:rPr lang="uk" sz="2000" dirty="0" smtClean="0"/>
              <a:t>про повідомлення про </a:t>
            </a:r>
            <a:r>
              <a:rPr lang="uk" sz="2000" dirty="0"/>
              <a:t>розірвання трудового договору або </a:t>
            </a:r>
            <a:r>
              <a:rPr lang="uk" sz="2000" dirty="0" smtClean="0"/>
              <a:t>його </a:t>
            </a:r>
            <a:r>
              <a:rPr lang="uk" sz="2000" dirty="0"/>
              <a:t>розірвання без попередження </a:t>
            </a:r>
            <a:r>
              <a:rPr lang="uk" sz="2000" b="1" u="sng" dirty="0">
                <a:solidFill>
                  <a:srgbClr val="FF0000"/>
                </a:solidFill>
              </a:rPr>
              <a:t>має містити вказівку про право працівника на звернення до суду з питань трудових відносин</a:t>
            </a:r>
            <a:r>
              <a:rPr lang="uk" sz="2000" b="1" u="sng" dirty="0" smtClean="0">
                <a:solidFill>
                  <a:srgbClr val="FF0000"/>
                </a:solidFill>
              </a:rPr>
              <a:t>.</a:t>
            </a:r>
            <a:endParaRPr lang="uk" sz="2000" b="1" u="sng" dirty="0">
              <a:solidFill>
                <a:srgbClr val="FF0000"/>
              </a:solidFill>
            </a:endParaRP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3522305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0" y="365125"/>
            <a:ext cx="11978640" cy="777875"/>
          </a:xfrm>
        </p:spPr>
        <p:txBody>
          <a:bodyPr>
            <a:noAutofit/>
          </a:bodyPr>
          <a:lstStyle/>
          <a:p>
            <a:pPr algn="ctr"/>
            <a:r>
              <a:rPr lang="pl-PL" altLang="pl-PL" sz="2800" b="1" dirty="0" smtClean="0">
                <a:solidFill>
                  <a:srgbClr val="00B050"/>
                </a:solidFill>
                <a:latin typeface="Algerian" panose="04020705040A02060702" pitchFamily="82" charset="0"/>
              </a:rPr>
              <a:t>ROZWIĄZANIE  UMOWY  O  PRACĘ  </a:t>
            </a:r>
            <a:r>
              <a:rPr lang="pl-PL" altLang="pl-PL" sz="2800" b="1" dirty="0">
                <a:solidFill>
                  <a:srgbClr val="00B050"/>
                </a:solidFill>
                <a:latin typeface="Algerian" panose="04020705040A02060702" pitchFamily="82" charset="0"/>
              </a:rPr>
              <a:t>ZA </a:t>
            </a:r>
            <a:r>
              <a:rPr lang="pl-PL" altLang="pl-PL" sz="2800" b="1" dirty="0" smtClean="0">
                <a:solidFill>
                  <a:srgbClr val="00B050"/>
                </a:solidFill>
                <a:latin typeface="Algerian" panose="04020705040A02060702" pitchFamily="82" charset="0"/>
              </a:rPr>
              <a:t> WYPOWIEDZENIEM</a:t>
            </a:r>
            <a:r>
              <a:rPr lang="uk-UA" altLang="pl-PL" sz="2800" b="1" dirty="0" smtClean="0">
                <a:solidFill>
                  <a:srgbClr val="00B050"/>
                </a:solidFill>
                <a:latin typeface="Algerian" panose="04020705040A02060702" pitchFamily="82" charset="0"/>
              </a:rPr>
              <a:t/>
            </a:r>
            <a:br>
              <a:rPr lang="uk-UA" altLang="pl-PL" sz="2800" b="1" dirty="0" smtClean="0">
                <a:solidFill>
                  <a:srgbClr val="00B050"/>
                </a:solidFill>
                <a:latin typeface="Algerian" panose="04020705040A02060702" pitchFamily="82" charset="0"/>
              </a:rPr>
            </a:br>
            <a:r>
              <a:rPr lang="uk" altLang="pl-PL" sz="2800" b="1" dirty="0">
                <a:solidFill>
                  <a:srgbClr val="00B050"/>
                </a:solidFill>
                <a:latin typeface="Algerian" panose="04020705040A02060702" pitchFamily="82" charset="0"/>
              </a:rPr>
              <a:t>ПРИПИНЕННЯ ТРУДОВОГО ДОГОВОРУ </a:t>
            </a:r>
            <a:r>
              <a:rPr lang="uk" altLang="pl-PL" sz="2800" b="1" dirty="0" smtClean="0">
                <a:solidFill>
                  <a:srgbClr val="00B050"/>
                </a:solidFill>
                <a:latin typeface="Algerian" panose="04020705040A02060702" pitchFamily="82" charset="0"/>
              </a:rPr>
              <a:t>ЗА ПОПЕРЕДЖЕННЯМ</a:t>
            </a:r>
            <a:endParaRPr lang="pl-PL" sz="28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009650"/>
            <a:ext cx="10515600" cy="4568262"/>
          </a:xfrm>
        </p:spPr>
        <p:txBody>
          <a:bodyPr>
            <a:noAutofit/>
          </a:bodyPr>
          <a:lstStyle/>
          <a:p>
            <a:endParaRPr lang="pl-PL" sz="1100" dirty="0"/>
          </a:p>
          <a:p>
            <a:endParaRPr lang="pl-PL" sz="1100" dirty="0"/>
          </a:p>
          <a:p>
            <a:pPr marL="0" indent="0">
              <a:buNone/>
            </a:pPr>
            <a:r>
              <a:rPr lang="pl-PL" sz="1800" dirty="0"/>
              <a:t>Art. 32 [Wypowiedzenie umowy] </a:t>
            </a:r>
          </a:p>
          <a:p>
            <a:pPr marL="0" indent="0">
              <a:buNone/>
            </a:pPr>
            <a:r>
              <a:rPr lang="pl-PL" sz="1800" dirty="0"/>
              <a:t>§ 1. </a:t>
            </a:r>
            <a:r>
              <a:rPr lang="pl-PL" sz="1800" b="1" dirty="0"/>
              <a:t>Każda ze stron może rozwiązać umowę o pracę za wypowiedzeniem</a:t>
            </a:r>
            <a:r>
              <a:rPr lang="pl-PL" sz="1800" dirty="0"/>
              <a:t>.</a:t>
            </a:r>
          </a:p>
          <a:p>
            <a:pPr marL="0" indent="0">
              <a:buNone/>
            </a:pPr>
            <a:r>
              <a:rPr lang="pl-PL" sz="1800" dirty="0"/>
              <a:t>§ 2. Rozwiązanie umowy o pracę następuje </a:t>
            </a:r>
            <a:r>
              <a:rPr lang="pl-PL" sz="1800" b="1" dirty="0"/>
              <a:t>z upływem okresu wypowiedzenia</a:t>
            </a:r>
            <a:r>
              <a:rPr lang="pl-PL" sz="1800" dirty="0"/>
              <a:t>.</a:t>
            </a:r>
          </a:p>
          <a:p>
            <a:pPr marL="0" indent="0">
              <a:buNone/>
            </a:pPr>
            <a:endParaRPr lang="pl-PL" sz="1800" dirty="0"/>
          </a:p>
          <a:p>
            <a:pPr marL="0" indent="0">
              <a:buNone/>
            </a:pPr>
            <a:r>
              <a:rPr lang="pl-PL" sz="1800" dirty="0"/>
              <a:t>Art. 34 [Okres wypowiedzenia umowy na okres próbny] Okres wypowiedzenia umowy o pracę zawartej na okres próbny wynosi:</a:t>
            </a:r>
          </a:p>
          <a:p>
            <a:pPr marL="0" indent="0">
              <a:buNone/>
            </a:pPr>
            <a:r>
              <a:rPr lang="pl-PL" sz="1800" dirty="0"/>
              <a:t>1) </a:t>
            </a:r>
            <a:r>
              <a:rPr lang="pl-PL" sz="1800" b="1" dirty="0"/>
              <a:t>3 dni robocze</a:t>
            </a:r>
            <a:r>
              <a:rPr lang="pl-PL" sz="1800" dirty="0"/>
              <a:t>, jeżeli </a:t>
            </a:r>
            <a:r>
              <a:rPr lang="pl-PL" sz="1800" u="sng" dirty="0">
                <a:solidFill>
                  <a:srgbClr val="FF0000"/>
                </a:solidFill>
              </a:rPr>
              <a:t>okres próbny nie przekracza 2 tygodni</a:t>
            </a:r>
            <a:r>
              <a:rPr lang="pl-PL" sz="1800" dirty="0"/>
              <a:t>;</a:t>
            </a:r>
          </a:p>
          <a:p>
            <a:pPr marL="0" indent="0">
              <a:buNone/>
            </a:pPr>
            <a:r>
              <a:rPr lang="pl-PL" sz="1800" dirty="0"/>
              <a:t>2) </a:t>
            </a:r>
            <a:r>
              <a:rPr lang="pl-PL" sz="1800" b="1" dirty="0"/>
              <a:t>1 tydzień, </a:t>
            </a:r>
            <a:r>
              <a:rPr lang="pl-PL" sz="1800" dirty="0"/>
              <a:t>jeżeli </a:t>
            </a:r>
            <a:r>
              <a:rPr lang="pl-PL" sz="1800" u="sng" dirty="0">
                <a:solidFill>
                  <a:srgbClr val="FF0000"/>
                </a:solidFill>
              </a:rPr>
              <a:t>okres próbny jest dłuższy niż 2 tygodnie</a:t>
            </a:r>
            <a:r>
              <a:rPr lang="pl-PL" sz="1800" dirty="0"/>
              <a:t>;</a:t>
            </a:r>
          </a:p>
          <a:p>
            <a:pPr marL="0" indent="0">
              <a:buNone/>
            </a:pPr>
            <a:r>
              <a:rPr lang="pl-PL" sz="1800" dirty="0"/>
              <a:t>3) </a:t>
            </a:r>
            <a:r>
              <a:rPr lang="pl-PL" sz="1800" b="1" dirty="0"/>
              <a:t>2 tygodnie</a:t>
            </a:r>
            <a:r>
              <a:rPr lang="pl-PL" sz="1800" dirty="0"/>
              <a:t>, jeżeli </a:t>
            </a:r>
            <a:r>
              <a:rPr lang="pl-PL" sz="1800" u="sng" dirty="0">
                <a:solidFill>
                  <a:srgbClr val="FF0000"/>
                </a:solidFill>
              </a:rPr>
              <a:t>okres próbny wynosi 3 miesiące.</a:t>
            </a:r>
          </a:p>
          <a:p>
            <a:pPr marL="0" indent="0">
              <a:lnSpc>
                <a:spcPct val="100000"/>
              </a:lnSpc>
              <a:buNone/>
            </a:pPr>
            <a:endParaRPr lang="pl-PL" sz="16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41925340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2800" b="1" dirty="0">
                <a:solidFill>
                  <a:srgbClr val="00B050"/>
                </a:solidFill>
                <a:latin typeface="Algerian" panose="04020705040A02060702" pitchFamily="82" charset="0"/>
              </a:rPr>
              <a:t>ROZWIĄZANIE  UMOWY  O  PRACĘ  ZA  WYPOWIEDZENIEM</a:t>
            </a:r>
            <a:r>
              <a:rPr lang="uk-UA" altLang="pl-PL" sz="2800" b="1" dirty="0">
                <a:solidFill>
                  <a:srgbClr val="00B050"/>
                </a:solidFill>
                <a:latin typeface="Algerian" panose="04020705040A02060702" pitchFamily="82" charset="0"/>
              </a:rPr>
              <a:t/>
            </a:r>
            <a:br>
              <a:rPr lang="uk-UA" altLang="pl-PL" sz="2800" b="1" dirty="0">
                <a:solidFill>
                  <a:srgbClr val="00B050"/>
                </a:solidFill>
                <a:latin typeface="Algerian" panose="04020705040A02060702" pitchFamily="82" charset="0"/>
              </a:rPr>
            </a:br>
            <a:r>
              <a:rPr lang="uk" altLang="pl-PL" sz="2800" b="1" dirty="0">
                <a:solidFill>
                  <a:srgbClr val="00B050"/>
                </a:solidFill>
                <a:latin typeface="Algerian" panose="04020705040A02060702" pitchFamily="82" charset="0"/>
              </a:rPr>
              <a:t>ПРИПИНЕННЯ ТРУДОВОГО ДОГОВОРУ ЗА ПОПЕРЕДЖЕННЯМ</a:t>
            </a:r>
            <a:endParaRPr lang="pl-PL" sz="28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93698"/>
            <a:ext cx="10515600" cy="3790950"/>
          </a:xfrm>
        </p:spPr>
        <p:txBody>
          <a:bodyPr>
            <a:noAutofit/>
          </a:bodyPr>
          <a:lstStyle/>
          <a:p>
            <a:pPr marL="0" indent="0">
              <a:buNone/>
            </a:pPr>
            <a:r>
              <a:rPr lang="uk" sz="1600" dirty="0" smtClean="0"/>
              <a:t>Стаття </a:t>
            </a:r>
            <a:r>
              <a:rPr lang="uk" sz="1600" dirty="0"/>
              <a:t>32 [розірвання </a:t>
            </a:r>
            <a:r>
              <a:rPr lang="uk" sz="1600" dirty="0" smtClean="0"/>
              <a:t>договору за попередженням]</a:t>
            </a:r>
            <a:endParaRPr lang="uk" sz="1600" dirty="0"/>
          </a:p>
          <a:p>
            <a:pPr marL="0" indent="0">
              <a:buNone/>
            </a:pPr>
            <a:r>
              <a:rPr lang="uk" sz="1600" dirty="0"/>
              <a:t>§ 1. </a:t>
            </a:r>
            <a:r>
              <a:rPr lang="uk" sz="1600" b="1" dirty="0"/>
              <a:t>Будь-яка сторона може розірвати трудовий договір </a:t>
            </a:r>
            <a:r>
              <a:rPr lang="uk" sz="1600" b="1" dirty="0" smtClean="0"/>
              <a:t>за </a:t>
            </a:r>
            <a:r>
              <a:rPr lang="uk" sz="1600" b="1" dirty="0"/>
              <a:t>попередженням </a:t>
            </a:r>
            <a:r>
              <a:rPr lang="uk" sz="1600" dirty="0"/>
              <a:t>.</a:t>
            </a:r>
          </a:p>
          <a:p>
            <a:pPr marL="0" indent="0">
              <a:buNone/>
            </a:pPr>
            <a:r>
              <a:rPr lang="uk" sz="1600" dirty="0"/>
              <a:t>§ 2. Розірвання трудового договору відбувається </a:t>
            </a:r>
            <a:r>
              <a:rPr lang="uk" sz="1600" b="1" dirty="0"/>
              <a:t>після закінчення строку попередження </a:t>
            </a:r>
            <a:r>
              <a:rPr lang="uk" sz="1600" dirty="0"/>
              <a:t>.</a:t>
            </a:r>
          </a:p>
          <a:p>
            <a:pPr marL="0" indent="0">
              <a:buNone/>
            </a:pPr>
            <a:endParaRPr lang="pl-PL" sz="1600" dirty="0"/>
          </a:p>
          <a:p>
            <a:pPr marL="0" indent="0">
              <a:buNone/>
            </a:pPr>
            <a:r>
              <a:rPr lang="uk" sz="1600" dirty="0"/>
              <a:t>Стаття 34. [Термін </a:t>
            </a:r>
            <a:r>
              <a:rPr lang="uk" sz="1600" dirty="0" smtClean="0"/>
              <a:t>попередження договору </a:t>
            </a:r>
            <a:r>
              <a:rPr lang="uk" sz="1600" dirty="0"/>
              <a:t>на випробувальний строк] Строком попередження за трудовим договором, укладеним на випробувальний строк, є:</a:t>
            </a:r>
          </a:p>
          <a:p>
            <a:pPr marL="0" indent="0">
              <a:buNone/>
            </a:pPr>
            <a:r>
              <a:rPr lang="uk" sz="1600" dirty="0"/>
              <a:t>1) </a:t>
            </a:r>
            <a:r>
              <a:rPr lang="uk" sz="1600" b="1" dirty="0"/>
              <a:t>3 робочих дні </a:t>
            </a:r>
            <a:r>
              <a:rPr lang="uk" sz="1600" dirty="0"/>
              <a:t>, якщо </a:t>
            </a:r>
            <a:r>
              <a:rPr lang="uk" sz="1600" u="sng" dirty="0">
                <a:solidFill>
                  <a:srgbClr val="FF0000"/>
                </a:solidFill>
              </a:rPr>
              <a:t>випробувальний термін не перевищує 2 тижнів </a:t>
            </a:r>
            <a:r>
              <a:rPr lang="uk" sz="1600" dirty="0"/>
              <a:t>;</a:t>
            </a:r>
          </a:p>
          <a:p>
            <a:pPr marL="0" indent="0">
              <a:buNone/>
            </a:pPr>
            <a:r>
              <a:rPr lang="uk" sz="1600" dirty="0"/>
              <a:t>2) </a:t>
            </a:r>
            <a:r>
              <a:rPr lang="uk" sz="1600" b="1" dirty="0"/>
              <a:t>1 тиждень, </a:t>
            </a:r>
            <a:r>
              <a:rPr lang="uk" sz="1600" dirty="0"/>
              <a:t>якщо </a:t>
            </a:r>
            <a:r>
              <a:rPr lang="uk" sz="1600" u="sng" dirty="0">
                <a:solidFill>
                  <a:srgbClr val="FF0000"/>
                </a:solidFill>
              </a:rPr>
              <a:t>випробувальний термін більше 2 тижнів </a:t>
            </a:r>
            <a:r>
              <a:rPr lang="uk" sz="1600" dirty="0"/>
              <a:t>;</a:t>
            </a:r>
          </a:p>
          <a:p>
            <a:pPr marL="0" indent="0">
              <a:buNone/>
            </a:pPr>
            <a:r>
              <a:rPr lang="uk" sz="1600" dirty="0"/>
              <a:t>3) </a:t>
            </a:r>
            <a:r>
              <a:rPr lang="uk" sz="1600" b="1" dirty="0"/>
              <a:t>2 тижні </a:t>
            </a:r>
            <a:r>
              <a:rPr lang="uk" sz="1600" dirty="0"/>
              <a:t>, якщо </a:t>
            </a:r>
            <a:r>
              <a:rPr lang="uk" sz="1600" u="sng" dirty="0">
                <a:solidFill>
                  <a:srgbClr val="FF0000"/>
                </a:solidFill>
              </a:rPr>
              <a:t>випробувальний термін становить 3 місяці.</a:t>
            </a:r>
          </a:p>
          <a:p>
            <a:pPr marL="0" indent="0">
              <a:lnSpc>
                <a:spcPct val="100000"/>
              </a:lnSpc>
              <a:buNone/>
            </a:pPr>
            <a:endParaRPr lang="pl-PL" sz="1400" dirty="0"/>
          </a:p>
          <a:p>
            <a:pPr marL="0" indent="0">
              <a:lnSpc>
                <a:spcPct val="100000"/>
              </a:lnSpc>
              <a:buNone/>
            </a:pPr>
            <a:endParaRPr lang="pl-PL" sz="16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22533497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2800" b="1" dirty="0">
                <a:solidFill>
                  <a:srgbClr val="00B050"/>
                </a:solidFill>
                <a:latin typeface="Algerian" panose="04020705040A02060702" pitchFamily="82" charset="0"/>
              </a:rPr>
              <a:t>ROZWIĄZANIE  UMOWY  O  PRACĘ  ZA  WYPOWIEDZENIEM</a:t>
            </a:r>
            <a:r>
              <a:rPr lang="uk-UA" altLang="pl-PL" sz="2800" b="1" dirty="0">
                <a:solidFill>
                  <a:srgbClr val="00B050"/>
                </a:solidFill>
                <a:latin typeface="Algerian" panose="04020705040A02060702" pitchFamily="82" charset="0"/>
              </a:rPr>
              <a:t/>
            </a:r>
            <a:br>
              <a:rPr lang="uk-UA" altLang="pl-PL" sz="2800" b="1" dirty="0">
                <a:solidFill>
                  <a:srgbClr val="00B050"/>
                </a:solidFill>
                <a:latin typeface="Algerian" panose="04020705040A02060702" pitchFamily="82" charset="0"/>
              </a:rPr>
            </a:br>
            <a:r>
              <a:rPr lang="uk" altLang="pl-PL" sz="2800" b="1" dirty="0">
                <a:solidFill>
                  <a:srgbClr val="00B050"/>
                </a:solidFill>
                <a:latin typeface="Algerian" panose="04020705040A02060702" pitchFamily="82" charset="0"/>
              </a:rPr>
              <a:t>ПРИПИНЕННЯ ТРУДОВОГО ДОГОВОРУ ЗА ПОПЕРЕДЖЕННЯМ</a:t>
            </a:r>
            <a:endParaRPr lang="pl-PL" sz="28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009650"/>
            <a:ext cx="10515600" cy="4568262"/>
          </a:xfrm>
        </p:spPr>
        <p:txBody>
          <a:bodyPr>
            <a:noAutofit/>
          </a:bodyPr>
          <a:lstStyle/>
          <a:p>
            <a:endParaRPr lang="pl-PL" sz="1100" dirty="0"/>
          </a:p>
          <a:p>
            <a:endParaRPr lang="pl-PL" sz="1100" dirty="0"/>
          </a:p>
          <a:p>
            <a:pPr marL="0" indent="0">
              <a:lnSpc>
                <a:spcPct val="100000"/>
              </a:lnSpc>
              <a:buNone/>
            </a:pPr>
            <a:endParaRPr lang="pl-PL" sz="16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8" name="pole tekstowe 7">
            <a:extLst>
              <a:ext uri="{FF2B5EF4-FFF2-40B4-BE49-F238E27FC236}">
                <a16:creationId xmlns="" xmlns:a16="http://schemas.microsoft.com/office/drawing/2014/main" id="{353D7FFF-CE85-014D-F6FA-1EB575912A39}"/>
              </a:ext>
            </a:extLst>
          </p:cNvPr>
          <p:cNvSpPr txBox="1"/>
          <p:nvPr/>
        </p:nvSpPr>
        <p:spPr>
          <a:xfrm>
            <a:off x="466724" y="1359422"/>
            <a:ext cx="11610975" cy="3970318"/>
          </a:xfrm>
          <a:prstGeom prst="rect">
            <a:avLst/>
          </a:prstGeom>
          <a:noFill/>
        </p:spPr>
        <p:txBody>
          <a:bodyPr wrap="square">
            <a:spAutoFit/>
          </a:bodyPr>
          <a:lstStyle/>
          <a:p>
            <a:endParaRPr lang="pl-PL" dirty="0"/>
          </a:p>
          <a:p>
            <a:r>
              <a:rPr lang="pl-PL" b="1" dirty="0"/>
              <a:t>Art. 36 [Długość okresu wypowiedzenia umowy o pracę zawartej na czas nieokreślony oraz umowy na czas określony] </a:t>
            </a:r>
          </a:p>
          <a:p>
            <a:endParaRPr lang="pl-PL" dirty="0"/>
          </a:p>
          <a:p>
            <a:r>
              <a:rPr lang="pl-PL" dirty="0"/>
              <a:t>§ 1. Okres wypowiedzenia umowy o pracę zawartej na czas nieokreślony i umowy o pracę zawartej na czas określony jest uzależniony od okresu zatrudnienia u danego pracodawcy i wynosi:</a:t>
            </a:r>
          </a:p>
          <a:p>
            <a:r>
              <a:rPr lang="pl-PL" dirty="0"/>
              <a:t>1) </a:t>
            </a:r>
            <a:r>
              <a:rPr lang="pl-PL" b="1" dirty="0"/>
              <a:t>2 tygodnie</a:t>
            </a:r>
            <a:r>
              <a:rPr lang="pl-PL" dirty="0"/>
              <a:t>, jeżeli pracownik </a:t>
            </a:r>
            <a:r>
              <a:rPr lang="pl-PL" b="1" u="sng" dirty="0">
                <a:solidFill>
                  <a:srgbClr val="FF0000"/>
                </a:solidFill>
              </a:rPr>
              <a:t>był zatrudniony krócej niż 6 miesięcy;</a:t>
            </a:r>
          </a:p>
          <a:p>
            <a:r>
              <a:rPr lang="pl-PL" dirty="0"/>
              <a:t>2) </a:t>
            </a:r>
            <a:r>
              <a:rPr lang="pl-PL" b="1" dirty="0"/>
              <a:t>1 miesiąc</a:t>
            </a:r>
            <a:r>
              <a:rPr lang="pl-PL" dirty="0"/>
              <a:t>, jeżeli pracownik </a:t>
            </a:r>
            <a:r>
              <a:rPr lang="pl-PL" b="1" u="sng" dirty="0">
                <a:solidFill>
                  <a:srgbClr val="FF0000"/>
                </a:solidFill>
              </a:rPr>
              <a:t>był zatrudniony co najmniej 6 miesięcy</a:t>
            </a:r>
            <a:r>
              <a:rPr lang="pl-PL" dirty="0"/>
              <a:t>;</a:t>
            </a:r>
          </a:p>
          <a:p>
            <a:r>
              <a:rPr lang="pl-PL" dirty="0"/>
              <a:t>3) </a:t>
            </a:r>
            <a:r>
              <a:rPr lang="pl-PL" b="1" dirty="0"/>
              <a:t>3 miesiące</a:t>
            </a:r>
            <a:r>
              <a:rPr lang="pl-PL" dirty="0"/>
              <a:t>, jeżeli pracownik </a:t>
            </a:r>
            <a:r>
              <a:rPr lang="pl-PL" b="1" u="sng" dirty="0">
                <a:solidFill>
                  <a:srgbClr val="FF0000"/>
                </a:solidFill>
              </a:rPr>
              <a:t>był zatrudniony co najmniej 3 lata.</a:t>
            </a:r>
          </a:p>
          <a:p>
            <a:endParaRPr lang="pl-PL" dirty="0"/>
          </a:p>
          <a:p>
            <a:endParaRPr lang="pl-PL" dirty="0"/>
          </a:p>
          <a:p>
            <a:pPr algn="just"/>
            <a:r>
              <a:rPr lang="pl-PL" dirty="0"/>
              <a:t>§ 1</a:t>
            </a:r>
            <a:r>
              <a:rPr lang="pl-PL" baseline="30000" dirty="0"/>
              <a:t>1</a:t>
            </a:r>
            <a:r>
              <a:rPr lang="pl-PL" dirty="0"/>
              <a:t>. Do okresu zatrudnienia, o którym mowa w § 1, </a:t>
            </a:r>
            <a:r>
              <a:rPr lang="pl-PL" b="1" dirty="0"/>
              <a:t>wlicza się pracownikowi okres zatrudnienia u poprzedniego pracodawcy, jeżeli zmiana pracodawcy nastąpiła na zasadach określonych </a:t>
            </a:r>
            <a:r>
              <a:rPr lang="pl-PL" dirty="0"/>
              <a:t>w </a:t>
            </a:r>
            <a:r>
              <a:rPr lang="pl-PL" dirty="0">
                <a:hlinkClick r:id="rId3"/>
              </a:rPr>
              <a:t>art. 23</a:t>
            </a:r>
            <a:r>
              <a:rPr lang="pl-PL" baseline="30000" dirty="0">
                <a:hlinkClick r:id="rId3"/>
              </a:rPr>
              <a:t>1</a:t>
            </a:r>
            <a:r>
              <a:rPr lang="pl-PL" dirty="0">
                <a:hlinkClick r:id="rId3"/>
              </a:rPr>
              <a:t>,</a:t>
            </a:r>
            <a:r>
              <a:rPr lang="pl-PL" dirty="0"/>
              <a:t> a także w innych przypadkach, gdy z mocy odrębnych </a:t>
            </a:r>
            <a:r>
              <a:rPr lang="pl-PL" dirty="0">
                <a:hlinkClick r:id="rId4"/>
              </a:rPr>
              <a:t>przepisów</a:t>
            </a:r>
            <a:r>
              <a:rPr lang="pl-PL" dirty="0"/>
              <a:t> nowy pracodawca jest następcą prawnym w stosunkach pracy nawiązanych przez pracodawcę poprzednio zatrudniającego tego pracownika. </a:t>
            </a:r>
          </a:p>
        </p:txBody>
      </p:sp>
    </p:spTree>
    <p:extLst>
      <p:ext uri="{BB962C8B-B14F-4D97-AF65-F5344CB8AC3E}">
        <p14:creationId xmlns:p14="http://schemas.microsoft.com/office/powerpoint/2010/main" xmlns="" val="609952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2800" b="1" dirty="0">
                <a:solidFill>
                  <a:srgbClr val="00B050"/>
                </a:solidFill>
                <a:latin typeface="Algerian" panose="04020705040A02060702" pitchFamily="82" charset="0"/>
              </a:rPr>
              <a:t>ROZWIĄZANIE  UMOWY  O  PRACĘ  ZA  WYPOWIEDZENIEM</a:t>
            </a:r>
            <a:r>
              <a:rPr lang="uk-UA" altLang="pl-PL" sz="2800" b="1" dirty="0">
                <a:solidFill>
                  <a:srgbClr val="00B050"/>
                </a:solidFill>
                <a:latin typeface="Algerian" panose="04020705040A02060702" pitchFamily="82" charset="0"/>
              </a:rPr>
              <a:t/>
            </a:r>
            <a:br>
              <a:rPr lang="uk-UA" altLang="pl-PL" sz="2800" b="1" dirty="0">
                <a:solidFill>
                  <a:srgbClr val="00B050"/>
                </a:solidFill>
                <a:latin typeface="Algerian" panose="04020705040A02060702" pitchFamily="82" charset="0"/>
              </a:rPr>
            </a:br>
            <a:r>
              <a:rPr lang="uk" altLang="pl-PL" sz="2800" b="1" dirty="0">
                <a:solidFill>
                  <a:srgbClr val="00B050"/>
                </a:solidFill>
                <a:latin typeface="Algerian" panose="04020705040A02060702" pitchFamily="82" charset="0"/>
              </a:rPr>
              <a:t>ПРИПИНЕННЯ ТРУДОВОГО ДОГОВОРУ ЗА ПОПЕРЕДЖЕННЯМ</a:t>
            </a:r>
            <a:endParaRPr lang="pl-PL" sz="28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56488" y="1320546"/>
            <a:ext cx="10619232" cy="4568262"/>
          </a:xfrm>
        </p:spPr>
        <p:txBody>
          <a:bodyPr>
            <a:noAutofit/>
          </a:bodyPr>
          <a:lstStyle/>
          <a:p>
            <a:pPr marL="0" indent="0">
              <a:buNone/>
            </a:pPr>
            <a:r>
              <a:rPr lang="uk" sz="1800" b="1" dirty="0" smtClean="0"/>
              <a:t>Стаття </a:t>
            </a:r>
            <a:r>
              <a:rPr lang="uk" sz="1800" b="1" dirty="0"/>
              <a:t>36 [тривалість строку попередження за трудовим договором, укладеним на невизначений строк та договором на обмежений термін]</a:t>
            </a:r>
          </a:p>
          <a:p>
            <a:pPr marL="0" indent="0">
              <a:buNone/>
            </a:pPr>
            <a:endParaRPr lang="pl-PL" sz="1800" dirty="0"/>
          </a:p>
          <a:p>
            <a:pPr marL="0" indent="0">
              <a:buNone/>
            </a:pPr>
            <a:r>
              <a:rPr lang="uk" sz="1800" dirty="0"/>
              <a:t>§ 1. Строк попередження трудового договору, укладеного на невизначений строк, та трудового договору, укладеного на певний строк, залежить від строку роботи у даного роботодавця і становить:</a:t>
            </a:r>
          </a:p>
          <a:p>
            <a:pPr marL="0" indent="0">
              <a:buNone/>
            </a:pPr>
            <a:r>
              <a:rPr lang="uk" sz="1800" dirty="0"/>
              <a:t>1) </a:t>
            </a:r>
            <a:r>
              <a:rPr lang="uk" sz="1800" b="1" dirty="0"/>
              <a:t>2 тижні </a:t>
            </a:r>
            <a:r>
              <a:rPr lang="uk" sz="1800" dirty="0"/>
              <a:t>, якщо працівник </a:t>
            </a:r>
            <a:r>
              <a:rPr lang="uk" sz="1800" b="1" u="sng" dirty="0">
                <a:solidFill>
                  <a:srgbClr val="FF0000"/>
                </a:solidFill>
              </a:rPr>
              <a:t>працював менше 6 місяців;</a:t>
            </a:r>
          </a:p>
          <a:p>
            <a:pPr marL="0" indent="0">
              <a:buNone/>
            </a:pPr>
            <a:r>
              <a:rPr lang="uk" sz="1800" dirty="0"/>
              <a:t>2) </a:t>
            </a:r>
            <a:r>
              <a:rPr lang="uk" sz="1800" b="1" dirty="0"/>
              <a:t>1 місяць </a:t>
            </a:r>
            <a:r>
              <a:rPr lang="uk" sz="1800" dirty="0"/>
              <a:t>, якщо працівник </a:t>
            </a:r>
            <a:r>
              <a:rPr lang="uk" sz="1800" b="1" u="sng" dirty="0">
                <a:solidFill>
                  <a:srgbClr val="FF0000"/>
                </a:solidFill>
              </a:rPr>
              <a:t>пропрацював не менше 6 місяців </a:t>
            </a:r>
            <a:r>
              <a:rPr lang="uk" sz="1800" dirty="0"/>
              <a:t>;</a:t>
            </a:r>
          </a:p>
          <a:p>
            <a:pPr marL="0" indent="0">
              <a:buNone/>
            </a:pPr>
            <a:r>
              <a:rPr lang="uk" sz="1800" dirty="0"/>
              <a:t>3) </a:t>
            </a:r>
            <a:r>
              <a:rPr lang="uk" sz="1800" b="1" dirty="0"/>
              <a:t>3 місяці </a:t>
            </a:r>
            <a:r>
              <a:rPr lang="uk" sz="1800" dirty="0"/>
              <a:t>, якщо працівник </a:t>
            </a:r>
            <a:r>
              <a:rPr lang="uk" sz="1800" b="1" u="sng" dirty="0">
                <a:solidFill>
                  <a:srgbClr val="FF0000"/>
                </a:solidFill>
              </a:rPr>
              <a:t>пропрацював не менше 3 років.</a:t>
            </a:r>
          </a:p>
          <a:p>
            <a:pPr marL="0" indent="0">
              <a:buNone/>
            </a:pPr>
            <a:endParaRPr lang="pl-PL" sz="1800" dirty="0"/>
          </a:p>
          <a:p>
            <a:pPr marL="0" indent="0" algn="just">
              <a:buNone/>
            </a:pPr>
            <a:r>
              <a:rPr lang="uk" sz="1800" dirty="0" smtClean="0"/>
              <a:t>§ </a:t>
            </a:r>
            <a:r>
              <a:rPr lang="uk" sz="1800" dirty="0"/>
              <a:t>1</a:t>
            </a:r>
            <a:r>
              <a:rPr lang="uk" sz="1800" baseline="30000" dirty="0"/>
              <a:t>1</a:t>
            </a:r>
            <a:r>
              <a:rPr lang="uk" sz="1800" dirty="0"/>
              <a:t>. Період роботи, зазначений у § 1</a:t>
            </a:r>
            <a:r>
              <a:rPr lang="uk" sz="1800" b="1" dirty="0"/>
              <a:t>, включає період роботи у попереднього роботодавця, якщо зміна роботодавця відбулася на умовах, визначених </a:t>
            </a:r>
            <a:r>
              <a:rPr lang="uk" sz="1800" dirty="0"/>
              <a:t>ст</a:t>
            </a:r>
            <a:r>
              <a:rPr lang="uk" sz="1800" dirty="0">
                <a:hlinkClick r:id="rId2"/>
              </a:rPr>
              <a:t>. 23</a:t>
            </a:r>
            <a:r>
              <a:rPr lang="uk" sz="1800" baseline="30000" dirty="0">
                <a:hlinkClick r:id="rId2"/>
              </a:rPr>
              <a:t>1</a:t>
            </a:r>
            <a:r>
              <a:rPr lang="uk" sz="1800" dirty="0">
                <a:hlinkClick r:id="rId2"/>
              </a:rPr>
              <a:t>,</a:t>
            </a:r>
            <a:r>
              <a:rPr lang="uk" sz="1800" dirty="0"/>
              <a:t> а також в інших випадках, коли за окремими </a:t>
            </a:r>
            <a:r>
              <a:rPr lang="uk" sz="1800" dirty="0">
                <a:hlinkClick r:id="rId3"/>
              </a:rPr>
              <a:t>положеннями </a:t>
            </a:r>
            <a:r>
              <a:rPr lang="uk" sz="1800" dirty="0"/>
              <a:t>новий роботодавець є правонаступником у трудових відносинах, встановлених роботодавцем, який раніше приймав працівника на роботу.</a:t>
            </a: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24381518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2800" b="1" dirty="0">
                <a:solidFill>
                  <a:srgbClr val="00B050"/>
                </a:solidFill>
                <a:latin typeface="Algerian" panose="04020705040A02060702" pitchFamily="82" charset="0"/>
              </a:rPr>
              <a:t>ROZWIĄZANIE  UMOWY  O  PRACĘ  ZA  WYPOWIEDZENIEM</a:t>
            </a:r>
            <a:r>
              <a:rPr lang="uk-UA" altLang="pl-PL" sz="2800" b="1" dirty="0">
                <a:solidFill>
                  <a:srgbClr val="00B050"/>
                </a:solidFill>
                <a:latin typeface="Algerian" panose="04020705040A02060702" pitchFamily="82" charset="0"/>
              </a:rPr>
              <a:t/>
            </a:r>
            <a:br>
              <a:rPr lang="uk-UA" altLang="pl-PL" sz="2800" b="1" dirty="0">
                <a:solidFill>
                  <a:srgbClr val="00B050"/>
                </a:solidFill>
                <a:latin typeface="Algerian" panose="04020705040A02060702" pitchFamily="82" charset="0"/>
              </a:rPr>
            </a:br>
            <a:r>
              <a:rPr lang="uk" altLang="pl-PL" sz="2800" b="1" dirty="0">
                <a:solidFill>
                  <a:srgbClr val="00B050"/>
                </a:solidFill>
                <a:latin typeface="Algerian" panose="04020705040A02060702" pitchFamily="82" charset="0"/>
              </a:rPr>
              <a:t>ПРИПИНЕННЯ ТРУДОВОГО ДОГОВОРУ ЗА ПОПЕРЕДЖЕННЯМ</a:t>
            </a:r>
            <a:endParaRPr lang="pl-PL" sz="28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009650"/>
            <a:ext cx="10515600" cy="4568262"/>
          </a:xfrm>
        </p:spPr>
        <p:txBody>
          <a:bodyPr>
            <a:noAutofit/>
          </a:bodyPr>
          <a:lstStyle/>
          <a:p>
            <a:endParaRPr lang="pl-PL" sz="1100" dirty="0"/>
          </a:p>
          <a:p>
            <a:endParaRPr lang="pl-PL" sz="1100" dirty="0"/>
          </a:p>
          <a:p>
            <a:pPr marL="0" indent="0">
              <a:lnSpc>
                <a:spcPct val="100000"/>
              </a:lnSpc>
              <a:buNone/>
            </a:pPr>
            <a:endParaRPr lang="pl-PL" sz="16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8" name="pole tekstowe 7">
            <a:extLst>
              <a:ext uri="{FF2B5EF4-FFF2-40B4-BE49-F238E27FC236}">
                <a16:creationId xmlns="" xmlns:a16="http://schemas.microsoft.com/office/drawing/2014/main" id="{353D7FFF-CE85-014D-F6FA-1EB575912A39}"/>
              </a:ext>
            </a:extLst>
          </p:cNvPr>
          <p:cNvSpPr txBox="1"/>
          <p:nvPr/>
        </p:nvSpPr>
        <p:spPr>
          <a:xfrm>
            <a:off x="171449" y="1194486"/>
            <a:ext cx="11610975" cy="4247317"/>
          </a:xfrm>
          <a:prstGeom prst="rect">
            <a:avLst/>
          </a:prstGeom>
          <a:noFill/>
        </p:spPr>
        <p:txBody>
          <a:bodyPr wrap="square">
            <a:spAutoFit/>
          </a:bodyPr>
          <a:lstStyle/>
          <a:p>
            <a:r>
              <a:rPr lang="pl-PL" b="1" dirty="0" smtClean="0"/>
              <a:t>Art</a:t>
            </a:r>
            <a:r>
              <a:rPr lang="pl-PL" b="1" dirty="0"/>
              <a:t>. 36 </a:t>
            </a:r>
          </a:p>
          <a:p>
            <a:pPr algn="just"/>
            <a:r>
              <a:rPr lang="pl-PL" dirty="0"/>
              <a:t>§ 5. Jeżeli pracownik jest zatrudniony na stanowisku </a:t>
            </a:r>
            <a:r>
              <a:rPr lang="pl-PL" b="1" dirty="0"/>
              <a:t>związanym z odpowiedzialnością materialną za powierzone mienie</a:t>
            </a:r>
            <a:r>
              <a:rPr lang="pl-PL" dirty="0"/>
              <a:t>, </a:t>
            </a:r>
            <a:r>
              <a:rPr lang="pl-PL" b="1" dirty="0"/>
              <a:t>strony mogą ustalić w umowie o pracę, że w przypadku</a:t>
            </a:r>
            <a:r>
              <a:rPr lang="pl-PL" dirty="0"/>
              <a:t>, o którym mowa </a:t>
            </a:r>
            <a:r>
              <a:rPr lang="pl-PL" b="1" u="sng" dirty="0">
                <a:solidFill>
                  <a:srgbClr val="FF0000"/>
                </a:solidFill>
              </a:rPr>
              <a:t>w § 1 pkt 1, okres wypowiedzenia wynosi 1 miesiąc,</a:t>
            </a:r>
            <a:r>
              <a:rPr lang="pl-PL" dirty="0"/>
              <a:t> a w przypadku, o którym mowa w </a:t>
            </a:r>
            <a:r>
              <a:rPr lang="pl-PL" b="1" u="sng" dirty="0">
                <a:solidFill>
                  <a:srgbClr val="FF0000"/>
                </a:solidFill>
              </a:rPr>
              <a:t>§ 1 pkt 2 - 3 miesiące.</a:t>
            </a:r>
          </a:p>
          <a:p>
            <a:pPr algn="just"/>
            <a:endParaRPr lang="pl-PL" dirty="0"/>
          </a:p>
          <a:p>
            <a:pPr algn="just"/>
            <a:r>
              <a:rPr lang="pl-PL" dirty="0"/>
              <a:t>§ 6. </a:t>
            </a:r>
            <a:r>
              <a:rPr lang="pl-PL" b="1" dirty="0"/>
              <a:t>Strony mogą po dokonaniu wypowiedzenia umowy o pracę przez jedną z nich ustalić wcześniejszy termin rozwiązania umowy; ustalenie takie nie zmienia trybu rozwiązania umowy o pracę</a:t>
            </a:r>
            <a:r>
              <a:rPr lang="pl-PL" b="1" dirty="0" smtClean="0"/>
              <a:t>.</a:t>
            </a:r>
            <a:endParaRPr lang="uk-UA" b="1" dirty="0" smtClean="0"/>
          </a:p>
          <a:p>
            <a:pPr algn="just"/>
            <a:endParaRPr lang="uk-UA" b="1" dirty="0"/>
          </a:p>
          <a:p>
            <a:r>
              <a:rPr lang="uk" b="1" dirty="0" smtClean="0"/>
              <a:t>Ст </a:t>
            </a:r>
            <a:r>
              <a:rPr lang="uk" b="1" dirty="0"/>
              <a:t>. 36</a:t>
            </a:r>
          </a:p>
          <a:p>
            <a:pPr algn="just"/>
            <a:r>
              <a:rPr lang="uk" dirty="0"/>
              <a:t>§ 5. Якщо працівник </a:t>
            </a:r>
            <a:r>
              <a:rPr lang="uk" dirty="0" smtClean="0"/>
              <a:t>прийнятий на посаду</a:t>
            </a:r>
            <a:r>
              <a:rPr lang="uk" b="1" dirty="0" smtClean="0"/>
              <a:t>, що пов'язана </a:t>
            </a:r>
            <a:r>
              <a:rPr lang="uk" b="1" dirty="0"/>
              <a:t>з матеріальною відповідальністю за довірене </a:t>
            </a:r>
            <a:r>
              <a:rPr lang="uk" b="1" dirty="0" smtClean="0"/>
              <a:t>майно</a:t>
            </a:r>
            <a:r>
              <a:rPr lang="uk" dirty="0" smtClean="0"/>
              <a:t>, </a:t>
            </a:r>
            <a:r>
              <a:rPr lang="uk" b="1" dirty="0"/>
              <a:t>сторони можуть домовитися в трудовому договорі, що у </a:t>
            </a:r>
            <a:r>
              <a:rPr lang="uk" b="1" dirty="0" smtClean="0"/>
              <a:t>випадку</a:t>
            </a:r>
            <a:r>
              <a:rPr lang="uk" dirty="0" smtClean="0"/>
              <a:t>, </a:t>
            </a:r>
            <a:r>
              <a:rPr lang="uk" dirty="0"/>
              <a:t>зазначеному </a:t>
            </a:r>
            <a:r>
              <a:rPr lang="uk" b="1" u="sng" dirty="0">
                <a:solidFill>
                  <a:srgbClr val="FF0000"/>
                </a:solidFill>
              </a:rPr>
              <a:t>в § 1 </a:t>
            </a:r>
            <a:r>
              <a:rPr lang="uk" b="1" u="sng" dirty="0" smtClean="0">
                <a:solidFill>
                  <a:srgbClr val="FF0000"/>
                </a:solidFill>
              </a:rPr>
              <a:t>п. </a:t>
            </a:r>
            <a:r>
              <a:rPr lang="uk" b="1" u="sng" dirty="0">
                <a:solidFill>
                  <a:srgbClr val="FF0000"/>
                </a:solidFill>
              </a:rPr>
              <a:t>1, строк попередження становить 1 місяць, </a:t>
            </a:r>
            <a:r>
              <a:rPr lang="uk" dirty="0" smtClean="0"/>
              <a:t>зазначеному в </a:t>
            </a:r>
            <a:r>
              <a:rPr lang="uk" b="1" u="sng" dirty="0">
                <a:solidFill>
                  <a:srgbClr val="FF0000"/>
                </a:solidFill>
              </a:rPr>
              <a:t>§ 1 </a:t>
            </a:r>
            <a:r>
              <a:rPr lang="uk" b="1" u="sng" dirty="0" smtClean="0">
                <a:solidFill>
                  <a:srgbClr val="FF0000"/>
                </a:solidFill>
              </a:rPr>
              <a:t>п. </a:t>
            </a:r>
            <a:r>
              <a:rPr lang="uk" b="1" u="sng" dirty="0">
                <a:solidFill>
                  <a:srgbClr val="FF0000"/>
                </a:solidFill>
              </a:rPr>
              <a:t>2 - 3 місяці.</a:t>
            </a:r>
          </a:p>
          <a:p>
            <a:pPr algn="just"/>
            <a:endParaRPr lang="pl-PL" dirty="0"/>
          </a:p>
          <a:p>
            <a:pPr algn="just"/>
            <a:r>
              <a:rPr lang="uk" dirty="0"/>
              <a:t>§ 6. </a:t>
            </a:r>
            <a:r>
              <a:rPr lang="uk" b="1" dirty="0"/>
              <a:t>Сторони можуть при розірванні трудового договору однією з них встановити більш ранній термін розірвання договору; така домовленість не змінює порядку розірвання трудового договору</a:t>
            </a:r>
            <a:r>
              <a:rPr lang="uk" b="1" dirty="0" smtClean="0"/>
              <a:t>.</a:t>
            </a:r>
            <a:endParaRPr lang="pl-PL" dirty="0"/>
          </a:p>
        </p:txBody>
      </p:sp>
    </p:spTree>
    <p:extLst>
      <p:ext uri="{BB962C8B-B14F-4D97-AF65-F5344CB8AC3E}">
        <p14:creationId xmlns:p14="http://schemas.microsoft.com/office/powerpoint/2010/main" xmlns="" val="2006447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914400" y="0"/>
            <a:ext cx="10515600" cy="1316038"/>
          </a:xfrm>
        </p:spPr>
        <p:txBody>
          <a:bodyPr>
            <a:normAutofit/>
          </a:bodyPr>
          <a:lstStyle/>
          <a:p>
            <a:pPr algn="ctr"/>
            <a:r>
              <a:rPr lang="pl-PL" b="1" dirty="0" smtClean="0">
                <a:solidFill>
                  <a:srgbClr val="00B050"/>
                </a:solidFill>
                <a:latin typeface="Algerian" panose="04020705040A02060702" pitchFamily="82" charset="0"/>
              </a:rPr>
              <a:t>ZWOLNIENIE  PRACOWNIKA </a:t>
            </a:r>
            <a:br>
              <a:rPr lang="pl-PL" b="1" dirty="0" smtClean="0">
                <a:solidFill>
                  <a:srgbClr val="00B050"/>
                </a:solidFill>
                <a:latin typeface="Algerian" panose="04020705040A02060702" pitchFamily="82" charset="0"/>
              </a:rPr>
            </a:br>
            <a:r>
              <a:rPr lang="ru-RU" b="1" dirty="0" smtClean="0">
                <a:solidFill>
                  <a:srgbClr val="00B050"/>
                </a:solidFill>
                <a:latin typeface="Algerian" panose="04020705040A02060702" pitchFamily="82" charset="0"/>
              </a:rPr>
              <a:t>ЗВІЛЬНЕННЯ ПРАЦІВНИКА</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90526" y="1309497"/>
            <a:ext cx="5607050" cy="4533519"/>
          </a:xfrm>
        </p:spPr>
        <p:txBody>
          <a:bodyPr>
            <a:normAutofit fontScale="92500" lnSpcReduction="10000"/>
          </a:bodyPr>
          <a:lstStyle/>
          <a:p>
            <a:pPr marL="0" indent="0">
              <a:buNone/>
            </a:pPr>
            <a:r>
              <a:rPr lang="pl-PL" sz="1800" b="1" dirty="0"/>
              <a:t>Art. 36</a:t>
            </a:r>
            <a:r>
              <a:rPr lang="pl-PL" sz="1800" b="1" baseline="30000" dirty="0"/>
              <a:t>2 </a:t>
            </a:r>
            <a:r>
              <a:rPr lang="pl-PL" sz="1800" b="1" dirty="0"/>
              <a:t> KP [Zwolnienie z obowiązku świadczenia pracy; prawo do wynagrodzenia] </a:t>
            </a:r>
          </a:p>
          <a:p>
            <a:pPr marL="0" indent="0" algn="just">
              <a:buNone/>
            </a:pPr>
            <a:r>
              <a:rPr lang="pl-PL" sz="1800" dirty="0"/>
              <a:t>W związku z wypowiedzeniem umowy o pracę pracodawca </a:t>
            </a:r>
            <a:r>
              <a:rPr lang="pl-PL" sz="1800" u="sng" dirty="0"/>
              <a:t>może zwolnić pracownika z obowiązku świadczenia pracy do upływu okresu wypowiedzenia. W okresie tego zwolnienia pracownik zachowuje prawo do wynagrodzenia.</a:t>
            </a:r>
          </a:p>
          <a:p>
            <a:pPr marL="0" indent="0">
              <a:buNone/>
            </a:pPr>
            <a:r>
              <a:rPr lang="pl-PL" sz="1800" b="1" dirty="0"/>
              <a:t>Art. 37 KP [Zwolnienie na poszukiwanie pracy] </a:t>
            </a:r>
          </a:p>
          <a:p>
            <a:pPr marL="0" indent="0" algn="just">
              <a:buNone/>
            </a:pPr>
            <a:r>
              <a:rPr lang="pl-PL" sz="1800" dirty="0"/>
              <a:t>§ 1. W okresie </a:t>
            </a:r>
            <a:r>
              <a:rPr lang="pl-PL" sz="1800" u="sng" dirty="0"/>
              <a:t>co najmniej dwutygodniowego wypowiedzenia umowy o pracę dokonanego przez pracodawcę pracownikowi przysługuje zwolnienie na poszukiwanie pracy, z zachowaniem prawa do wynagrodzenia.</a:t>
            </a:r>
          </a:p>
          <a:p>
            <a:pPr marL="0" indent="0">
              <a:buNone/>
            </a:pPr>
            <a:r>
              <a:rPr lang="pl-PL" sz="1800" dirty="0"/>
              <a:t>§ 2. Wymiar zwolnienia wynosi:</a:t>
            </a:r>
          </a:p>
          <a:p>
            <a:pPr marL="0" indent="0">
              <a:buNone/>
            </a:pPr>
            <a:r>
              <a:rPr lang="pl-PL" sz="1800" dirty="0"/>
              <a:t>1) </a:t>
            </a:r>
            <a:r>
              <a:rPr lang="pl-PL" sz="1800" b="1" dirty="0"/>
              <a:t>2 dni robocze </a:t>
            </a:r>
            <a:r>
              <a:rPr lang="pl-PL" sz="1800" dirty="0"/>
              <a:t>- w okresie dwutygodniowego i jednomiesięcznego wypowiedzenia; </a:t>
            </a:r>
          </a:p>
          <a:p>
            <a:pPr marL="0" indent="0">
              <a:buNone/>
            </a:pPr>
            <a:r>
              <a:rPr lang="pl-PL" sz="1800" dirty="0"/>
              <a:t>2) </a:t>
            </a:r>
            <a:r>
              <a:rPr lang="pl-PL" sz="1800" b="1" dirty="0"/>
              <a:t>3 dni robocze </a:t>
            </a:r>
            <a:r>
              <a:rPr lang="pl-PL" sz="1800" dirty="0"/>
              <a:t>- w okresie trzymiesięcznego wypowiedzenia, także w przypadku jego skrócenia na podstawie </a:t>
            </a:r>
            <a:r>
              <a:rPr lang="pl-PL" sz="1800" dirty="0">
                <a:hlinkClick r:id="rId2"/>
              </a:rPr>
              <a:t>art. 36</a:t>
            </a:r>
            <a:r>
              <a:rPr lang="pl-PL" sz="1800" baseline="30000" dirty="0">
                <a:hlinkClick r:id="rId2"/>
              </a:rPr>
              <a:t>1</a:t>
            </a:r>
            <a:r>
              <a:rPr lang="pl-PL" sz="1800" dirty="0">
                <a:hlinkClick r:id="rId2"/>
              </a:rPr>
              <a:t> § 1</a:t>
            </a:r>
            <a:r>
              <a:rPr lang="pl-PL" sz="1800" dirty="0"/>
              <a:t>. (upadłość/likwidacja zakładu pracy) </a:t>
            </a:r>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309496"/>
            <a:ext cx="5183188" cy="4762119"/>
          </a:xfrm>
        </p:spPr>
        <p:txBody>
          <a:bodyPr>
            <a:noAutofit/>
          </a:bodyPr>
          <a:lstStyle/>
          <a:p>
            <a:pPr marL="0" indent="0">
              <a:buNone/>
            </a:pPr>
            <a:r>
              <a:rPr lang="uk" sz="1600" b="1" dirty="0"/>
              <a:t>ст.36 </a:t>
            </a:r>
            <a:r>
              <a:rPr lang="uk" sz="1600" b="1" baseline="30000" dirty="0"/>
              <a:t>2 </a:t>
            </a:r>
            <a:r>
              <a:rPr lang="uk" sz="1600" b="1" dirty="0"/>
              <a:t>КЗпП [Звільнення від обов'язку виконувати роботу; право на винагороду]</a:t>
            </a:r>
          </a:p>
          <a:p>
            <a:pPr marL="0" indent="0" algn="just">
              <a:buNone/>
            </a:pPr>
            <a:r>
              <a:rPr lang="uk" sz="1600" dirty="0"/>
              <a:t>У зв’язку з припиненням трудового договору роботодавець </a:t>
            </a:r>
            <a:r>
              <a:rPr lang="uk" sz="1600" u="sng" dirty="0"/>
              <a:t>може звільнити працівника від обов’язку виконувати роботу до закінчення строку попередження. Під час цього звільнення за працівником зберігається право на оплату праці.</a:t>
            </a:r>
          </a:p>
          <a:p>
            <a:pPr marL="0" indent="0">
              <a:buNone/>
            </a:pPr>
            <a:r>
              <a:rPr lang="uk" sz="1600" b="1" dirty="0"/>
              <a:t>ст.37 КЗпП </a:t>
            </a:r>
            <a:r>
              <a:rPr lang="uk" sz="1600" b="1" dirty="0" smtClean="0"/>
              <a:t>[</a:t>
            </a:r>
            <a:r>
              <a:rPr lang="uk" sz="1600" b="1" dirty="0"/>
              <a:t>Звільнення під час пошуку роботи]</a:t>
            </a:r>
          </a:p>
          <a:p>
            <a:pPr marL="0" indent="0" algn="just">
              <a:buNone/>
            </a:pPr>
            <a:r>
              <a:rPr lang="uk" sz="1600" dirty="0"/>
              <a:t>§ 1. Протягом </a:t>
            </a:r>
            <a:r>
              <a:rPr lang="uk" sz="1600" u="sng" dirty="0"/>
              <a:t>не менше ніж за два тижні повідомлення про розірвання трудового договору роботодавцем працівник має право на відпустку для пошуку роботи з правом на оплату праці.</a:t>
            </a:r>
          </a:p>
          <a:p>
            <a:pPr marL="0" indent="0">
              <a:buNone/>
            </a:pPr>
            <a:r>
              <a:rPr lang="uk" sz="1600" dirty="0"/>
              <a:t>§ 2. Тривалість звільнення становить:</a:t>
            </a:r>
          </a:p>
          <a:p>
            <a:pPr marL="0" indent="0">
              <a:buNone/>
            </a:pPr>
            <a:r>
              <a:rPr lang="uk" sz="1600" dirty="0"/>
              <a:t>1) </a:t>
            </a:r>
            <a:r>
              <a:rPr lang="uk" sz="1600" b="1" dirty="0"/>
              <a:t>2 робочі дні </a:t>
            </a:r>
            <a:r>
              <a:rPr lang="uk" sz="1600" dirty="0"/>
              <a:t>- протягом двох тижнів і за один місяць;</a:t>
            </a:r>
          </a:p>
          <a:p>
            <a:pPr marL="0" indent="0">
              <a:buNone/>
            </a:pPr>
            <a:r>
              <a:rPr lang="uk" sz="1600" dirty="0"/>
              <a:t>2) </a:t>
            </a:r>
            <a:r>
              <a:rPr lang="uk" sz="1600" b="1" dirty="0"/>
              <a:t>3 робочі дні </a:t>
            </a:r>
            <a:r>
              <a:rPr lang="uk" sz="1600" dirty="0"/>
              <a:t>- протягом тримісячного строку </a:t>
            </a:r>
            <a:r>
              <a:rPr lang="uk" sz="1600" dirty="0" smtClean="0"/>
              <a:t>повідом-лення</a:t>
            </a:r>
            <a:r>
              <a:rPr lang="uk" sz="1600" dirty="0"/>
              <a:t>, а також у разі його скорочення відповідно до </a:t>
            </a:r>
            <a:r>
              <a:rPr lang="uk" sz="1600" dirty="0">
                <a:hlinkClick r:id="rId2"/>
              </a:rPr>
              <a:t>ст. 36 </a:t>
            </a:r>
            <a:r>
              <a:rPr lang="uk" sz="1600" baseline="30000" dirty="0">
                <a:hlinkClick r:id="rId2"/>
              </a:rPr>
              <a:t>1 </a:t>
            </a:r>
            <a:r>
              <a:rPr lang="uk" sz="1600" dirty="0">
                <a:hlinkClick r:id="rId2"/>
              </a:rPr>
              <a:t>§ 1 </a:t>
            </a:r>
            <a:r>
              <a:rPr lang="uk" sz="1600" dirty="0"/>
              <a:t>. (банкрутство/ліквідація </a:t>
            </a:r>
            <a:r>
              <a:rPr lang="uk" sz="1600" dirty="0" smtClean="0"/>
              <a:t>місця роботи)</a:t>
            </a:r>
            <a:endParaRPr lang="uk" sz="16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5775" y="5895975"/>
            <a:ext cx="10944225" cy="914963"/>
          </a:xfrm>
          <a:prstGeom prst="rect">
            <a:avLst/>
          </a:prstGeom>
        </p:spPr>
      </p:pic>
    </p:spTree>
    <p:extLst>
      <p:ext uri="{BB962C8B-B14F-4D97-AF65-F5344CB8AC3E}">
        <p14:creationId xmlns:p14="http://schemas.microsoft.com/office/powerpoint/2010/main" xmlns="" val="39686431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sz="3200" b="1" dirty="0" smtClean="0">
                <a:solidFill>
                  <a:srgbClr val="00B050"/>
                </a:solidFill>
                <a:latin typeface="Algerian" panose="04020705040A02060702" pitchFamily="82" charset="0"/>
              </a:rPr>
              <a:t>KONSULTACJA ZE ZWIĄZKAMI ZAWODOWYMI  ART.38</a:t>
            </a:r>
            <a:r>
              <a:rPr lang="uk-UA" sz="3200" b="1" dirty="0" smtClean="0">
                <a:solidFill>
                  <a:srgbClr val="00B050"/>
                </a:solidFill>
                <a:latin typeface="Algerian" panose="04020705040A02060702" pitchFamily="82" charset="0"/>
              </a:rPr>
              <a:t/>
            </a:r>
            <a:br>
              <a:rPr lang="uk-UA" sz="3200" b="1" dirty="0" smtClean="0">
                <a:solidFill>
                  <a:srgbClr val="00B050"/>
                </a:solidFill>
                <a:latin typeface="Algerian" panose="04020705040A02060702" pitchFamily="82" charset="0"/>
              </a:rPr>
            </a:br>
            <a:r>
              <a:rPr lang="uk" sz="3200" b="1" dirty="0">
                <a:solidFill>
                  <a:srgbClr val="00B050"/>
                </a:solidFill>
                <a:latin typeface="Algerian" panose="04020705040A02060702" pitchFamily="82" charset="0"/>
              </a:rPr>
              <a:t>Консультація з профспілками </a:t>
            </a:r>
            <a:r>
              <a:rPr lang="uk" sz="3200" b="1" dirty="0" smtClean="0">
                <a:solidFill>
                  <a:srgbClr val="00B050"/>
                </a:solidFill>
                <a:latin typeface="Algerian" panose="04020705040A02060702" pitchFamily="82" charset="0"/>
              </a:rPr>
              <a:t>Ст. 38</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143000"/>
            <a:ext cx="10515600" cy="4324350"/>
          </a:xfrm>
        </p:spPr>
        <p:txBody>
          <a:bodyPr>
            <a:normAutofit lnSpcReduction="10000"/>
          </a:bodyPr>
          <a:lstStyle/>
          <a:p>
            <a:pPr algn="just" eaLnBrk="1" hangingPunct="1">
              <a:buFont typeface="Arial" charset="0"/>
              <a:buChar char="•"/>
              <a:defRPr/>
            </a:pPr>
            <a:r>
              <a:rPr lang="pl-PL" sz="2800" dirty="0"/>
              <a:t>O zamiarze wypowiedzenia pracownikowi umowy o pracę zawartej </a:t>
            </a:r>
            <a:r>
              <a:rPr lang="pl-PL" sz="2800" b="1" dirty="0"/>
              <a:t>na czas nieokreślony </a:t>
            </a:r>
            <a:r>
              <a:rPr lang="pl-PL" sz="2800" dirty="0"/>
              <a:t>pracodawca zawiadamia na piśmie reprezentującą pracownika zakładową organizację związkową, podając przyczynę uzasadniającą rozwiązanie umowy.</a:t>
            </a:r>
          </a:p>
          <a:p>
            <a:pPr algn="just" eaLnBrk="1" hangingPunct="1">
              <a:buFont typeface="Arial" charset="0"/>
              <a:buChar char="•"/>
              <a:defRPr/>
            </a:pPr>
            <a:r>
              <a:rPr lang="pl-PL" sz="2800" dirty="0"/>
              <a:t>Jeżeli zakładowa organizacja związkowa uważa, że wypowiedzenie byłoby nieuzasadnione, może w ciągu </a:t>
            </a:r>
            <a:r>
              <a:rPr lang="pl-PL" sz="2800" b="1" dirty="0"/>
              <a:t>5 dni </a:t>
            </a:r>
            <a:r>
              <a:rPr lang="pl-PL" sz="2800" dirty="0"/>
              <a:t>od otrzymania zawiadomienia zgłosić na piśmie pracodawcy </a:t>
            </a:r>
            <a:r>
              <a:rPr lang="pl-PL" sz="2800" b="1" dirty="0"/>
              <a:t>umotywowane zastrzeżenia.</a:t>
            </a:r>
          </a:p>
          <a:p>
            <a:pPr algn="just" eaLnBrk="1" hangingPunct="1">
              <a:buFont typeface="Arial" charset="0"/>
              <a:buChar char="•"/>
              <a:defRPr/>
            </a:pPr>
            <a:r>
              <a:rPr lang="pl-PL" sz="2800" dirty="0"/>
              <a:t>Po rozpatrzeniu stanowiska organizacji związkowej, a także w razie niezajęcia przez nią stanowiska w ustalonym terminie, </a:t>
            </a:r>
            <a:r>
              <a:rPr lang="pl-PL" sz="2800" b="1" dirty="0"/>
              <a:t>pracodawca podejmuje decyzję w sprawie wypowiedzenia.</a:t>
            </a:r>
          </a:p>
          <a:p>
            <a:pPr marL="0" indent="0" algn="just">
              <a:buNone/>
            </a:pPr>
            <a:endParaRPr lang="pl-PL" sz="24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20995509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sz="3200" b="1" dirty="0">
                <a:solidFill>
                  <a:srgbClr val="00B050"/>
                </a:solidFill>
                <a:latin typeface="Algerian" panose="04020705040A02060702" pitchFamily="82" charset="0"/>
              </a:rPr>
              <a:t>KONSULTACJA ZE ZWIĄZKAMI ZAWODOWYMI  ART.38</a:t>
            </a:r>
            <a:r>
              <a:rPr lang="uk-UA" sz="3200" b="1" dirty="0">
                <a:solidFill>
                  <a:srgbClr val="00B050"/>
                </a:solidFill>
                <a:latin typeface="Algerian" panose="04020705040A02060702" pitchFamily="82" charset="0"/>
              </a:rPr>
              <a:t/>
            </a:r>
            <a:br>
              <a:rPr lang="uk-UA" sz="3200" b="1" dirty="0">
                <a:solidFill>
                  <a:srgbClr val="00B050"/>
                </a:solidFill>
                <a:latin typeface="Algerian" panose="04020705040A02060702" pitchFamily="82" charset="0"/>
              </a:rPr>
            </a:br>
            <a:r>
              <a:rPr lang="uk" sz="3200" b="1" dirty="0">
                <a:solidFill>
                  <a:srgbClr val="00B050"/>
                </a:solidFill>
                <a:latin typeface="Algerian" panose="04020705040A02060702" pitchFamily="82" charset="0"/>
              </a:rPr>
              <a:t>Консультація з профспілками Ст. 38</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143000"/>
            <a:ext cx="10515600" cy="4324350"/>
          </a:xfrm>
        </p:spPr>
        <p:txBody>
          <a:bodyPr>
            <a:normAutofit/>
          </a:bodyPr>
          <a:lstStyle/>
          <a:p>
            <a:pPr algn="just">
              <a:buFont typeface="Arial" charset="0"/>
              <a:buChar char="•"/>
              <a:defRPr/>
            </a:pPr>
            <a:r>
              <a:rPr lang="uk" sz="2400" dirty="0" smtClean="0"/>
              <a:t>Про намір </a:t>
            </a:r>
            <a:r>
              <a:rPr lang="uk" sz="2400" dirty="0"/>
              <a:t>розірвати трудовий договір, укладений </a:t>
            </a:r>
            <a:r>
              <a:rPr lang="uk" sz="2400" b="1" dirty="0"/>
              <a:t>на невизначений </a:t>
            </a:r>
            <a:r>
              <a:rPr lang="uk" sz="2400" b="1" dirty="0" smtClean="0"/>
              <a:t>строк, </a:t>
            </a:r>
            <a:r>
              <a:rPr lang="uk" sz="2400" dirty="0"/>
              <a:t>роботодавець письмово повідомляє профспілкову організацію працівника, яка представляє </a:t>
            </a:r>
            <a:r>
              <a:rPr lang="uk" sz="2400" dirty="0" smtClean="0"/>
              <a:t>працівника, </a:t>
            </a:r>
            <a:r>
              <a:rPr lang="uk" sz="2400" dirty="0"/>
              <a:t>із зазначенням причини, що обґрунтовує розірвання договору.</a:t>
            </a:r>
          </a:p>
          <a:p>
            <a:pPr algn="just">
              <a:buFont typeface="Arial" charset="0"/>
              <a:buChar char="•"/>
              <a:defRPr/>
            </a:pPr>
            <a:r>
              <a:rPr lang="uk" sz="2400" dirty="0"/>
              <a:t>Якщо профспілка підприємства вважає, що припинення було б необґрунтованим, вона може протягом </a:t>
            </a:r>
            <a:r>
              <a:rPr lang="uk" sz="2400" b="1" dirty="0"/>
              <a:t>5 днів </a:t>
            </a:r>
            <a:r>
              <a:rPr lang="uk" sz="2400" dirty="0"/>
              <a:t>з дня отримання повідомлення подати </a:t>
            </a:r>
            <a:r>
              <a:rPr lang="uk" sz="2400" b="1" dirty="0"/>
              <a:t>мотивовані заперечення роботодавця у письмовій формі.</a:t>
            </a:r>
          </a:p>
          <a:p>
            <a:pPr algn="just">
              <a:buFont typeface="Arial" charset="0"/>
              <a:buChar char="•"/>
              <a:defRPr/>
            </a:pPr>
            <a:r>
              <a:rPr lang="uk" sz="2400" dirty="0"/>
              <a:t>Після розгляду позиції профспілкової організації, а також у разі її </a:t>
            </a:r>
            <a:r>
              <a:rPr lang="uk" sz="2400" dirty="0" smtClean="0"/>
              <a:t>нездатності зайняти певну позицію у </a:t>
            </a:r>
            <a:r>
              <a:rPr lang="uk" sz="2400" dirty="0"/>
              <a:t>встановлений строк </a:t>
            </a:r>
            <a:r>
              <a:rPr lang="uk" sz="2400" b="1" dirty="0"/>
              <a:t>роботодавець приймає рішення про </a:t>
            </a:r>
            <a:r>
              <a:rPr lang="uk" sz="2400" b="1" dirty="0" smtClean="0"/>
              <a:t>припинення трудового договору.</a:t>
            </a:r>
            <a:endParaRPr lang="uk" sz="2400" b="1" dirty="0"/>
          </a:p>
          <a:p>
            <a:pPr marL="0" indent="0" algn="just">
              <a:buNone/>
            </a:pPr>
            <a:endParaRPr lang="pl-PL" sz="2000" dirty="0"/>
          </a:p>
          <a:p>
            <a:pPr marL="0" indent="0" algn="just">
              <a:buNone/>
            </a:pPr>
            <a:endParaRPr lang="pl-PL" sz="24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39834258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3600" b="1" dirty="0" smtClean="0">
                <a:solidFill>
                  <a:srgbClr val="00B050"/>
                </a:solidFill>
                <a:latin typeface="Algerian" panose="04020705040A02060702" pitchFamily="82" charset="0"/>
              </a:rPr>
              <a:t>OCHRONA PRZED WYPOWIEDZENIEM</a:t>
            </a:r>
            <a:r>
              <a:rPr lang="uk-UA" altLang="pl-PL" sz="3600" b="1" dirty="0" smtClean="0">
                <a:solidFill>
                  <a:srgbClr val="00B050"/>
                </a:solidFill>
                <a:latin typeface="Algerian" panose="04020705040A02060702" pitchFamily="82" charset="0"/>
              </a:rPr>
              <a:t/>
            </a:r>
            <a:br>
              <a:rPr lang="uk-UA" altLang="pl-PL" sz="3600" b="1" dirty="0" smtClean="0">
                <a:solidFill>
                  <a:srgbClr val="00B050"/>
                </a:solidFill>
                <a:latin typeface="Algerian" panose="04020705040A02060702" pitchFamily="82" charset="0"/>
              </a:rPr>
            </a:br>
            <a:r>
              <a:rPr lang="uk" altLang="pl-PL" sz="3600" b="1" dirty="0" smtClean="0">
                <a:solidFill>
                  <a:srgbClr val="00B050"/>
                </a:solidFill>
                <a:latin typeface="Algerian" panose="04020705040A02060702" pitchFamily="82" charset="0"/>
              </a:rPr>
              <a:t>ЗАХИСТ ВІД ПРИПИНЕННЯ ДОГОВОРУ</a:t>
            </a:r>
            <a:endParaRPr lang="pl-PL" sz="36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99866"/>
            <a:ext cx="10515600" cy="3848790"/>
          </a:xfrm>
        </p:spPr>
        <p:txBody>
          <a:bodyPr>
            <a:normAutofit fontScale="77500" lnSpcReduction="20000"/>
          </a:bodyPr>
          <a:lstStyle/>
          <a:p>
            <a:pPr algn="just" eaLnBrk="1" hangingPunct="1">
              <a:buFont typeface="Arial" charset="0"/>
              <a:buChar char="•"/>
              <a:defRPr/>
            </a:pPr>
            <a:r>
              <a:rPr lang="pl-PL" sz="2800" b="1" dirty="0"/>
              <a:t>Ochrona przedemerytalna (art.39) - </a:t>
            </a:r>
            <a:r>
              <a:rPr lang="pl-PL" sz="2800" dirty="0"/>
              <a:t>Pracodawca nie może wypowiedzieć umowy o pracę pracownikowi, któremu brakuje </a:t>
            </a:r>
            <a:r>
              <a:rPr lang="pl-PL" sz="2800" b="1" dirty="0"/>
              <a:t>nie więcej niż 4 lata do osiągnięcia wieku emerytalnego</a:t>
            </a:r>
            <a:r>
              <a:rPr lang="pl-PL" sz="2800" dirty="0"/>
              <a:t>, jeżeli okres zatrudnienia umożliwia mu uzyskanie prawa do emerytury z osiągnięciem tego wieku. Wyjątek:  </a:t>
            </a:r>
            <a:r>
              <a:rPr lang="pl-PL" sz="2800" b="1" dirty="0"/>
              <a:t>nie stosuje się w razie uzyskania przez pracownika prawa do renty z tytułu całkowitej niezdolności do pracy.</a:t>
            </a:r>
          </a:p>
          <a:p>
            <a:pPr algn="just" eaLnBrk="1" hangingPunct="1">
              <a:buFont typeface="Arial" charset="0"/>
              <a:buChar char="•"/>
              <a:defRPr/>
            </a:pPr>
            <a:r>
              <a:rPr lang="pl-PL" sz="2800" b="1" dirty="0"/>
              <a:t>Ochrona w trakcie usprawiedliwionej nieobecności w pracy (art.41) -</a:t>
            </a:r>
            <a:r>
              <a:rPr lang="pl-PL" sz="2800" dirty="0"/>
              <a:t> Pracodawca nie może </a:t>
            </a:r>
            <a:r>
              <a:rPr lang="pl-PL" sz="2800" b="1" dirty="0"/>
              <a:t>wypowiedzieć umowy </a:t>
            </a:r>
            <a:r>
              <a:rPr lang="pl-PL" sz="2800" dirty="0"/>
              <a:t>o pracę w czasie </a:t>
            </a:r>
            <a:r>
              <a:rPr lang="pl-PL" sz="2800" b="1" dirty="0"/>
              <a:t>urlopu pracownika</a:t>
            </a:r>
            <a:r>
              <a:rPr lang="pl-PL" sz="2800" dirty="0"/>
              <a:t>, a także w czasie innej </a:t>
            </a:r>
            <a:r>
              <a:rPr lang="pl-PL" sz="2800" b="1" dirty="0"/>
              <a:t>usprawiedliwionej nieobecności</a:t>
            </a:r>
            <a:r>
              <a:rPr lang="pl-PL" sz="2800" dirty="0"/>
              <a:t> pracownika w pracy, jeżeli nie upłynął jeszcze okres uprawniający do rozwiązania umowy o pracę bez wypowiedzenia.</a:t>
            </a:r>
          </a:p>
          <a:p>
            <a:pPr algn="just" eaLnBrk="1" hangingPunct="1">
              <a:buFont typeface="Arial" charset="0"/>
              <a:buChar char="•"/>
              <a:defRPr/>
            </a:pPr>
            <a:r>
              <a:rPr lang="pl-PL" sz="2800" b="1" dirty="0"/>
              <a:t>Wyjątki: </a:t>
            </a:r>
            <a:r>
              <a:rPr lang="pl-PL" sz="2800" dirty="0"/>
              <a:t>w</a:t>
            </a:r>
            <a:r>
              <a:rPr lang="pl-PL" sz="2800" b="1" dirty="0"/>
              <a:t> </a:t>
            </a:r>
            <a:r>
              <a:rPr lang="pl-PL" sz="2800" dirty="0"/>
              <a:t>razie ogłoszenia upadłości lub likwidacji pracodawcy, nie stosuje się </a:t>
            </a:r>
            <a:r>
              <a:rPr lang="pl-PL" sz="2800" dirty="0">
                <a:hlinkClick r:id="rId2"/>
              </a:rPr>
              <a:t>przepisów</a:t>
            </a:r>
            <a:r>
              <a:rPr lang="pl-PL" sz="2800" dirty="0"/>
              <a:t> </a:t>
            </a:r>
            <a:r>
              <a:rPr lang="pl-PL" sz="2800" dirty="0">
                <a:hlinkClick r:id="rId3"/>
              </a:rPr>
              <a:t>art. 38</a:t>
            </a:r>
            <a:r>
              <a:rPr lang="pl-PL" sz="2800" dirty="0"/>
              <a:t> (</a:t>
            </a:r>
            <a:r>
              <a:rPr lang="pl-PL" sz="2800" b="1" dirty="0"/>
              <a:t>Konsultacja wypowiedzenia z zakładową organizacją związkową)</a:t>
            </a:r>
            <a:r>
              <a:rPr lang="pl-PL" sz="2800" dirty="0"/>
              <a:t>, </a:t>
            </a:r>
            <a:r>
              <a:rPr lang="pl-PL" sz="2800" dirty="0">
                <a:hlinkClick r:id="rId4"/>
              </a:rPr>
              <a:t>39</a:t>
            </a:r>
            <a:r>
              <a:rPr lang="pl-PL" sz="2800" dirty="0"/>
              <a:t> (</a:t>
            </a:r>
            <a:r>
              <a:rPr lang="pl-PL" sz="2800" b="1" dirty="0"/>
              <a:t>Ochrona przedemerytalna)</a:t>
            </a:r>
            <a:r>
              <a:rPr lang="pl-PL" sz="2800" dirty="0"/>
              <a:t>i </a:t>
            </a:r>
            <a:r>
              <a:rPr lang="pl-PL" sz="2800" dirty="0">
                <a:hlinkClick r:id="rId5"/>
              </a:rPr>
              <a:t>41</a:t>
            </a:r>
            <a:r>
              <a:rPr lang="pl-PL" sz="2800" dirty="0"/>
              <a:t>(</a:t>
            </a:r>
            <a:r>
              <a:rPr lang="pl-PL" sz="2800" b="1" dirty="0"/>
              <a:t>Ochrona w trakcie usprawiedliwionej nieobecności w pracy)</a:t>
            </a:r>
            <a:r>
              <a:rPr lang="pl-PL" sz="2800" dirty="0"/>
              <a:t>, ani przepisów szczególnych dotyczących ochrony pracowników przed wypowiedzeniem lub rozwiązaniem umowy o pracę</a:t>
            </a:r>
            <a:r>
              <a:rPr lang="pl-PL" sz="2800" dirty="0" smtClean="0"/>
              <a:t>.</a:t>
            </a:r>
            <a:endParaRPr lang="pl-PL" sz="28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0891614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3600" b="1" dirty="0">
                <a:solidFill>
                  <a:srgbClr val="00B050"/>
                </a:solidFill>
                <a:latin typeface="Algerian" panose="04020705040A02060702" pitchFamily="82" charset="0"/>
              </a:rPr>
              <a:t>OCHRONA PRZED WYPOWIEDZENIEM</a:t>
            </a:r>
            <a:r>
              <a:rPr lang="uk-UA" altLang="pl-PL" sz="3600" b="1" dirty="0">
                <a:solidFill>
                  <a:srgbClr val="00B050"/>
                </a:solidFill>
                <a:latin typeface="Algerian" panose="04020705040A02060702" pitchFamily="82" charset="0"/>
              </a:rPr>
              <a:t/>
            </a:r>
            <a:br>
              <a:rPr lang="uk-UA" altLang="pl-PL" sz="3600" b="1" dirty="0">
                <a:solidFill>
                  <a:srgbClr val="00B050"/>
                </a:solidFill>
                <a:latin typeface="Algerian" panose="04020705040A02060702" pitchFamily="82" charset="0"/>
              </a:rPr>
            </a:br>
            <a:r>
              <a:rPr lang="uk" altLang="pl-PL" sz="3600" b="1" dirty="0">
                <a:solidFill>
                  <a:srgbClr val="00B050"/>
                </a:solidFill>
                <a:latin typeface="Algerian" panose="04020705040A02060702" pitchFamily="82" charset="0"/>
              </a:rPr>
              <a:t>ЗАХИСТ ВІД ПРИПИНЕННЯ ДОГОВОРУ</a:t>
            </a:r>
            <a:endParaRPr lang="pl-PL" sz="36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99032"/>
            <a:ext cx="10515600" cy="4324350"/>
          </a:xfrm>
        </p:spPr>
        <p:txBody>
          <a:bodyPr>
            <a:normAutofit fontScale="92500" lnSpcReduction="10000"/>
          </a:bodyPr>
          <a:lstStyle/>
          <a:p>
            <a:pPr algn="just">
              <a:buFont typeface="Arial" charset="0"/>
              <a:buChar char="•"/>
              <a:defRPr/>
            </a:pPr>
            <a:r>
              <a:rPr lang="uk" sz="2400" b="1" dirty="0"/>
              <a:t>Допенсійний захист (стаття 39) - </a:t>
            </a:r>
            <a:r>
              <a:rPr lang="uk" sz="2400" dirty="0"/>
              <a:t>роботодавець не може розірвати трудовий договір з працівником, якому </a:t>
            </a:r>
            <a:r>
              <a:rPr lang="uk" sz="2400" b="1" dirty="0"/>
              <a:t>до досягнення пенсійного віку не </a:t>
            </a:r>
            <a:r>
              <a:rPr lang="uk" sz="2400" b="1" dirty="0" smtClean="0"/>
              <a:t>вистачає не більше ніж 4 роки</a:t>
            </a:r>
            <a:r>
              <a:rPr lang="uk" sz="2400" dirty="0" smtClean="0"/>
              <a:t>, </a:t>
            </a:r>
            <a:r>
              <a:rPr lang="uk" sz="2400" dirty="0"/>
              <a:t>якщо трудовий стаж дає змогу отримати право на пенсію за </a:t>
            </a:r>
            <a:r>
              <a:rPr lang="uk" sz="2400" dirty="0" smtClean="0"/>
              <a:t>віком </a:t>
            </a:r>
            <a:r>
              <a:rPr lang="uk" sz="2400" dirty="0"/>
              <a:t>по досягненні цього віку. Виняток: </a:t>
            </a:r>
            <a:r>
              <a:rPr lang="uk" sz="2400" b="1" dirty="0"/>
              <a:t>не застосовується, якщо працівник отримує право на пенсію по інвалідності.</a:t>
            </a:r>
          </a:p>
          <a:p>
            <a:pPr algn="just">
              <a:buFont typeface="Arial" charset="0"/>
              <a:buChar char="•"/>
              <a:defRPr/>
            </a:pPr>
            <a:r>
              <a:rPr lang="uk" sz="2400" b="1" dirty="0"/>
              <a:t>Захист під час виправданої відсутності на роботі (стаття 41) - </a:t>
            </a:r>
            <a:r>
              <a:rPr lang="uk" sz="2400" dirty="0"/>
              <a:t>роботодавець не може </a:t>
            </a:r>
            <a:r>
              <a:rPr lang="uk" sz="2400" b="1" dirty="0"/>
              <a:t>розірвати трудовий договір </a:t>
            </a:r>
            <a:r>
              <a:rPr lang="uk" sz="2400" dirty="0"/>
              <a:t>під час </a:t>
            </a:r>
            <a:r>
              <a:rPr lang="uk" sz="2400" b="1" dirty="0"/>
              <a:t>відпустки працівника </a:t>
            </a:r>
            <a:r>
              <a:rPr lang="uk" sz="2400" dirty="0"/>
              <a:t>або під час іншої </a:t>
            </a:r>
            <a:r>
              <a:rPr lang="uk" sz="2400" b="1" dirty="0"/>
              <a:t>виправданої відсутності </a:t>
            </a:r>
            <a:r>
              <a:rPr lang="uk" sz="2400" dirty="0"/>
              <a:t>на роботі, якщо строк, що дає право на розірвання трудового договору, ще не закінчився.</a:t>
            </a:r>
          </a:p>
          <a:p>
            <a:pPr algn="just">
              <a:buFont typeface="Arial" charset="0"/>
              <a:buChar char="•"/>
              <a:defRPr/>
            </a:pPr>
            <a:r>
              <a:rPr lang="uk" sz="2400" b="1" dirty="0"/>
              <a:t>Винятки: </a:t>
            </a:r>
            <a:r>
              <a:rPr lang="uk" sz="2400" dirty="0" smtClean="0"/>
              <a:t>у </a:t>
            </a:r>
            <a:r>
              <a:rPr lang="uk" sz="2400" dirty="0"/>
              <a:t>разі визнання роботодавця банкрутом або ліквідації роботодавця </a:t>
            </a:r>
            <a:r>
              <a:rPr lang="uk" sz="2400" dirty="0" smtClean="0"/>
              <a:t>не </a:t>
            </a:r>
            <a:r>
              <a:rPr lang="uk" sz="2400" dirty="0">
                <a:hlinkClick r:id="rId2"/>
              </a:rPr>
              <a:t>застосовуються</a:t>
            </a:r>
            <a:r>
              <a:rPr lang="uk" sz="2400" dirty="0"/>
              <a:t> положення </a:t>
            </a:r>
            <a:r>
              <a:rPr lang="uk" sz="2400" dirty="0" smtClean="0">
                <a:hlinkClick r:id="rId3"/>
              </a:rPr>
              <a:t>ст. 38</a:t>
            </a:r>
            <a:r>
              <a:rPr lang="uk" sz="2400" dirty="0" smtClean="0"/>
              <a:t> ( </a:t>
            </a:r>
            <a:r>
              <a:rPr lang="uk" sz="2400" b="1" dirty="0" smtClean="0"/>
              <a:t>Консультація </a:t>
            </a:r>
            <a:r>
              <a:rPr lang="uk" sz="2400" b="1" dirty="0"/>
              <a:t>про звільнення з профспілковою організацією підприємства</a:t>
            </a:r>
            <a:r>
              <a:rPr lang="uk" sz="2400" b="1" dirty="0" smtClean="0"/>
              <a:t>)</a:t>
            </a:r>
            <a:r>
              <a:rPr lang="uk" sz="2400" dirty="0" smtClean="0"/>
              <a:t>, </a:t>
            </a:r>
            <a:r>
              <a:rPr lang="uk" sz="2400" dirty="0" smtClean="0">
                <a:hlinkClick r:id="rId4"/>
              </a:rPr>
              <a:t>ст.</a:t>
            </a:r>
            <a:r>
              <a:rPr lang="uk" sz="2400" dirty="0"/>
              <a:t>_</a:t>
            </a:r>
            <a:r>
              <a:rPr lang="uk" sz="2400" dirty="0" smtClean="0">
                <a:hlinkClick r:id="rId4"/>
              </a:rPr>
              <a:t>39</a:t>
            </a:r>
            <a:r>
              <a:rPr lang="uk" sz="2400" dirty="0" smtClean="0"/>
              <a:t> (</a:t>
            </a:r>
            <a:r>
              <a:rPr lang="uk" sz="2400" b="1" dirty="0"/>
              <a:t>Допенсійний </a:t>
            </a:r>
            <a:r>
              <a:rPr lang="uk" sz="2400" b="1" dirty="0" smtClean="0"/>
              <a:t>захист) </a:t>
            </a:r>
            <a:r>
              <a:rPr lang="uk" sz="2400" dirty="0"/>
              <a:t>та </a:t>
            </a:r>
            <a:r>
              <a:rPr lang="uk" sz="2400" dirty="0" smtClean="0">
                <a:hlinkClick r:id="rId5"/>
              </a:rPr>
              <a:t>41</a:t>
            </a:r>
            <a:r>
              <a:rPr lang="uk" sz="2400" dirty="0" smtClean="0"/>
              <a:t> ( </a:t>
            </a:r>
            <a:r>
              <a:rPr lang="uk" sz="2400" b="1" dirty="0"/>
              <a:t>Захист під час виправданої відсутності на роботі</a:t>
            </a:r>
            <a:r>
              <a:rPr lang="uk" sz="2400" b="1" dirty="0" smtClean="0"/>
              <a:t>)</a:t>
            </a:r>
            <a:r>
              <a:rPr lang="uk" sz="2400" dirty="0" smtClean="0"/>
              <a:t>, </a:t>
            </a:r>
            <a:r>
              <a:rPr lang="uk" sz="2400" dirty="0"/>
              <a:t>або окремі положення щодо захисту працівників від </a:t>
            </a:r>
            <a:r>
              <a:rPr lang="uk" sz="2400" dirty="0" smtClean="0"/>
              <a:t>попередження про розірвання </a:t>
            </a:r>
            <a:r>
              <a:rPr lang="uk" sz="2400" dirty="0"/>
              <a:t>або розірвання трудового договору</a:t>
            </a:r>
            <a:r>
              <a:rPr lang="uk" sz="2400" dirty="0" smtClean="0"/>
              <a:t>.</a:t>
            </a:r>
            <a:endParaRPr lang="uk" sz="24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6028882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altLang="pl-PL" b="1" dirty="0" smtClean="0">
                <a:solidFill>
                  <a:srgbClr val="00B050"/>
                </a:solidFill>
                <a:latin typeface="Algerian" panose="04020705040A02060702" pitchFamily="82" charset="0"/>
              </a:rPr>
              <a:t>WYPOWIEDZENIE ZMIENIAJĄCE ART. 42</a:t>
            </a:r>
            <a:r>
              <a:rPr lang="uk-UA" altLang="pl-PL" b="1" dirty="0" smtClean="0">
                <a:solidFill>
                  <a:srgbClr val="00B050"/>
                </a:solidFill>
                <a:latin typeface="Algerian" panose="04020705040A02060702" pitchFamily="82" charset="0"/>
              </a:rPr>
              <a:t/>
            </a:r>
            <a:br>
              <a:rPr lang="uk-UA" altLang="pl-PL" b="1" dirty="0" smtClean="0">
                <a:solidFill>
                  <a:srgbClr val="00B050"/>
                </a:solidFill>
                <a:latin typeface="Algerian" panose="04020705040A02060702" pitchFamily="82" charset="0"/>
              </a:rPr>
            </a:br>
            <a:r>
              <a:rPr lang="uk-UA" altLang="pl-PL" b="1" dirty="0" smtClean="0">
                <a:solidFill>
                  <a:srgbClr val="00B050"/>
                </a:solidFill>
                <a:latin typeface="Algerian" panose="04020705040A02060702" pitchFamily="82" charset="0"/>
              </a:rPr>
              <a:t>УМОВИ ЗМІНИ Ст. 42</a:t>
            </a:r>
            <a:endParaRPr lang="pl-PL"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417320"/>
            <a:ext cx="10515600" cy="4324350"/>
          </a:xfrm>
        </p:spPr>
        <p:txBody>
          <a:bodyPr>
            <a:normAutofit lnSpcReduction="10000"/>
          </a:bodyPr>
          <a:lstStyle/>
          <a:p>
            <a:pPr algn="just" eaLnBrk="1" hangingPunct="1">
              <a:buFont typeface="Arial" charset="0"/>
              <a:buChar char="•"/>
              <a:defRPr/>
            </a:pPr>
            <a:r>
              <a:rPr lang="pl-PL" sz="2400" dirty="0" smtClean="0"/>
              <a:t>Stosuje się odpowiednio </a:t>
            </a:r>
            <a:r>
              <a:rPr lang="pl-PL" sz="2400" b="1" dirty="0" smtClean="0"/>
              <a:t>przepisy o wypowiedzeniu umowy o pracę.</a:t>
            </a:r>
          </a:p>
          <a:p>
            <a:pPr algn="just" eaLnBrk="1" hangingPunct="1">
              <a:buFont typeface="Arial" charset="0"/>
              <a:buChar char="•"/>
              <a:defRPr/>
            </a:pPr>
            <a:r>
              <a:rPr lang="pl-PL" sz="2400" dirty="0" smtClean="0"/>
              <a:t>Wypowiedzenie warunków pracy lub płacy uważa się za dokonane, jeżeli pracownikowi </a:t>
            </a:r>
            <a:r>
              <a:rPr lang="pl-PL" sz="2400" b="1" dirty="0" smtClean="0"/>
              <a:t>zaproponowano na piśmie nowe warunki.</a:t>
            </a:r>
          </a:p>
          <a:p>
            <a:pPr algn="just" eaLnBrk="1" hangingPunct="1">
              <a:buFont typeface="Arial" charset="0"/>
              <a:buChar char="•"/>
              <a:defRPr/>
            </a:pPr>
            <a:r>
              <a:rPr lang="pl-PL" sz="2400" dirty="0" smtClean="0"/>
              <a:t>W razie </a:t>
            </a:r>
            <a:r>
              <a:rPr lang="pl-PL" sz="2400" b="1" dirty="0" smtClean="0"/>
              <a:t>odmowy przyjęcia </a:t>
            </a:r>
            <a:r>
              <a:rPr lang="pl-PL" sz="2400" dirty="0" smtClean="0"/>
              <a:t>przez pracownika zaproponowanych warunków pracy lub płacy, </a:t>
            </a:r>
            <a:r>
              <a:rPr lang="pl-PL" sz="2400" b="1" dirty="0" smtClean="0"/>
              <a:t>umowa o pracę rozwiązuje się z upływem okresu dokonanego wypowiedzenia</a:t>
            </a:r>
            <a:r>
              <a:rPr lang="pl-PL" sz="2400" dirty="0" smtClean="0"/>
              <a:t>. Jeżeli pracownik </a:t>
            </a:r>
            <a:r>
              <a:rPr lang="pl-PL" sz="2400" b="1" dirty="0" smtClean="0"/>
              <a:t>przed upływem połowy okresu wypowiedzenia</a:t>
            </a:r>
            <a:r>
              <a:rPr lang="pl-PL" sz="2400" dirty="0" smtClean="0"/>
              <a:t> nie złoży oświadczenia </a:t>
            </a:r>
            <a:r>
              <a:rPr lang="pl-PL" sz="2400" b="1" dirty="0" smtClean="0"/>
              <a:t>o odmowie przyjęcia </a:t>
            </a:r>
            <a:r>
              <a:rPr lang="pl-PL" sz="2400" dirty="0" smtClean="0"/>
              <a:t>zaproponowanych warunków, uważa się, że </a:t>
            </a:r>
            <a:r>
              <a:rPr lang="pl-PL" sz="2400" b="1" dirty="0" smtClean="0"/>
              <a:t>wyraził zgodę</a:t>
            </a:r>
            <a:r>
              <a:rPr lang="pl-PL" sz="2400" dirty="0" smtClean="0"/>
              <a:t> na te warunki. Pismo pracodawcy wypowiadające warunki pracy lub płacy powinno zawierać pouczenie w tej sprawie. W razie </a:t>
            </a:r>
            <a:r>
              <a:rPr lang="pl-PL" sz="2400" b="1" dirty="0" smtClean="0"/>
              <a:t>braku takiego pouczenia</a:t>
            </a:r>
            <a:r>
              <a:rPr lang="pl-PL" sz="2400" dirty="0" smtClean="0"/>
              <a:t>, pracownik może do </a:t>
            </a:r>
            <a:r>
              <a:rPr lang="pl-PL" sz="2400" b="1" dirty="0" smtClean="0"/>
              <a:t>końca okresu wypowiedzenia </a:t>
            </a:r>
            <a:r>
              <a:rPr lang="pl-PL" sz="2400" dirty="0" smtClean="0"/>
              <a:t>złożyć oświadczenie o odmowie przyjęcia zaproponowanych warunków</a:t>
            </a:r>
            <a:r>
              <a:rPr lang="pl-PL" sz="2800" dirty="0" smtClean="0"/>
              <a:t>.</a:t>
            </a:r>
            <a:endParaRPr lang="pl-PL" sz="28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4839158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altLang="pl-PL" b="1" dirty="0">
                <a:solidFill>
                  <a:srgbClr val="00B050"/>
                </a:solidFill>
                <a:latin typeface="Algerian" panose="04020705040A02060702" pitchFamily="82" charset="0"/>
              </a:rPr>
              <a:t>WYPOWIEDZENIE ZMIENIAJĄCE ART. 42</a:t>
            </a:r>
            <a:r>
              <a:rPr lang="uk-UA" altLang="pl-PL" b="1" dirty="0">
                <a:solidFill>
                  <a:srgbClr val="00B050"/>
                </a:solidFill>
                <a:latin typeface="Algerian" panose="04020705040A02060702" pitchFamily="82" charset="0"/>
              </a:rPr>
              <a:t/>
            </a:r>
            <a:br>
              <a:rPr lang="uk-UA" altLang="pl-PL" b="1" dirty="0">
                <a:solidFill>
                  <a:srgbClr val="00B050"/>
                </a:solidFill>
                <a:latin typeface="Algerian" panose="04020705040A02060702" pitchFamily="82" charset="0"/>
              </a:rPr>
            </a:br>
            <a:r>
              <a:rPr lang="uk-UA" altLang="pl-PL" b="1" dirty="0">
                <a:solidFill>
                  <a:srgbClr val="00B050"/>
                </a:solidFill>
                <a:latin typeface="Algerian" panose="04020705040A02060702" pitchFamily="82" charset="0"/>
              </a:rPr>
              <a:t>УМОВИ ЗМІНИ Ст. 42</a:t>
            </a:r>
            <a:endParaRPr lang="pl-PL"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253562"/>
            <a:ext cx="10515600" cy="4324350"/>
          </a:xfrm>
        </p:spPr>
        <p:txBody>
          <a:bodyPr>
            <a:normAutofit lnSpcReduction="10000"/>
          </a:bodyPr>
          <a:lstStyle/>
          <a:p>
            <a:pPr algn="just">
              <a:buFont typeface="Arial" charset="0"/>
              <a:buChar char="•"/>
              <a:defRPr/>
            </a:pPr>
            <a:r>
              <a:rPr lang="uk" sz="2400" b="1" dirty="0"/>
              <a:t>Застосовуються положення про припинення трудового договору </a:t>
            </a:r>
            <a:r>
              <a:rPr lang="uk" sz="2400" dirty="0"/>
              <a:t>.</a:t>
            </a:r>
          </a:p>
          <a:p>
            <a:pPr algn="just">
              <a:buFont typeface="Arial" charset="0"/>
              <a:buChar char="•"/>
              <a:defRPr/>
            </a:pPr>
            <a:r>
              <a:rPr lang="uk" sz="2400" dirty="0"/>
              <a:t>Повідомлення про припинення трудових відносин або оплати праці вважається одержаним, якщо працівнику </a:t>
            </a:r>
            <a:r>
              <a:rPr lang="uk" sz="2400" b="1" dirty="0"/>
              <a:t>були запропоновані нові умови в письмовій формі.</a:t>
            </a:r>
          </a:p>
          <a:p>
            <a:pPr algn="just">
              <a:buFont typeface="Arial" charset="0"/>
              <a:buChar char="•"/>
              <a:defRPr/>
            </a:pPr>
            <a:r>
              <a:rPr lang="uk" sz="2400" dirty="0"/>
              <a:t>У разі </a:t>
            </a:r>
            <a:r>
              <a:rPr lang="uk" sz="2400" b="1" dirty="0"/>
              <a:t>відмови працівника прийняти </a:t>
            </a:r>
            <a:r>
              <a:rPr lang="uk" sz="2400" dirty="0"/>
              <a:t>запропоновані умови роботи або оплати праці </a:t>
            </a:r>
            <a:r>
              <a:rPr lang="uk" sz="2400" b="1" dirty="0"/>
              <a:t>трудовий договір припиняється після закінчення строку попередження</a:t>
            </a:r>
            <a:r>
              <a:rPr lang="uk" sz="2400" dirty="0"/>
              <a:t>. Якщо працівник не подає заяву </a:t>
            </a:r>
            <a:r>
              <a:rPr lang="uk" sz="2400" b="1" dirty="0"/>
              <a:t>про відмову від прийняття запропонованих умов до закінчення половини строку попередження</a:t>
            </a:r>
            <a:r>
              <a:rPr lang="uk" sz="2400" dirty="0"/>
              <a:t>, вважається, що </a:t>
            </a:r>
            <a:r>
              <a:rPr lang="uk" sz="2400" b="1" dirty="0"/>
              <a:t>він погодився </a:t>
            </a:r>
            <a:r>
              <a:rPr lang="uk" sz="2400" dirty="0"/>
              <a:t>з цими умовами. У листі роботодавця з декларуванням умов роботи або оплати праці повинна міститися інструкція з цього приводу. У разі </a:t>
            </a:r>
            <a:r>
              <a:rPr lang="uk" sz="2400" b="1" dirty="0"/>
              <a:t>відсутності такого повідомлення </a:t>
            </a:r>
            <a:r>
              <a:rPr lang="uk" sz="2400" dirty="0"/>
              <a:t>працівник може подати заяву про відмову від прийняття запропонованих умов </a:t>
            </a:r>
            <a:r>
              <a:rPr lang="uk" sz="2400" b="1" dirty="0"/>
              <a:t>до кінця строку попередження</a:t>
            </a:r>
            <a:r>
              <a:rPr lang="uk" sz="2400" dirty="0"/>
              <a:t>.</a:t>
            </a:r>
          </a:p>
          <a:p>
            <a:pPr marL="0" indent="0" algn="just">
              <a:buNone/>
            </a:pPr>
            <a:endParaRPr lang="pl-PL" sz="2400" dirty="0"/>
          </a:p>
          <a:p>
            <a:pPr marL="0" indent="0" algn="just">
              <a:buNone/>
            </a:pPr>
            <a:endParaRPr lang="pl-PL" sz="24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929477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altLang="pl-PL" b="1" dirty="0">
                <a:solidFill>
                  <a:srgbClr val="00B050"/>
                </a:solidFill>
                <a:latin typeface="Algerian" panose="04020705040A02060702" pitchFamily="82" charset="0"/>
              </a:rPr>
              <a:t>WYPOWIEDZENIE ZMIENIAJĄCE ART. 42</a:t>
            </a:r>
            <a:r>
              <a:rPr lang="uk-UA" altLang="pl-PL" b="1" dirty="0">
                <a:solidFill>
                  <a:srgbClr val="00B050"/>
                </a:solidFill>
                <a:latin typeface="Algerian" panose="04020705040A02060702" pitchFamily="82" charset="0"/>
              </a:rPr>
              <a:t/>
            </a:r>
            <a:br>
              <a:rPr lang="uk-UA" altLang="pl-PL" b="1" dirty="0">
                <a:solidFill>
                  <a:srgbClr val="00B050"/>
                </a:solidFill>
                <a:latin typeface="Algerian" panose="04020705040A02060702" pitchFamily="82" charset="0"/>
              </a:rPr>
            </a:br>
            <a:r>
              <a:rPr lang="uk-UA" altLang="pl-PL" b="1" dirty="0">
                <a:solidFill>
                  <a:srgbClr val="00B050"/>
                </a:solidFill>
                <a:latin typeface="Algerian" panose="04020705040A02060702" pitchFamily="82" charset="0"/>
              </a:rPr>
              <a:t>УМОВИ ЗМІНИ Ст. 42</a:t>
            </a:r>
            <a:endParaRPr lang="pl-PL"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517904"/>
            <a:ext cx="10515600" cy="4324350"/>
          </a:xfrm>
        </p:spPr>
        <p:txBody>
          <a:bodyPr>
            <a:normAutofit/>
          </a:bodyPr>
          <a:lstStyle/>
          <a:p>
            <a:pPr marL="0" indent="0" algn="just">
              <a:buNone/>
            </a:pPr>
            <a:r>
              <a:rPr lang="pl-PL" sz="2800" dirty="0"/>
              <a:t>Wypowiedzenie dotychczasowych warunków pracy lub płacy </a:t>
            </a:r>
            <a:r>
              <a:rPr lang="pl-PL" sz="2800" b="1" dirty="0"/>
              <a:t>nie jest wymagane </a:t>
            </a:r>
            <a:r>
              <a:rPr lang="pl-PL" sz="2800" dirty="0"/>
              <a:t>w razie powierzenia pracownikowi, w przypadkach </a:t>
            </a:r>
            <a:r>
              <a:rPr lang="pl-PL" sz="2800" b="1" dirty="0"/>
              <a:t>uzasadnionych potrzebami pracodawcy</a:t>
            </a:r>
            <a:r>
              <a:rPr lang="pl-PL" sz="2800" dirty="0"/>
              <a:t>, innej pracy niż określona w umowie o pracę na okres </a:t>
            </a:r>
            <a:r>
              <a:rPr lang="pl-PL" sz="2800" b="1" dirty="0"/>
              <a:t>nieprzekraczający 3 miesięcy w roku kalendarzowym</a:t>
            </a:r>
            <a:r>
              <a:rPr lang="pl-PL" sz="2800" dirty="0"/>
              <a:t>, jeżeli nie powoduje to obniżenia wynagrodzenia i odpowiada kwalifikacjom pracownika.</a:t>
            </a:r>
          </a:p>
          <a:p>
            <a:pPr marL="0" indent="0" algn="just">
              <a:buNone/>
            </a:pPr>
            <a:endParaRPr lang="pl-PL" sz="24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0092407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altLang="pl-PL" b="1" dirty="0">
                <a:solidFill>
                  <a:srgbClr val="00B050"/>
                </a:solidFill>
                <a:latin typeface="Algerian" panose="04020705040A02060702" pitchFamily="82" charset="0"/>
              </a:rPr>
              <a:t>WYPOWIEDZENIE ZMIENIAJĄCE ART. 42</a:t>
            </a:r>
            <a:r>
              <a:rPr lang="uk-UA" altLang="pl-PL" b="1" dirty="0">
                <a:solidFill>
                  <a:srgbClr val="00B050"/>
                </a:solidFill>
                <a:latin typeface="Algerian" panose="04020705040A02060702" pitchFamily="82" charset="0"/>
              </a:rPr>
              <a:t/>
            </a:r>
            <a:br>
              <a:rPr lang="uk-UA" altLang="pl-PL" b="1" dirty="0">
                <a:solidFill>
                  <a:srgbClr val="00B050"/>
                </a:solidFill>
                <a:latin typeface="Algerian" panose="04020705040A02060702" pitchFamily="82" charset="0"/>
              </a:rPr>
            </a:br>
            <a:r>
              <a:rPr lang="uk-UA" altLang="pl-PL" b="1" dirty="0">
                <a:solidFill>
                  <a:srgbClr val="00B050"/>
                </a:solidFill>
                <a:latin typeface="Algerian" panose="04020705040A02060702" pitchFamily="82" charset="0"/>
              </a:rPr>
              <a:t>УМОВИ ЗМІНИ Ст. 42</a:t>
            </a:r>
            <a:endParaRPr lang="pl-PL"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508760"/>
            <a:ext cx="10515600" cy="4324350"/>
          </a:xfrm>
        </p:spPr>
        <p:txBody>
          <a:bodyPr>
            <a:normAutofit/>
          </a:bodyPr>
          <a:lstStyle/>
          <a:p>
            <a:pPr marL="0" indent="0" algn="just">
              <a:buNone/>
            </a:pPr>
            <a:r>
              <a:rPr lang="uk" sz="2400" dirty="0"/>
              <a:t>Припинення поточних умов праці або винагороди </a:t>
            </a:r>
            <a:r>
              <a:rPr lang="uk" sz="2400" b="1" dirty="0"/>
              <a:t>не вимагається </a:t>
            </a:r>
            <a:r>
              <a:rPr lang="uk" sz="2400" dirty="0"/>
              <a:t>у разі доручення працівникові у випадках, </a:t>
            </a:r>
            <a:r>
              <a:rPr lang="uk" sz="2400" b="1" dirty="0"/>
              <a:t>обґрунтованих потребами </a:t>
            </a:r>
            <a:r>
              <a:rPr lang="uk" sz="2400" b="1" dirty="0" smtClean="0"/>
              <a:t>роботодавця</a:t>
            </a:r>
            <a:r>
              <a:rPr lang="uk" sz="2400" dirty="0" smtClean="0"/>
              <a:t>, </a:t>
            </a:r>
            <a:r>
              <a:rPr lang="uk" sz="2400" dirty="0"/>
              <a:t>роботи, відмінної від зазначеної в трудовому договорі, на строк </a:t>
            </a:r>
            <a:r>
              <a:rPr lang="uk" sz="2400" b="1" dirty="0"/>
              <a:t>не більше 3 місяців у календарному </a:t>
            </a:r>
            <a:r>
              <a:rPr lang="uk" sz="2400" b="1" dirty="0" smtClean="0"/>
              <a:t>році</a:t>
            </a:r>
            <a:r>
              <a:rPr lang="uk" sz="2400" dirty="0" smtClean="0"/>
              <a:t>, </a:t>
            </a:r>
            <a:r>
              <a:rPr lang="uk" sz="2400" dirty="0"/>
              <a:t>якщо це не призводить до зменшення оплати праці та відповідає кваліфікації працівника.</a:t>
            </a:r>
          </a:p>
          <a:p>
            <a:pPr marL="0" indent="0" algn="just">
              <a:buNone/>
            </a:pPr>
            <a:endParaRPr lang="pl-PL" sz="2000" dirty="0"/>
          </a:p>
          <a:p>
            <a:pPr marL="0" indent="0" algn="just">
              <a:buNone/>
            </a:pPr>
            <a:endParaRPr lang="pl-PL" sz="24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195293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altLang="pl-PL" b="1" dirty="0">
                <a:solidFill>
                  <a:srgbClr val="00B050"/>
                </a:solidFill>
                <a:latin typeface="Algerian" panose="04020705040A02060702" pitchFamily="82" charset="0"/>
              </a:rPr>
              <a:t>WYPOWIEDZENIE ZMIENIAJĄCE ART. </a:t>
            </a:r>
            <a:r>
              <a:rPr lang="pl-PL" altLang="pl-PL" b="1" dirty="0" smtClean="0">
                <a:solidFill>
                  <a:srgbClr val="00B050"/>
                </a:solidFill>
                <a:latin typeface="Algerian" panose="04020705040A02060702" pitchFamily="82" charset="0"/>
              </a:rPr>
              <a:t>4</a:t>
            </a:r>
            <a:r>
              <a:rPr lang="uk-UA" altLang="pl-PL" b="1" dirty="0" smtClean="0">
                <a:solidFill>
                  <a:srgbClr val="00B050"/>
                </a:solidFill>
                <a:latin typeface="Algerian" panose="04020705040A02060702" pitchFamily="82" charset="0"/>
              </a:rPr>
              <a:t>3</a:t>
            </a:r>
            <a:r>
              <a:rPr lang="uk-UA" altLang="pl-PL" b="1" dirty="0">
                <a:solidFill>
                  <a:srgbClr val="00B050"/>
                </a:solidFill>
                <a:latin typeface="Algerian" panose="04020705040A02060702" pitchFamily="82" charset="0"/>
              </a:rPr>
              <a:t/>
            </a:r>
            <a:br>
              <a:rPr lang="uk-UA" altLang="pl-PL" b="1" dirty="0">
                <a:solidFill>
                  <a:srgbClr val="00B050"/>
                </a:solidFill>
                <a:latin typeface="Algerian" panose="04020705040A02060702" pitchFamily="82" charset="0"/>
              </a:rPr>
            </a:br>
            <a:r>
              <a:rPr lang="uk-UA" altLang="pl-PL" b="1" dirty="0">
                <a:solidFill>
                  <a:srgbClr val="00B050"/>
                </a:solidFill>
                <a:latin typeface="Algerian" panose="04020705040A02060702" pitchFamily="82" charset="0"/>
              </a:rPr>
              <a:t>УМОВИ ЗМІНИ Ст. </a:t>
            </a:r>
            <a:r>
              <a:rPr lang="uk-UA" altLang="pl-PL" b="1" dirty="0" smtClean="0">
                <a:solidFill>
                  <a:srgbClr val="00B050"/>
                </a:solidFill>
                <a:latin typeface="Algerian" panose="04020705040A02060702" pitchFamily="82" charset="0"/>
              </a:rPr>
              <a:t>43</a:t>
            </a:r>
            <a:endParaRPr lang="pl-PL"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527048"/>
            <a:ext cx="10515600" cy="4324350"/>
          </a:xfrm>
        </p:spPr>
        <p:txBody>
          <a:bodyPr>
            <a:normAutofit/>
          </a:bodyPr>
          <a:lstStyle/>
          <a:p>
            <a:pPr marL="0" indent="0" algn="just">
              <a:buNone/>
            </a:pPr>
            <a:r>
              <a:rPr lang="pl-PL" sz="2400" b="1" dirty="0"/>
              <a:t>Wypowiedzenie zmieniające w okresie przedemerytalnym</a:t>
            </a:r>
          </a:p>
          <a:p>
            <a:pPr marL="0" indent="0" algn="just">
              <a:buNone/>
            </a:pPr>
            <a:r>
              <a:rPr lang="pl-PL" sz="2400" dirty="0"/>
              <a:t>Pracodawca może wypowiedzieć warunki pracy lub płacy pracownikowi, o którym mowa w </a:t>
            </a:r>
            <a:r>
              <a:rPr lang="pl-PL" sz="2400" dirty="0">
                <a:hlinkClick r:id="rId2"/>
              </a:rPr>
              <a:t>art. 39</a:t>
            </a:r>
            <a:r>
              <a:rPr lang="pl-PL" sz="2400" dirty="0"/>
              <a:t>, jeżeli wypowiedzenie </a:t>
            </a:r>
            <a:r>
              <a:rPr lang="pl-PL" sz="2400" b="1" u="sng" dirty="0">
                <a:solidFill>
                  <a:srgbClr val="FF0000"/>
                </a:solidFill>
              </a:rPr>
              <a:t>stało się konieczne </a:t>
            </a:r>
            <a:r>
              <a:rPr lang="pl-PL" sz="2400" dirty="0"/>
              <a:t>ze względu na:</a:t>
            </a:r>
          </a:p>
          <a:p>
            <a:pPr marL="0" indent="0" algn="just">
              <a:buNone/>
            </a:pPr>
            <a:r>
              <a:rPr lang="pl-PL" sz="2400" dirty="0"/>
              <a:t>1) wprowadzenie nowych zasad wynagradzania dotyczących ogółu pracowników zatrudnionych u danego pracodawcy lub tej ich grupy, do której pracownik należy;</a:t>
            </a:r>
          </a:p>
          <a:p>
            <a:pPr marL="0" indent="0" algn="just">
              <a:buNone/>
            </a:pPr>
            <a:r>
              <a:rPr lang="pl-PL" sz="2400" dirty="0"/>
              <a:t>2) stwierdzoną orzeczeniem lekarskim utratę zdolności do wykonywania dotychczasowej pracy albo niezawinioną przez pracownika utratę uprawnień koniecznych do jej wykonywania</a:t>
            </a:r>
            <a:r>
              <a:rPr lang="pl-PL" sz="1600" dirty="0"/>
              <a:t>.</a:t>
            </a:r>
          </a:p>
          <a:p>
            <a:pPr marL="0" indent="0" algn="just">
              <a:buNone/>
            </a:pPr>
            <a:endParaRPr lang="pl-PL" sz="24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37086902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altLang="pl-PL" b="1" dirty="0">
                <a:solidFill>
                  <a:srgbClr val="00B050"/>
                </a:solidFill>
                <a:latin typeface="Algerian" panose="04020705040A02060702" pitchFamily="82" charset="0"/>
              </a:rPr>
              <a:t>WYPOWIEDZENIE ZMIENIAJĄCE ART. 4</a:t>
            </a:r>
            <a:r>
              <a:rPr lang="uk-UA" altLang="pl-PL" b="1" dirty="0">
                <a:solidFill>
                  <a:srgbClr val="00B050"/>
                </a:solidFill>
                <a:latin typeface="Algerian" panose="04020705040A02060702" pitchFamily="82" charset="0"/>
              </a:rPr>
              <a:t>3</a:t>
            </a:r>
            <a:br>
              <a:rPr lang="uk-UA" altLang="pl-PL" b="1" dirty="0">
                <a:solidFill>
                  <a:srgbClr val="00B050"/>
                </a:solidFill>
                <a:latin typeface="Algerian" panose="04020705040A02060702" pitchFamily="82" charset="0"/>
              </a:rPr>
            </a:br>
            <a:r>
              <a:rPr lang="uk-UA" altLang="pl-PL" b="1" dirty="0">
                <a:solidFill>
                  <a:srgbClr val="00B050"/>
                </a:solidFill>
                <a:latin typeface="Algerian" panose="04020705040A02060702" pitchFamily="82" charset="0"/>
              </a:rPr>
              <a:t>УМОВИ ЗМІНИ Ст. 43</a:t>
            </a:r>
            <a:endParaRPr lang="pl-PL"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527048"/>
            <a:ext cx="10515600" cy="3236976"/>
          </a:xfrm>
        </p:spPr>
        <p:txBody>
          <a:bodyPr>
            <a:normAutofit/>
          </a:bodyPr>
          <a:lstStyle/>
          <a:p>
            <a:pPr marL="0" indent="0" algn="just">
              <a:buNone/>
            </a:pPr>
            <a:r>
              <a:rPr lang="uk" sz="2400" b="1" dirty="0"/>
              <a:t>Зміна припинення в передпенсійний період</a:t>
            </a:r>
          </a:p>
          <a:p>
            <a:pPr marL="0" indent="0" algn="just">
              <a:buNone/>
            </a:pPr>
            <a:r>
              <a:rPr lang="uk" sz="2400" dirty="0"/>
              <a:t>Роботодавець може припинити роботу або оплату праці працівника, зазначені у </a:t>
            </a:r>
            <a:r>
              <a:rPr lang="uk" sz="2400" dirty="0">
                <a:hlinkClick r:id="rId2"/>
              </a:rPr>
              <a:t>ст. 39 </a:t>
            </a:r>
            <a:r>
              <a:rPr lang="uk" sz="2400" dirty="0"/>
              <a:t>, якщо розірвання </a:t>
            </a:r>
            <a:r>
              <a:rPr lang="uk" sz="2400" b="1" u="sng" dirty="0">
                <a:solidFill>
                  <a:srgbClr val="FF0000"/>
                </a:solidFill>
              </a:rPr>
              <a:t>стало необхідним </a:t>
            </a:r>
            <a:r>
              <a:rPr lang="uk" sz="2400" dirty="0"/>
              <a:t>через:</a:t>
            </a:r>
          </a:p>
          <a:p>
            <a:pPr marL="0" indent="0" algn="just">
              <a:buNone/>
            </a:pPr>
            <a:r>
              <a:rPr lang="uk" sz="2400" dirty="0"/>
              <a:t>1) запровадження нових правил оплати праці для всіх працівників, які працюють у даного роботодавця або групи, до якої належить працівник;</a:t>
            </a:r>
          </a:p>
          <a:p>
            <a:pPr marL="0" indent="0" algn="just">
              <a:buNone/>
            </a:pPr>
            <a:r>
              <a:rPr lang="uk" sz="2400" dirty="0"/>
              <a:t>2) втрата здатності виконувати поточну роботу або втрата прав, необхідних для виконання роботи, </a:t>
            </a:r>
            <a:r>
              <a:rPr lang="uk" sz="2400" dirty="0" smtClean="0"/>
              <a:t>без вини працівника, </a:t>
            </a:r>
            <a:r>
              <a:rPr lang="uk" sz="2400" dirty="0"/>
              <a:t>що підтверджується медичною </a:t>
            </a:r>
            <a:r>
              <a:rPr lang="uk" sz="2400" dirty="0" smtClean="0"/>
              <a:t>довідкою</a:t>
            </a:r>
            <a:r>
              <a:rPr lang="uk" sz="1600" dirty="0" smtClean="0"/>
              <a:t>.</a:t>
            </a:r>
            <a:endParaRPr lang="uk" sz="16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6154678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29055" y="-9144"/>
            <a:ext cx="10515600" cy="1444752"/>
          </a:xfrm>
        </p:spPr>
        <p:txBody>
          <a:bodyPr>
            <a:noAutofit/>
          </a:bodyPr>
          <a:lstStyle/>
          <a:p>
            <a:pPr algn="ctr"/>
            <a:r>
              <a:rPr lang="pl-PL" sz="2000" b="1" cap="all" dirty="0">
                <a:solidFill>
                  <a:srgbClr val="00B050"/>
                </a:solidFill>
                <a:latin typeface="Algerian" panose="04020705040A02060702" pitchFamily="82" charset="0"/>
              </a:rPr>
              <a:t>UPRAWNIENIA PRACOWNIKA W RAZIE </a:t>
            </a:r>
            <a:r>
              <a:rPr lang="pl-PL" sz="2000" b="1" cap="all" dirty="0" smtClean="0">
                <a:solidFill>
                  <a:srgbClr val="00B050"/>
                </a:solidFill>
                <a:latin typeface="Algerian" panose="04020705040A02060702" pitchFamily="82" charset="0"/>
              </a:rPr>
              <a:t>NIE UZASADNIONEGO </a:t>
            </a:r>
            <a:r>
              <a:rPr lang="pl-PL" sz="2000" b="1" cap="all" dirty="0">
                <a:solidFill>
                  <a:srgbClr val="00B050"/>
                </a:solidFill>
                <a:latin typeface="Algerian" panose="04020705040A02060702" pitchFamily="82" charset="0"/>
              </a:rPr>
              <a:t>LUB NIEZGODNEGO Z PRAWEM WYPOWIEDZENIA UMOWY O PRACĘ PRZEZ </a:t>
            </a:r>
            <a:r>
              <a:rPr lang="pl-PL" sz="2000" b="1" cap="all" dirty="0" smtClean="0">
                <a:solidFill>
                  <a:srgbClr val="00B050"/>
                </a:solidFill>
                <a:latin typeface="Algerian" panose="04020705040A02060702" pitchFamily="82" charset="0"/>
              </a:rPr>
              <a:t>PRACODAWCĘ</a:t>
            </a:r>
            <a:r>
              <a:rPr lang="uk-UA" sz="2000" b="1" cap="all" dirty="0" smtClean="0">
                <a:solidFill>
                  <a:srgbClr val="00B050"/>
                </a:solidFill>
                <a:latin typeface="Algerian" panose="04020705040A02060702" pitchFamily="82" charset="0"/>
              </a:rPr>
              <a:t/>
            </a:r>
            <a:br>
              <a:rPr lang="uk-UA" sz="2000" b="1" cap="all" dirty="0" smtClean="0">
                <a:solidFill>
                  <a:srgbClr val="00B050"/>
                </a:solidFill>
                <a:latin typeface="Algerian" panose="04020705040A02060702" pitchFamily="82" charset="0"/>
              </a:rPr>
            </a:br>
            <a:r>
              <a:rPr lang="uk" sz="2000" b="1" cap="all" dirty="0">
                <a:solidFill>
                  <a:srgbClr val="00B050"/>
                </a:solidFill>
                <a:latin typeface="Algerian" panose="04020705040A02060702" pitchFamily="82" charset="0"/>
              </a:rPr>
              <a:t>ПРАВА ПРАЦІВНИКА У ВИПАДКУ НЕобґрунтованого або незаконного розірвання </a:t>
            </a:r>
            <a:r>
              <a:rPr lang="uk" sz="2000" b="1" cap="all" dirty="0" smtClean="0">
                <a:solidFill>
                  <a:srgbClr val="00B050"/>
                </a:solidFill>
                <a:latin typeface="Algerian" panose="04020705040A02060702" pitchFamily="82" charset="0"/>
              </a:rPr>
              <a:t>РОБОТОДАВЦЕМ </a:t>
            </a:r>
            <a:r>
              <a:rPr lang="uk" sz="2000" b="1" cap="all" dirty="0">
                <a:solidFill>
                  <a:srgbClr val="00B050"/>
                </a:solidFill>
                <a:latin typeface="Algerian" panose="04020705040A02060702" pitchFamily="82" charset="0"/>
              </a:rPr>
              <a:t>трудового </a:t>
            </a:r>
            <a:r>
              <a:rPr lang="uk" sz="2000" b="1" cap="all" dirty="0" smtClean="0">
                <a:solidFill>
                  <a:srgbClr val="00B050"/>
                </a:solidFill>
                <a:latin typeface="Algerian" panose="04020705040A02060702" pitchFamily="82" charset="0"/>
              </a:rPr>
              <a:t>ДоГОВОРУ</a:t>
            </a:r>
            <a:endParaRPr lang="pl-PL" sz="20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53312"/>
            <a:ext cx="10515600" cy="4324350"/>
          </a:xfrm>
        </p:spPr>
        <p:txBody>
          <a:bodyPr>
            <a:normAutofit fontScale="92500" lnSpcReduction="20000"/>
          </a:bodyPr>
          <a:lstStyle/>
          <a:p>
            <a:pPr marL="0" indent="0" algn="just">
              <a:buNone/>
            </a:pPr>
            <a:endParaRPr lang="pl-PL" sz="2400" dirty="0"/>
          </a:p>
          <a:p>
            <a:pPr algn="just" eaLnBrk="1" hangingPunct="1">
              <a:buFont typeface="Arial" charset="0"/>
              <a:buChar char="•"/>
              <a:defRPr/>
            </a:pPr>
            <a:r>
              <a:rPr lang="pl-PL" sz="2800" dirty="0"/>
              <a:t>Pracownik może wnieść </a:t>
            </a:r>
            <a:r>
              <a:rPr lang="pl-PL" sz="2800" b="1" dirty="0"/>
              <a:t>odwołanie</a:t>
            </a:r>
            <a:r>
              <a:rPr lang="pl-PL" sz="2800" dirty="0"/>
              <a:t> od wypowiedzenia umowy o pracę do sądu pracy</a:t>
            </a:r>
          </a:p>
          <a:p>
            <a:pPr algn="just" eaLnBrk="1" hangingPunct="1">
              <a:buFont typeface="Arial" charset="0"/>
              <a:buChar char="•"/>
              <a:defRPr/>
            </a:pPr>
            <a:r>
              <a:rPr lang="pl-PL" sz="2800" dirty="0"/>
              <a:t>W razie ustalenia, że wypowiedzenie umowy o pracę zawartej na czas </a:t>
            </a:r>
            <a:r>
              <a:rPr lang="pl-PL" sz="2800" b="1" dirty="0"/>
              <a:t>nieokreślony</a:t>
            </a:r>
            <a:r>
              <a:rPr lang="pl-PL" sz="2800" dirty="0"/>
              <a:t> jest nieuzasadnione lub narusza przepisy o wypowiadaniu umów o pracę, sąd pracy - stosownie do żądania pracownika - orzeka o </a:t>
            </a:r>
            <a:r>
              <a:rPr lang="pl-PL" sz="2800" b="1" dirty="0"/>
              <a:t>bezskuteczności wypowiedzenia</a:t>
            </a:r>
            <a:r>
              <a:rPr lang="pl-PL" sz="2800" dirty="0"/>
              <a:t>, a jeżeli umowa uległa już rozwiązaniu - </a:t>
            </a:r>
            <a:r>
              <a:rPr lang="pl-PL" sz="2800" b="1" dirty="0"/>
              <a:t>o przywróceniu pracownika do pracy na poprzednich warunkach albo o odszkodowaniu.</a:t>
            </a:r>
          </a:p>
          <a:p>
            <a:pPr algn="just" eaLnBrk="1" hangingPunct="1">
              <a:buFont typeface="Arial" charset="0"/>
              <a:buChar char="•"/>
              <a:defRPr/>
            </a:pPr>
            <a:r>
              <a:rPr lang="pl-PL" sz="2800" dirty="0"/>
              <a:t>Sąd pracy może nie uwzględnić żądania pracownika uznania wypowiedzenia za bezskuteczne lub przywrócenia do pracy, jeżeli ustali, że uwzględnienie takiego żądania jest </a:t>
            </a:r>
            <a:r>
              <a:rPr lang="pl-PL" sz="2800" b="1" dirty="0"/>
              <a:t>niemożliwe</a:t>
            </a:r>
            <a:r>
              <a:rPr lang="pl-PL" sz="2800" dirty="0"/>
              <a:t> lub </a:t>
            </a:r>
            <a:r>
              <a:rPr lang="pl-PL" sz="2800" b="1" dirty="0"/>
              <a:t>niecelowe</a:t>
            </a:r>
            <a:r>
              <a:rPr lang="pl-PL" sz="2800" dirty="0"/>
              <a:t>. W takim przypadku sąd pracy orzeka o odszkodowaniu.</a:t>
            </a:r>
          </a:p>
          <a:p>
            <a:pPr marL="0" indent="0" algn="just">
              <a:buNone/>
            </a:pPr>
            <a:endParaRPr lang="pl-PL" sz="2400" dirty="0"/>
          </a:p>
          <a:p>
            <a:pPr marL="0" indent="0" algn="just">
              <a:buNone/>
            </a:pPr>
            <a:endParaRPr lang="pl-PL" sz="24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33002676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8310"/>
            <a:ext cx="10515600" cy="1418154"/>
          </a:xfrm>
        </p:spPr>
        <p:txBody>
          <a:bodyPr>
            <a:noAutofit/>
          </a:bodyPr>
          <a:lstStyle/>
          <a:p>
            <a:pPr algn="ctr"/>
            <a:r>
              <a:rPr lang="pl-PL" sz="2000" b="1" cap="all" dirty="0">
                <a:solidFill>
                  <a:srgbClr val="00B050"/>
                </a:solidFill>
                <a:latin typeface="Algerian" panose="04020705040A02060702" pitchFamily="82" charset="0"/>
              </a:rPr>
              <a:t>UPRAWNIENIA PRACOWNIKA W RAZIE NIE UZASADNIONEGO LUB NIEZGODNEGO Z PRAWEM WYPOWIEDZENIA UMOWY O PRACĘ PRZEZ PRACODAWCĘ</a:t>
            </a:r>
            <a:r>
              <a:rPr lang="uk-UA" sz="2000" b="1" cap="all" dirty="0">
                <a:solidFill>
                  <a:srgbClr val="00B050"/>
                </a:solidFill>
                <a:latin typeface="Algerian" panose="04020705040A02060702" pitchFamily="82" charset="0"/>
              </a:rPr>
              <a:t/>
            </a:r>
            <a:br>
              <a:rPr lang="uk-UA" sz="2000" b="1" cap="all" dirty="0">
                <a:solidFill>
                  <a:srgbClr val="00B050"/>
                </a:solidFill>
                <a:latin typeface="Algerian" panose="04020705040A02060702" pitchFamily="82" charset="0"/>
              </a:rPr>
            </a:br>
            <a:r>
              <a:rPr lang="uk" sz="2000" b="1" cap="all" dirty="0">
                <a:solidFill>
                  <a:srgbClr val="00B050"/>
                </a:solidFill>
                <a:latin typeface="Algerian" panose="04020705040A02060702" pitchFamily="82" charset="0"/>
              </a:rPr>
              <a:t>ПРАВА ПРАЦІВНИКА У ВИПАДКУ НЕобґрунтованого або незаконного розірвання РОБОТОДАВЦЕМ трудового ДоГОВОРУ</a:t>
            </a:r>
            <a:endParaRPr lang="pl-PL" sz="20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199" y="1340013"/>
            <a:ext cx="10515600" cy="4324350"/>
          </a:xfrm>
        </p:spPr>
        <p:txBody>
          <a:bodyPr>
            <a:normAutofit lnSpcReduction="10000"/>
          </a:bodyPr>
          <a:lstStyle/>
          <a:p>
            <a:pPr algn="just">
              <a:buFont typeface="Arial" charset="0"/>
              <a:buChar char="•"/>
              <a:defRPr/>
            </a:pPr>
            <a:r>
              <a:rPr lang="uk" sz="2400" dirty="0" smtClean="0"/>
              <a:t>Працівник </a:t>
            </a:r>
            <a:r>
              <a:rPr lang="uk" sz="2400" dirty="0"/>
              <a:t>може </a:t>
            </a:r>
            <a:r>
              <a:rPr lang="uk" sz="2400" b="1" dirty="0"/>
              <a:t>оскаржити </a:t>
            </a:r>
            <a:r>
              <a:rPr lang="uk" sz="2400" dirty="0"/>
              <a:t>розірвання трудового договору </a:t>
            </a:r>
            <a:r>
              <a:rPr lang="uk" sz="2400" dirty="0" smtClean="0"/>
              <a:t>в суді </a:t>
            </a:r>
            <a:r>
              <a:rPr lang="uk" sz="2400" dirty="0"/>
              <a:t>з питань трудових відносин </a:t>
            </a:r>
          </a:p>
          <a:p>
            <a:pPr algn="just">
              <a:buFont typeface="Arial" charset="0"/>
              <a:buChar char="•"/>
              <a:defRPr/>
            </a:pPr>
            <a:r>
              <a:rPr lang="uk" sz="2400" dirty="0"/>
              <a:t>Якщо буде встановлено, що розірвання трудового договору, укладеного на </a:t>
            </a:r>
            <a:r>
              <a:rPr lang="uk" sz="2400" b="1" dirty="0"/>
              <a:t>невизначений строк </a:t>
            </a:r>
            <a:r>
              <a:rPr lang="uk" sz="2400" dirty="0"/>
              <a:t>, є безпідставним або порушує положення про розірвання трудових договорів, суд з питань трудових відносин за клопотанням працівника </a:t>
            </a:r>
            <a:r>
              <a:rPr lang="uk" sz="2400" dirty="0" smtClean="0"/>
              <a:t>виносить постанову </a:t>
            </a:r>
            <a:r>
              <a:rPr lang="uk" sz="2400" dirty="0"/>
              <a:t>про недійсність </a:t>
            </a:r>
            <a:r>
              <a:rPr lang="uk" sz="2400" b="1" dirty="0"/>
              <a:t>повідомлення </a:t>
            </a:r>
            <a:r>
              <a:rPr lang="uk" sz="2400" b="1" dirty="0" smtClean="0"/>
              <a:t>про розірвання</a:t>
            </a:r>
            <a:r>
              <a:rPr lang="uk" sz="2400" dirty="0" smtClean="0"/>
              <a:t>, </a:t>
            </a:r>
            <a:r>
              <a:rPr lang="uk" sz="2400" dirty="0"/>
              <a:t>а якщо договір вже розірвано - </a:t>
            </a:r>
            <a:r>
              <a:rPr lang="uk" sz="2400" b="1" dirty="0"/>
              <a:t>про поновлення працівника на роботі на попередніх умовах або за </a:t>
            </a:r>
            <a:r>
              <a:rPr lang="uk" sz="2400" b="1" dirty="0" smtClean="0"/>
              <a:t>компенсацію.</a:t>
            </a:r>
            <a:endParaRPr lang="uk" sz="2400" b="1" dirty="0"/>
          </a:p>
          <a:p>
            <a:pPr algn="just">
              <a:buFont typeface="Arial" charset="0"/>
              <a:buChar char="•"/>
              <a:defRPr/>
            </a:pPr>
            <a:r>
              <a:rPr lang="uk" sz="2400" dirty="0"/>
              <a:t>Суд з питань трудових відносин </a:t>
            </a:r>
            <a:r>
              <a:rPr lang="uk" sz="2400" dirty="0" smtClean="0"/>
              <a:t>може </a:t>
            </a:r>
            <a:r>
              <a:rPr lang="uk" sz="2400" dirty="0"/>
              <a:t>залишити без розгляду клопотання працівника про визнання повідомлення про звільнення недійсним або про поновлення працівника на роботі, якщо визначить </a:t>
            </a:r>
            <a:r>
              <a:rPr lang="uk" sz="2400" b="1" dirty="0"/>
              <a:t>неможливість </a:t>
            </a:r>
            <a:r>
              <a:rPr lang="uk" sz="2400" dirty="0"/>
              <a:t>або </a:t>
            </a:r>
            <a:r>
              <a:rPr lang="uk" sz="2400" b="1" dirty="0"/>
              <a:t>безглуздість виконання такої </a:t>
            </a:r>
            <a:r>
              <a:rPr lang="uk" sz="2400" b="1" dirty="0" smtClean="0"/>
              <a:t>вимоги</a:t>
            </a:r>
            <a:r>
              <a:rPr lang="uk" sz="2400" dirty="0" smtClean="0"/>
              <a:t>. </a:t>
            </a:r>
            <a:r>
              <a:rPr lang="uk" sz="2400" dirty="0"/>
              <a:t>У цьому випадку </a:t>
            </a:r>
            <a:r>
              <a:rPr lang="uk" sz="2400" dirty="0" smtClean="0"/>
              <a:t>суд </a:t>
            </a:r>
            <a:r>
              <a:rPr lang="uk" sz="2400" dirty="0"/>
              <a:t>з питань трудових відносин </a:t>
            </a:r>
            <a:r>
              <a:rPr lang="uk" sz="2400" dirty="0" smtClean="0"/>
              <a:t>ухвалює </a:t>
            </a:r>
            <a:r>
              <a:rPr lang="uk" sz="2400" dirty="0"/>
              <a:t>рішення про компенсацію.</a:t>
            </a:r>
          </a:p>
          <a:p>
            <a:pPr marL="0" indent="0" algn="just">
              <a:buNone/>
            </a:pPr>
            <a:endParaRPr lang="pl-PL" sz="2000" dirty="0"/>
          </a:p>
          <a:p>
            <a:pPr marL="0" indent="0" algn="just">
              <a:buNone/>
            </a:pPr>
            <a:endParaRPr lang="pl-PL" sz="2000" dirty="0"/>
          </a:p>
          <a:p>
            <a:pPr marL="0" indent="0" algn="just">
              <a:buNone/>
            </a:pPr>
            <a:endParaRPr lang="pl-PL" sz="2400" dirty="0"/>
          </a:p>
          <a:p>
            <a:pPr marL="0" indent="0" algn="just">
              <a:buNone/>
            </a:pPr>
            <a:endParaRPr lang="pl-PL" sz="24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20518712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684966"/>
            <a:ext cx="10515600" cy="110562"/>
          </a:xfrm>
        </p:spPr>
        <p:txBody>
          <a:bodyPr>
            <a:noAutofit/>
          </a:bodyPr>
          <a:lstStyle/>
          <a:p>
            <a:pPr algn="ctr"/>
            <a:r>
              <a:rPr lang="pl-PL" sz="2000" b="1" cap="all" dirty="0">
                <a:solidFill>
                  <a:srgbClr val="00B050"/>
                </a:solidFill>
                <a:latin typeface="Algerian" panose="04020705040A02060702" pitchFamily="82" charset="0"/>
              </a:rPr>
              <a:t>UPRAWNIENIA PRACOWNIKA W RAZIE NIE UZASADNIONEGO LUB NIEZGODNEGO Z PRAWEM WYPOWIEDZENIA UMOWY O PRACĘ PRZEZ PRACODAWCĘ</a:t>
            </a:r>
            <a:r>
              <a:rPr lang="uk-UA" sz="2000" b="1" cap="all" dirty="0">
                <a:solidFill>
                  <a:srgbClr val="00B050"/>
                </a:solidFill>
                <a:latin typeface="Algerian" panose="04020705040A02060702" pitchFamily="82" charset="0"/>
              </a:rPr>
              <a:t/>
            </a:r>
            <a:br>
              <a:rPr lang="uk-UA" sz="2000" b="1" cap="all" dirty="0">
                <a:solidFill>
                  <a:srgbClr val="00B050"/>
                </a:solidFill>
                <a:latin typeface="Algerian" panose="04020705040A02060702" pitchFamily="82" charset="0"/>
              </a:rPr>
            </a:br>
            <a:r>
              <a:rPr lang="uk" sz="2000" b="1" cap="all" dirty="0">
                <a:solidFill>
                  <a:srgbClr val="00B050"/>
                </a:solidFill>
                <a:latin typeface="Algerian" panose="04020705040A02060702" pitchFamily="82" charset="0"/>
              </a:rPr>
              <a:t>ПРАВА ПРАЦІВНИКА У ВИПАДКУ НЕобґрунтованого або незаконного розірвання РОБОТОДАВЦЕМ трудового ДоГОВОРУ</a:t>
            </a:r>
            <a:endParaRPr lang="pl-PL" sz="20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143000"/>
            <a:ext cx="10515600" cy="4324350"/>
          </a:xfrm>
        </p:spPr>
        <p:txBody>
          <a:bodyPr>
            <a:normAutofit/>
          </a:bodyPr>
          <a:lstStyle/>
          <a:p>
            <a:pPr marL="0" indent="0" algn="just">
              <a:buNone/>
            </a:pPr>
            <a:endParaRPr lang="pl-PL" sz="2400" dirty="0"/>
          </a:p>
          <a:p>
            <a:pPr marL="0" indent="0" algn="just">
              <a:buNone/>
            </a:pPr>
            <a:endParaRPr lang="pl-PL" sz="2400" dirty="0"/>
          </a:p>
          <a:p>
            <a:pPr marL="0" indent="0" algn="just">
              <a:buNone/>
            </a:pPr>
            <a:endParaRPr lang="pl-PL" sz="24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9C5D617E-6FDE-B644-3113-BDF95BF3153F}"/>
              </a:ext>
            </a:extLst>
          </p:cNvPr>
          <p:cNvSpPr txBox="1"/>
          <p:nvPr/>
        </p:nvSpPr>
        <p:spPr>
          <a:xfrm>
            <a:off x="485774" y="1607594"/>
            <a:ext cx="11082338" cy="4616648"/>
          </a:xfrm>
          <a:prstGeom prst="rect">
            <a:avLst/>
          </a:prstGeom>
          <a:noFill/>
        </p:spPr>
        <p:txBody>
          <a:bodyPr wrap="square">
            <a:spAutoFit/>
          </a:bodyPr>
          <a:lstStyle/>
          <a:p>
            <a:pPr algn="just" eaLnBrk="1" hangingPunct="1">
              <a:buFont typeface="Arial" charset="0"/>
              <a:buChar char="•"/>
              <a:defRPr/>
            </a:pPr>
            <a:r>
              <a:rPr lang="pl-PL" sz="2000" dirty="0"/>
              <a:t> Pracownikowi, który podjął pracę w wyniku przywrócenia do pracy, przysługuje wynagrodzenie </a:t>
            </a:r>
            <a:r>
              <a:rPr lang="pl-PL" sz="2000" b="1" dirty="0"/>
              <a:t>za czas pozostawania bez pracy</a:t>
            </a:r>
            <a:r>
              <a:rPr lang="pl-PL" sz="2000" dirty="0"/>
              <a:t>, nie więcej jednak niż za </a:t>
            </a:r>
            <a:r>
              <a:rPr lang="pl-PL" sz="2000" b="1" dirty="0"/>
              <a:t>2 miesiące</a:t>
            </a:r>
            <a:r>
              <a:rPr lang="pl-PL" sz="2000" dirty="0"/>
              <a:t>, a gdy okres wypowiedzenia wynosił </a:t>
            </a:r>
            <a:r>
              <a:rPr lang="pl-PL" sz="2000" u="sng" dirty="0"/>
              <a:t>3 miesiące - nie więcej niż za 1 miesiąc</a:t>
            </a:r>
            <a:r>
              <a:rPr lang="pl-PL" sz="2000" dirty="0"/>
              <a:t>. </a:t>
            </a:r>
          </a:p>
          <a:p>
            <a:pPr algn="just" eaLnBrk="1" hangingPunct="1">
              <a:buFont typeface="Arial" charset="0"/>
              <a:buChar char="•"/>
              <a:defRPr/>
            </a:pPr>
            <a:r>
              <a:rPr lang="pl-PL" sz="2000" dirty="0"/>
              <a:t> Jeżeli umowę o pracę rozwiązano z pracownikiem, o którym mowa w </a:t>
            </a:r>
            <a:r>
              <a:rPr lang="pl-PL" sz="2000" dirty="0">
                <a:hlinkClick r:id="rId3"/>
              </a:rPr>
              <a:t>art. 39</a:t>
            </a:r>
            <a:r>
              <a:rPr lang="pl-PL" sz="2000" dirty="0"/>
              <a:t> (</a:t>
            </a:r>
            <a:r>
              <a:rPr lang="pl-PL" sz="2000" b="1" dirty="0"/>
              <a:t>Ochrona przedemerytalna)</a:t>
            </a:r>
            <a:r>
              <a:rPr lang="pl-PL" sz="2000" dirty="0"/>
              <a:t>, albo z pracownicą w okresie </a:t>
            </a:r>
            <a:r>
              <a:rPr lang="pl-PL" sz="2000" b="1" dirty="0"/>
              <a:t>ciąży</a:t>
            </a:r>
            <a:r>
              <a:rPr lang="pl-PL" sz="2000" dirty="0"/>
              <a:t> lub </a:t>
            </a:r>
            <a:r>
              <a:rPr lang="pl-PL" sz="2000" b="1" dirty="0"/>
              <a:t>urlopu macierzyńskiego</a:t>
            </a:r>
            <a:r>
              <a:rPr lang="pl-PL" sz="2000" dirty="0"/>
              <a:t>, wynagrodzenie przysługuje </a:t>
            </a:r>
            <a:r>
              <a:rPr lang="pl-PL" sz="2000" u="sng" dirty="0"/>
              <a:t>za cały czas pozostawania bez pracy</a:t>
            </a:r>
            <a:r>
              <a:rPr lang="pl-PL" sz="2000" dirty="0"/>
              <a:t>. Także w przypadku, gdy rozwiązano umowę o pracę z pracownikiem - </a:t>
            </a:r>
            <a:r>
              <a:rPr lang="pl-PL" sz="2000" b="1" dirty="0"/>
              <a:t>ojcem wychowującym dziecko w okresie korzystania z urlopu macierzyńskiego </a:t>
            </a:r>
            <a:r>
              <a:rPr lang="pl-PL" sz="2000" dirty="0"/>
              <a:t>albo gdy rozwiązanie umowy o pracę podlega ograniczeniu z mocy </a:t>
            </a:r>
            <a:r>
              <a:rPr lang="pl-PL" sz="2000" dirty="0">
                <a:hlinkClick r:id="rId4"/>
              </a:rPr>
              <a:t>przepisu</a:t>
            </a:r>
            <a:r>
              <a:rPr lang="pl-PL" sz="2000" dirty="0"/>
              <a:t> szczególnego – wynagrodzenie za cały okres pozostawania bez pracy.</a:t>
            </a:r>
          </a:p>
          <a:p>
            <a:pPr algn="just" eaLnBrk="1" hangingPunct="1">
              <a:buFont typeface="Arial" charset="0"/>
              <a:buChar char="•"/>
              <a:defRPr/>
            </a:pPr>
            <a:r>
              <a:rPr lang="pl-PL" sz="2000" b="1" dirty="0"/>
              <a:t> Odszkodowanie</a:t>
            </a:r>
            <a:r>
              <a:rPr lang="pl-PL" sz="2000" dirty="0"/>
              <a:t>, przysługuje w wysokości wynagrodzenia </a:t>
            </a:r>
            <a:r>
              <a:rPr lang="pl-PL" sz="2000" b="1" dirty="0"/>
              <a:t>za okres od 2 tygodni do 3 miesięcy</a:t>
            </a:r>
            <a:r>
              <a:rPr lang="pl-PL" sz="2000" dirty="0"/>
              <a:t>, </a:t>
            </a:r>
            <a:r>
              <a:rPr lang="pl-PL" sz="2000" b="1" dirty="0"/>
              <a:t>nie niższej jednak od wynagrodzenia za okres wypowiedzenia.</a:t>
            </a:r>
          </a:p>
          <a:p>
            <a:pPr algn="just" eaLnBrk="1" hangingPunct="1">
              <a:buFont typeface="Arial" charset="0"/>
              <a:buChar char="•"/>
              <a:defRPr/>
            </a:pPr>
            <a:endParaRPr lang="pl-PL" sz="2000" b="1" dirty="0"/>
          </a:p>
          <a:p>
            <a:pPr algn="just" eaLnBrk="1" hangingPunct="1">
              <a:buFont typeface="Arial" charset="0"/>
              <a:buChar char="•"/>
              <a:defRPr/>
            </a:pPr>
            <a:endParaRPr lang="pl-PL" b="1" dirty="0"/>
          </a:p>
          <a:p>
            <a:pPr algn="just" eaLnBrk="1" hangingPunct="1">
              <a:buFont typeface="Arial" charset="0"/>
              <a:buChar char="•"/>
              <a:defRPr/>
            </a:pPr>
            <a:endParaRPr lang="pl-PL" b="1" dirty="0"/>
          </a:p>
          <a:p>
            <a:pPr algn="just" eaLnBrk="1" hangingPunct="1">
              <a:buFont typeface="Arial" charset="0"/>
              <a:buChar char="•"/>
              <a:defRPr/>
            </a:pPr>
            <a:endParaRPr lang="pl-PL" b="1" dirty="0"/>
          </a:p>
        </p:txBody>
      </p:sp>
    </p:spTree>
    <p:extLst>
      <p:ext uri="{BB962C8B-B14F-4D97-AF65-F5344CB8AC3E}">
        <p14:creationId xmlns:p14="http://schemas.microsoft.com/office/powerpoint/2010/main" xmlns="" val="31960962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657534"/>
            <a:ext cx="10515600" cy="110562"/>
          </a:xfrm>
        </p:spPr>
        <p:txBody>
          <a:bodyPr>
            <a:noAutofit/>
          </a:bodyPr>
          <a:lstStyle/>
          <a:p>
            <a:pPr algn="ctr"/>
            <a:r>
              <a:rPr lang="pl-PL" sz="2000" b="1" cap="all" dirty="0">
                <a:solidFill>
                  <a:srgbClr val="00B050"/>
                </a:solidFill>
                <a:latin typeface="Algerian" panose="04020705040A02060702" pitchFamily="82" charset="0"/>
              </a:rPr>
              <a:t>UPRAWNIENIA PRACOWNIKA W RAZIE NIE UZASADNIONEGO LUB NIEZGODNEGO Z PRAWEM WYPOWIEDZENIA UMOWY O PRACĘ PRZEZ PRACODAWCĘ</a:t>
            </a:r>
            <a:r>
              <a:rPr lang="uk-UA" sz="2000" b="1" cap="all" dirty="0">
                <a:solidFill>
                  <a:srgbClr val="00B050"/>
                </a:solidFill>
                <a:latin typeface="Algerian" panose="04020705040A02060702" pitchFamily="82" charset="0"/>
              </a:rPr>
              <a:t/>
            </a:r>
            <a:br>
              <a:rPr lang="uk-UA" sz="2000" b="1" cap="all" dirty="0">
                <a:solidFill>
                  <a:srgbClr val="00B050"/>
                </a:solidFill>
                <a:latin typeface="Algerian" panose="04020705040A02060702" pitchFamily="82" charset="0"/>
              </a:rPr>
            </a:br>
            <a:r>
              <a:rPr lang="uk" sz="2000" b="1" cap="all" dirty="0">
                <a:solidFill>
                  <a:srgbClr val="00B050"/>
                </a:solidFill>
                <a:latin typeface="Algerian" panose="04020705040A02060702" pitchFamily="82" charset="0"/>
              </a:rPr>
              <a:t>ПРАВА ПРАЦІВНИКА У ВИПАДКУ НЕобґрунтованого або незаконного розірвання РОБОТОДАВЦЕМ трудового ДоГОВОРУ</a:t>
            </a:r>
            <a:endParaRPr lang="pl-PL" sz="20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199" y="1253562"/>
            <a:ext cx="10515600" cy="4324350"/>
          </a:xfrm>
        </p:spPr>
        <p:txBody>
          <a:bodyPr>
            <a:normAutofit/>
          </a:bodyPr>
          <a:lstStyle/>
          <a:p>
            <a:pPr algn="just">
              <a:buFont typeface="Arial" charset="0"/>
              <a:buChar char="•"/>
              <a:defRPr/>
            </a:pPr>
            <a:r>
              <a:rPr lang="uk" sz="2400" dirty="0" smtClean="0"/>
              <a:t>Працівник, який отримав роботу внаслідок поновлення на роботі, має право на оплату праці </a:t>
            </a:r>
            <a:r>
              <a:rPr lang="uk" sz="2400" b="1" dirty="0" smtClean="0"/>
              <a:t>за час безробіття</a:t>
            </a:r>
            <a:r>
              <a:rPr lang="uk" sz="2400" dirty="0" smtClean="0"/>
              <a:t>, але не більше ніж за </a:t>
            </a:r>
            <a:r>
              <a:rPr lang="uk" sz="2400" b="1" dirty="0" smtClean="0"/>
              <a:t>2 місяці </a:t>
            </a:r>
            <a:r>
              <a:rPr lang="uk" sz="2400" dirty="0" smtClean="0"/>
              <a:t>, а коли строк попередження становив </a:t>
            </a:r>
            <a:r>
              <a:rPr lang="uk" sz="2400" u="sng" dirty="0" smtClean="0"/>
              <a:t>3 місяці, - не більше ніж за 1 місяць </a:t>
            </a:r>
            <a:r>
              <a:rPr lang="uk" sz="2400" dirty="0" smtClean="0"/>
              <a:t>.</a:t>
            </a:r>
          </a:p>
          <a:p>
            <a:pPr algn="just">
              <a:buFont typeface="Arial" charset="0"/>
              <a:buChar char="•"/>
              <a:defRPr/>
            </a:pPr>
            <a:r>
              <a:rPr lang="uk" sz="2400" dirty="0" smtClean="0"/>
              <a:t>У разі розірвання трудового договору з працівником, зазначеним у </a:t>
            </a:r>
            <a:r>
              <a:rPr lang="uk" sz="2400" dirty="0" smtClean="0">
                <a:hlinkClick r:id="rId2"/>
              </a:rPr>
              <a:t>ст. 39 </a:t>
            </a:r>
            <a:r>
              <a:rPr lang="uk" sz="2400" dirty="0" smtClean="0"/>
              <a:t>( </a:t>
            </a:r>
            <a:r>
              <a:rPr lang="uk" sz="2400" b="1" dirty="0" smtClean="0"/>
              <a:t>передпенсійний захист)</a:t>
            </a:r>
            <a:r>
              <a:rPr lang="uk" sz="2400" dirty="0" smtClean="0"/>
              <a:t>, або з працівницею під час відпустки з приводу </a:t>
            </a:r>
            <a:r>
              <a:rPr lang="uk" sz="2400" b="1" dirty="0" smtClean="0"/>
              <a:t>вагітності </a:t>
            </a:r>
            <a:r>
              <a:rPr lang="uk" sz="2400" dirty="0" smtClean="0"/>
              <a:t>та </a:t>
            </a:r>
            <a:r>
              <a:rPr lang="uk" sz="2400" b="1" dirty="0" smtClean="0"/>
              <a:t>пологів</a:t>
            </a:r>
            <a:r>
              <a:rPr lang="uk" sz="2400" dirty="0" smtClean="0"/>
              <a:t>, винагорода </a:t>
            </a:r>
            <a:r>
              <a:rPr lang="uk" sz="2400" u="sng" dirty="0" smtClean="0"/>
              <a:t>виплачується за весь період перебування без роботи</a:t>
            </a:r>
            <a:r>
              <a:rPr lang="uk" sz="2400" dirty="0" smtClean="0"/>
              <a:t>. Також у разі, коли трудовий договір з працівником - </a:t>
            </a:r>
            <a:r>
              <a:rPr lang="uk" sz="2400" b="1" dirty="0" smtClean="0"/>
              <a:t>батьком, який виховує дитину, припиняється на період материнської відпустки, </a:t>
            </a:r>
            <a:r>
              <a:rPr lang="uk" sz="2400" dirty="0" smtClean="0"/>
              <a:t>або коли розірвання трудового договору обмежено спеціальним </a:t>
            </a:r>
            <a:r>
              <a:rPr lang="uk" sz="2400" dirty="0" smtClean="0">
                <a:hlinkClick r:id="rId3"/>
              </a:rPr>
              <a:t>положенням </a:t>
            </a:r>
            <a:r>
              <a:rPr lang="uk" sz="2400" dirty="0" smtClean="0"/>
              <a:t>- оплата праці за весь період перебування без роботи.</a:t>
            </a:r>
          </a:p>
          <a:p>
            <a:pPr algn="just">
              <a:buFont typeface="Arial" charset="0"/>
              <a:buChar char="•"/>
              <a:defRPr/>
            </a:pPr>
            <a:r>
              <a:rPr lang="uk" sz="2400" b="1" dirty="0" smtClean="0"/>
              <a:t>Компенсація </a:t>
            </a:r>
            <a:r>
              <a:rPr lang="uk" sz="2400" dirty="0" smtClean="0"/>
              <a:t>виплачується в розмірі винагороди </a:t>
            </a:r>
            <a:r>
              <a:rPr lang="uk" sz="2400" b="1" dirty="0" smtClean="0"/>
              <a:t>за період від 2 тижнів до 3 місяців</a:t>
            </a:r>
            <a:r>
              <a:rPr lang="uk" sz="2400" dirty="0" smtClean="0"/>
              <a:t>, </a:t>
            </a:r>
            <a:r>
              <a:rPr lang="uk" sz="2400" b="1" dirty="0" smtClean="0"/>
              <a:t>але не менше винагороди за строк попередження.</a:t>
            </a:r>
          </a:p>
          <a:p>
            <a:pPr algn="just">
              <a:buFont typeface="Arial" charset="0"/>
              <a:buChar char="•"/>
              <a:defRPr/>
            </a:pPr>
            <a:endParaRPr lang="pl-PL" sz="2400" b="1" dirty="0" smtClean="0"/>
          </a:p>
          <a:p>
            <a:pPr algn="just">
              <a:buFont typeface="Arial" charset="0"/>
              <a:buChar char="•"/>
              <a:defRPr/>
            </a:pPr>
            <a:endParaRPr lang="pl-PL" sz="2400" b="1" dirty="0" smtClean="0"/>
          </a:p>
          <a:p>
            <a:pPr algn="just">
              <a:buFont typeface="Arial" charset="0"/>
              <a:buChar char="•"/>
              <a:defRPr/>
            </a:pPr>
            <a:endParaRPr lang="pl-PL" sz="2400" b="1" dirty="0" smtClean="0"/>
          </a:p>
          <a:p>
            <a:pPr algn="just">
              <a:buFont typeface="Arial" charset="0"/>
              <a:buChar char="•"/>
              <a:defRPr/>
            </a:pPr>
            <a:endParaRPr lang="pl-PL" sz="2400" b="1" dirty="0" smtClean="0"/>
          </a:p>
          <a:p>
            <a:pPr marL="0" indent="0" algn="just">
              <a:buNone/>
            </a:pPr>
            <a:endParaRPr lang="pl-PL" sz="2400" dirty="0" smtClean="0"/>
          </a:p>
          <a:p>
            <a:pPr marL="0" indent="0" algn="just">
              <a:buNone/>
            </a:pPr>
            <a:endParaRPr lang="pl-PL" sz="2400" dirty="0" smtClean="0"/>
          </a:p>
          <a:p>
            <a:pPr marL="0" indent="0" algn="just">
              <a:buNone/>
            </a:pPr>
            <a:endParaRPr lang="pl-PL" sz="24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2894526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675822"/>
            <a:ext cx="10515600" cy="110562"/>
          </a:xfrm>
        </p:spPr>
        <p:txBody>
          <a:bodyPr>
            <a:noAutofit/>
          </a:bodyPr>
          <a:lstStyle/>
          <a:p>
            <a:pPr algn="ctr"/>
            <a:r>
              <a:rPr lang="pl-PL" sz="2000" b="1" cap="all" dirty="0">
                <a:solidFill>
                  <a:srgbClr val="00B050"/>
                </a:solidFill>
                <a:latin typeface="Algerian" panose="04020705040A02060702" pitchFamily="82" charset="0"/>
              </a:rPr>
              <a:t>UPRAWNIENIA PRACOWNIKA W RAZIE NIE UZASADNIONEGO LUB NIEZGODNEGO Z PRAWEM WYPOWIEDZENIA UMOWY O PRACĘ PRZEZ PRACODAWCĘ</a:t>
            </a:r>
            <a:r>
              <a:rPr lang="uk-UA" sz="2000" b="1" cap="all" dirty="0">
                <a:solidFill>
                  <a:srgbClr val="00B050"/>
                </a:solidFill>
                <a:latin typeface="Algerian" panose="04020705040A02060702" pitchFamily="82" charset="0"/>
              </a:rPr>
              <a:t/>
            </a:r>
            <a:br>
              <a:rPr lang="uk-UA" sz="2000" b="1" cap="all" dirty="0">
                <a:solidFill>
                  <a:srgbClr val="00B050"/>
                </a:solidFill>
                <a:latin typeface="Algerian" panose="04020705040A02060702" pitchFamily="82" charset="0"/>
              </a:rPr>
            </a:br>
            <a:r>
              <a:rPr lang="uk" sz="2000" b="1" cap="all" dirty="0">
                <a:solidFill>
                  <a:srgbClr val="00B050"/>
                </a:solidFill>
                <a:latin typeface="Algerian" panose="04020705040A02060702" pitchFamily="82" charset="0"/>
              </a:rPr>
              <a:t>ПРАВА ПРАЦІВНИКА У ВИПАДКУ НЕобґрунтованого або незаконного розірвання РОБОТОДАВЦЕМ трудового ДоГОВОРУ</a:t>
            </a:r>
            <a:endParaRPr lang="pl-PL" sz="20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143000"/>
            <a:ext cx="10515600" cy="4324350"/>
          </a:xfrm>
        </p:spPr>
        <p:txBody>
          <a:bodyPr>
            <a:normAutofit/>
          </a:bodyPr>
          <a:lstStyle/>
          <a:p>
            <a:pPr marL="0" indent="0" algn="just">
              <a:buNone/>
            </a:pPr>
            <a:endParaRPr lang="pl-PL" sz="2400" dirty="0"/>
          </a:p>
          <a:p>
            <a:pPr marL="0" indent="0" algn="just">
              <a:buNone/>
            </a:pPr>
            <a:endParaRPr lang="pl-PL" sz="2400" dirty="0"/>
          </a:p>
          <a:p>
            <a:pPr marL="0" indent="0" algn="just">
              <a:buNone/>
            </a:pPr>
            <a:endParaRPr lang="pl-PL" sz="24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9C5D617E-6FDE-B644-3113-BDF95BF3153F}"/>
              </a:ext>
            </a:extLst>
          </p:cNvPr>
          <p:cNvSpPr txBox="1"/>
          <p:nvPr/>
        </p:nvSpPr>
        <p:spPr>
          <a:xfrm>
            <a:off x="485774" y="1433858"/>
            <a:ext cx="11082338" cy="4154984"/>
          </a:xfrm>
          <a:prstGeom prst="rect">
            <a:avLst/>
          </a:prstGeom>
          <a:noFill/>
        </p:spPr>
        <p:txBody>
          <a:bodyPr wrap="square">
            <a:spAutoFit/>
          </a:bodyPr>
          <a:lstStyle/>
          <a:p>
            <a:pPr algn="just" eaLnBrk="1" hangingPunct="1">
              <a:buFont typeface="Arial" charset="0"/>
              <a:buChar char="•"/>
              <a:defRPr/>
            </a:pPr>
            <a:r>
              <a:rPr lang="pl-PL" sz="2400" b="1" dirty="0"/>
              <a:t>Pracodawca może odmówić ponownego zatrudnienia pracownika</a:t>
            </a:r>
            <a:r>
              <a:rPr lang="pl-PL" sz="2400" dirty="0"/>
              <a:t>, jeżeli w ciągu </a:t>
            </a:r>
            <a:r>
              <a:rPr lang="pl-PL" sz="2400" b="1" dirty="0"/>
              <a:t>7 dni </a:t>
            </a:r>
            <a:r>
              <a:rPr lang="pl-PL" sz="2400" dirty="0"/>
              <a:t>od przywrócenia do pracy nie zgłosił on gotowości niezwłocznego podjęcia pracy, chyba że przekroczenie terminu nastąpiło z przyczyn niezależnych od pracownika</a:t>
            </a:r>
          </a:p>
          <a:p>
            <a:pPr algn="just" eaLnBrk="1" hangingPunct="1">
              <a:buFont typeface="Arial" charset="0"/>
              <a:buChar char="•"/>
              <a:defRPr/>
            </a:pPr>
            <a:r>
              <a:rPr lang="pl-PL" sz="2400" dirty="0"/>
              <a:t>Pracownik, który przed przywróceniem do pracy podjął zatrudnienie u innego pracodawcy, może </a:t>
            </a:r>
            <a:r>
              <a:rPr lang="pl-PL" sz="2400" b="1" dirty="0"/>
              <a:t>bez wypowiedzenia, za trzydniowym uprzedzeniem</a:t>
            </a:r>
            <a:r>
              <a:rPr lang="pl-PL" sz="2400" dirty="0"/>
              <a:t>, rozwiązać umowę o pracę z tym pracodawcą w ciągu </a:t>
            </a:r>
            <a:r>
              <a:rPr lang="pl-PL" sz="2400" b="1" dirty="0"/>
              <a:t>7 dni od przywrócenia do pracy</a:t>
            </a:r>
            <a:r>
              <a:rPr lang="pl-PL" sz="2400" dirty="0"/>
              <a:t>. Rozwiązanie umowy w tym trybie pociąga za sobą skutki, jakie przepisy prawa wiążą z </a:t>
            </a:r>
            <a:r>
              <a:rPr lang="pl-PL" sz="2400" b="1" dirty="0"/>
              <a:t>rozwiązaniem umowy</a:t>
            </a:r>
            <a:r>
              <a:rPr lang="pl-PL" sz="2400" dirty="0"/>
              <a:t> o pracę przez </a:t>
            </a:r>
            <a:r>
              <a:rPr lang="pl-PL" sz="2400" b="1" dirty="0"/>
              <a:t>pracodawcę za wypowiedzeniem.</a:t>
            </a:r>
          </a:p>
          <a:p>
            <a:pPr algn="just" eaLnBrk="1" hangingPunct="1">
              <a:buFont typeface="Arial" charset="0"/>
              <a:buChar char="•"/>
              <a:defRPr/>
            </a:pPr>
            <a:r>
              <a:rPr lang="pl-PL" sz="2400" dirty="0"/>
              <a:t>W razie zastosowania okresu wypowiedzenia krótszego niż wymagany, umowa o pracę rozwiązuje się z upływem okresu wymaganego, a pracownikowi przysługuje wynagrodzenie do czasu rozwiązania umowy.</a:t>
            </a:r>
          </a:p>
        </p:txBody>
      </p:sp>
    </p:spTree>
    <p:extLst>
      <p:ext uri="{BB962C8B-B14F-4D97-AF65-F5344CB8AC3E}">
        <p14:creationId xmlns:p14="http://schemas.microsoft.com/office/powerpoint/2010/main" xmlns="" val="23804969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593526"/>
            <a:ext cx="10515600" cy="110562"/>
          </a:xfrm>
        </p:spPr>
        <p:txBody>
          <a:bodyPr>
            <a:noAutofit/>
          </a:bodyPr>
          <a:lstStyle/>
          <a:p>
            <a:pPr algn="ctr"/>
            <a:r>
              <a:rPr lang="pl-PL" sz="2400" b="1" cap="all" dirty="0">
                <a:solidFill>
                  <a:srgbClr val="00B050"/>
                </a:solidFill>
                <a:latin typeface="Algerian" panose="04020705040A02060702" pitchFamily="82" charset="0"/>
              </a:rPr>
              <a:t>UPRAWNIENIA PRACOWNIKA W RAZIE </a:t>
            </a:r>
            <a:r>
              <a:rPr lang="pl-PL" sz="2400" b="1" cap="all" dirty="0" smtClean="0">
                <a:solidFill>
                  <a:srgbClr val="00B050"/>
                </a:solidFill>
                <a:latin typeface="Algerian" panose="04020705040A02060702" pitchFamily="82" charset="0"/>
              </a:rPr>
              <a:t>NIE UZASADNIONEGO </a:t>
            </a:r>
            <a:r>
              <a:rPr lang="pl-PL" sz="2400" b="1" cap="all" dirty="0">
                <a:solidFill>
                  <a:srgbClr val="00B050"/>
                </a:solidFill>
                <a:latin typeface="Algerian" panose="04020705040A02060702" pitchFamily="82" charset="0"/>
              </a:rPr>
              <a:t>LUB NIEZGODNEGO Z PRAWEM WYPOWIEDZENIA UMOWY O PRACĘ PRZEZ PRACODAWCĘ</a:t>
            </a:r>
            <a:endParaRPr lang="pl-PL" sz="2400"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207008"/>
            <a:ext cx="10515600" cy="4324350"/>
          </a:xfrm>
        </p:spPr>
        <p:txBody>
          <a:bodyPr>
            <a:noAutofit/>
          </a:bodyPr>
          <a:lstStyle/>
          <a:p>
            <a:pPr algn="just">
              <a:buFont typeface="Arial" charset="0"/>
              <a:buChar char="•"/>
              <a:defRPr/>
            </a:pPr>
            <a:r>
              <a:rPr lang="uk" sz="2300" b="1" dirty="0"/>
              <a:t>Роботодавець може відмовити працівнику у поновленні на роботі, </a:t>
            </a:r>
            <a:r>
              <a:rPr lang="uk" sz="2300" dirty="0"/>
              <a:t>якщо протягом </a:t>
            </a:r>
            <a:r>
              <a:rPr lang="uk" sz="2300" b="1" dirty="0"/>
              <a:t>7 днів </a:t>
            </a:r>
            <a:r>
              <a:rPr lang="uk" sz="2300" dirty="0"/>
              <a:t>з моменту поновлення на роботі він не повідомив, що готовий негайно приступити до роботи, крім випадків перевищення строку з незалежних від працівника причин.</a:t>
            </a:r>
          </a:p>
          <a:p>
            <a:pPr algn="just">
              <a:buFont typeface="Arial" charset="0"/>
              <a:buChar char="•"/>
              <a:defRPr/>
            </a:pPr>
            <a:r>
              <a:rPr lang="uk" sz="2300" dirty="0"/>
              <a:t>Працівник, який влаштувався на роботу в іншого роботодавця до поновлення на роботі, може </a:t>
            </a:r>
            <a:r>
              <a:rPr lang="uk" sz="2300" b="1" dirty="0"/>
              <a:t>без </a:t>
            </a:r>
            <a:r>
              <a:rPr lang="uk" sz="2300" b="1" dirty="0" smtClean="0"/>
              <a:t>попередження про розірвання, </a:t>
            </a:r>
            <a:r>
              <a:rPr lang="uk" sz="2300" b="1" dirty="0"/>
              <a:t>попередивши про це за три </a:t>
            </a:r>
            <a:r>
              <a:rPr lang="uk" sz="2300" b="1" dirty="0" smtClean="0"/>
              <a:t>дні</a:t>
            </a:r>
            <a:r>
              <a:rPr lang="uk" sz="2300" dirty="0" smtClean="0"/>
              <a:t>, </a:t>
            </a:r>
            <a:r>
              <a:rPr lang="uk" sz="2300" dirty="0"/>
              <a:t>розірвати трудовий договір з цим роботодавцем протягом </a:t>
            </a:r>
            <a:r>
              <a:rPr lang="uk" sz="2300" b="1" dirty="0"/>
              <a:t>7 днів після поновлення на </a:t>
            </a:r>
            <a:r>
              <a:rPr lang="uk" sz="2300" b="1" dirty="0" smtClean="0"/>
              <a:t>роботі</a:t>
            </a:r>
            <a:r>
              <a:rPr lang="uk" sz="2300" dirty="0" smtClean="0"/>
              <a:t>. </a:t>
            </a:r>
            <a:r>
              <a:rPr lang="uk" sz="2300" dirty="0"/>
              <a:t>Розірвання договору в такий спосіб тягне за собою наслідки положень закону щодо </a:t>
            </a:r>
            <a:r>
              <a:rPr lang="uk" sz="2300" b="1" dirty="0"/>
              <a:t>розірвання </a:t>
            </a:r>
            <a:r>
              <a:rPr lang="uk" sz="2300" dirty="0"/>
              <a:t>трудового договору </a:t>
            </a:r>
            <a:r>
              <a:rPr lang="uk" sz="2300" b="1" dirty="0"/>
              <a:t>роботодавцем з попередженням.</a:t>
            </a:r>
          </a:p>
          <a:p>
            <a:pPr algn="just">
              <a:buFont typeface="Arial" charset="0"/>
              <a:buChar char="•"/>
              <a:defRPr/>
            </a:pPr>
            <a:r>
              <a:rPr lang="uk" sz="2300" dirty="0"/>
              <a:t>У разі меншого строку попередження, ніж необхідно, трудовий договір припиняється після закінчення необхідного строку, а працівник має право на оплату праці до розірвання договору.</a:t>
            </a:r>
          </a:p>
          <a:p>
            <a:pPr marL="0" indent="0" algn="just">
              <a:buNone/>
            </a:pPr>
            <a:endParaRPr lang="pl-PL" sz="2300" dirty="0"/>
          </a:p>
          <a:p>
            <a:pPr marL="0" indent="0" algn="just">
              <a:buNone/>
            </a:pPr>
            <a:endParaRPr lang="pl-PL" sz="23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29968511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623887" y="365125"/>
            <a:ext cx="10944225" cy="777875"/>
          </a:xfrm>
        </p:spPr>
        <p:txBody>
          <a:bodyPr>
            <a:noAutofit/>
          </a:bodyPr>
          <a:lstStyle/>
          <a:p>
            <a:pPr algn="ctr"/>
            <a:r>
              <a:rPr lang="pl-PL" altLang="pl-PL" sz="3200" b="1" dirty="0">
                <a:solidFill>
                  <a:srgbClr val="00B050"/>
                </a:solidFill>
                <a:latin typeface="Algerian" panose="04020705040A02060702" pitchFamily="82" charset="0"/>
              </a:rPr>
              <a:t>Odszkodowanie za wypowiedzenie umów </a:t>
            </a:r>
            <a:r>
              <a:rPr lang="pl-PL" altLang="pl-PL" sz="3200" b="1" dirty="0" smtClean="0">
                <a:solidFill>
                  <a:srgbClr val="00B050"/>
                </a:solidFill>
                <a:latin typeface="Algerian" panose="04020705040A02060702" pitchFamily="82" charset="0"/>
              </a:rPr>
              <a:t>terminowych</a:t>
            </a:r>
            <a:r>
              <a:rPr lang="uk-UA" altLang="pl-PL" sz="3200" b="1" dirty="0" smtClean="0">
                <a:solidFill>
                  <a:srgbClr val="00B050"/>
                </a:solidFill>
                <a:latin typeface="Algerian" panose="04020705040A02060702" pitchFamily="82" charset="0"/>
              </a:rPr>
              <a:t/>
            </a:r>
            <a:br>
              <a:rPr lang="uk-UA" altLang="pl-PL" sz="3200" b="1" dirty="0" smtClean="0">
                <a:solidFill>
                  <a:srgbClr val="00B050"/>
                </a:solidFill>
                <a:latin typeface="Algerian" panose="04020705040A02060702" pitchFamily="82" charset="0"/>
              </a:rPr>
            </a:br>
            <a:r>
              <a:rPr lang="ru-RU" altLang="pl-PL" sz="3200" b="1" dirty="0" err="1">
                <a:solidFill>
                  <a:srgbClr val="00B050"/>
                </a:solidFill>
                <a:latin typeface="Algerian" panose="04020705040A02060702" pitchFamily="82" charset="0"/>
              </a:rPr>
              <a:t>Компенсація</a:t>
            </a:r>
            <a:r>
              <a:rPr lang="ru-RU" altLang="pl-PL" sz="3200" b="1" dirty="0">
                <a:solidFill>
                  <a:srgbClr val="00B050"/>
                </a:solidFill>
                <a:latin typeface="Algerian" panose="04020705040A02060702" pitchFamily="82" charset="0"/>
              </a:rPr>
              <a:t> за </a:t>
            </a:r>
            <a:r>
              <a:rPr lang="ru-RU" altLang="pl-PL" sz="3200" b="1" dirty="0" err="1">
                <a:solidFill>
                  <a:srgbClr val="00B050"/>
                </a:solidFill>
                <a:latin typeface="Algerian" panose="04020705040A02060702" pitchFamily="82" charset="0"/>
              </a:rPr>
              <a:t>розірвання</a:t>
            </a:r>
            <a:r>
              <a:rPr lang="ru-RU" altLang="pl-PL" sz="3200" b="1" dirty="0">
                <a:solidFill>
                  <a:srgbClr val="00B050"/>
                </a:solidFill>
                <a:latin typeface="Algerian" panose="04020705040A02060702" pitchFamily="82" charset="0"/>
              </a:rPr>
              <a:t> </a:t>
            </a:r>
            <a:r>
              <a:rPr lang="ru-RU" altLang="pl-PL" sz="3200" b="1" dirty="0" err="1">
                <a:solidFill>
                  <a:srgbClr val="00B050"/>
                </a:solidFill>
                <a:latin typeface="Algerian" panose="04020705040A02060702" pitchFamily="82" charset="0"/>
              </a:rPr>
              <a:t>строкових</a:t>
            </a:r>
            <a:r>
              <a:rPr lang="ru-RU" altLang="pl-PL" sz="3200" b="1" dirty="0">
                <a:solidFill>
                  <a:srgbClr val="00B050"/>
                </a:solidFill>
                <a:latin typeface="Algerian" panose="04020705040A02060702" pitchFamily="82" charset="0"/>
              </a:rPr>
              <a:t> </a:t>
            </a:r>
            <a:r>
              <a:rPr lang="ru-RU" altLang="pl-PL" sz="3200" b="1" dirty="0" err="1">
                <a:solidFill>
                  <a:srgbClr val="00B050"/>
                </a:solidFill>
                <a:latin typeface="Algerian" panose="04020705040A02060702" pitchFamily="82" charset="0"/>
              </a:rPr>
              <a:t>контрактів</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453896"/>
            <a:ext cx="10515600" cy="4324350"/>
          </a:xfrm>
        </p:spPr>
        <p:txBody>
          <a:bodyPr>
            <a:normAutofit fontScale="92500" lnSpcReduction="20000"/>
          </a:bodyPr>
          <a:lstStyle/>
          <a:p>
            <a:pPr algn="just" eaLnBrk="1" hangingPunct="1">
              <a:buFont typeface="Arial" charset="0"/>
              <a:buChar char="•"/>
              <a:defRPr/>
            </a:pPr>
            <a:r>
              <a:rPr lang="pl-PL" sz="2400" dirty="0" smtClean="0"/>
              <a:t>Jeżeli wypowiedzenie umowy o pracę zawartej </a:t>
            </a:r>
            <a:r>
              <a:rPr lang="pl-PL" sz="2400" b="1" dirty="0" smtClean="0"/>
              <a:t>na okres próbny </a:t>
            </a:r>
            <a:r>
              <a:rPr lang="pl-PL" sz="2400" dirty="0" smtClean="0"/>
              <a:t>nastąpiło z naruszeniem przepisów o wypowiadaniu tych umów, pracownikowi przysługuje </a:t>
            </a:r>
            <a:r>
              <a:rPr lang="pl-PL" sz="2400" b="1" dirty="0" smtClean="0"/>
              <a:t>wyłącznie odszkodowanie</a:t>
            </a:r>
            <a:r>
              <a:rPr lang="pl-PL" sz="2400" dirty="0" smtClean="0"/>
              <a:t> w wysokości </a:t>
            </a:r>
            <a:r>
              <a:rPr lang="pl-PL" sz="2400" b="1" dirty="0" smtClean="0"/>
              <a:t>wynagrodzenia za czas, do upływu którego umowa miała trwać.</a:t>
            </a:r>
          </a:p>
          <a:p>
            <a:pPr algn="just" eaLnBrk="1" hangingPunct="1">
              <a:buFont typeface="Arial" charset="0"/>
              <a:buChar char="•"/>
              <a:defRPr/>
            </a:pPr>
            <a:r>
              <a:rPr lang="pl-PL" sz="2400" dirty="0" smtClean="0"/>
              <a:t>Jeżeli wypowiedzenie umowy o pracę zawartej </a:t>
            </a:r>
            <a:r>
              <a:rPr lang="pl-PL" sz="2400" b="1" dirty="0" smtClean="0"/>
              <a:t>na czas określony</a:t>
            </a:r>
            <a:r>
              <a:rPr lang="pl-PL" sz="2400" dirty="0" smtClean="0"/>
              <a:t> nastąpiło z naruszeniem przepisów o wypowiadaniu takiej umowy, pracownikowi przysługuje </a:t>
            </a:r>
            <a:r>
              <a:rPr lang="pl-PL" sz="2400" b="1" dirty="0" smtClean="0"/>
              <a:t>wyłącznie odszkodowanie</a:t>
            </a:r>
            <a:r>
              <a:rPr lang="pl-PL" sz="2400" dirty="0" smtClean="0"/>
              <a:t>. </a:t>
            </a:r>
          </a:p>
          <a:p>
            <a:pPr algn="just" eaLnBrk="1" hangingPunct="1">
              <a:buFont typeface="Arial" charset="0"/>
              <a:buChar char="•"/>
              <a:defRPr/>
            </a:pPr>
            <a:r>
              <a:rPr lang="pl-PL" sz="2400" dirty="0" smtClean="0"/>
              <a:t>Odszkodowanie przysługuje w wysokości wynagrodzenia za czas, do upływu którego umowa miała trwać, </a:t>
            </a:r>
            <a:r>
              <a:rPr lang="pl-PL" sz="2400" b="1" dirty="0" smtClean="0"/>
              <a:t>nie więcej jednak niż za 3 miesiące</a:t>
            </a:r>
            <a:r>
              <a:rPr lang="pl-PL" sz="2400" dirty="0" smtClean="0"/>
              <a:t>. </a:t>
            </a:r>
          </a:p>
          <a:p>
            <a:pPr algn="just" eaLnBrk="1" hangingPunct="1">
              <a:buFont typeface="Arial" charset="0"/>
              <a:buChar char="•"/>
              <a:defRPr/>
            </a:pPr>
            <a:r>
              <a:rPr lang="pl-PL" sz="2400" dirty="0" smtClean="0"/>
              <a:t>W razie wypowiedzenia umowy o pracę pracownicy </a:t>
            </a:r>
            <a:r>
              <a:rPr lang="pl-PL" sz="2400" b="1" dirty="0" smtClean="0"/>
              <a:t>w okresie ciąży </a:t>
            </a:r>
            <a:r>
              <a:rPr lang="pl-PL" sz="2400" dirty="0" smtClean="0"/>
              <a:t>lub </a:t>
            </a:r>
            <a:r>
              <a:rPr lang="pl-PL" sz="2400" b="1" dirty="0" smtClean="0"/>
              <a:t>urlopu macierzyńskiego</a:t>
            </a:r>
            <a:r>
              <a:rPr lang="pl-PL" sz="2400" dirty="0" smtClean="0"/>
              <a:t>, pracownikowi - </a:t>
            </a:r>
            <a:r>
              <a:rPr lang="pl-PL" sz="2400" b="1" dirty="0" smtClean="0"/>
              <a:t>ojcu wychowującemu dziecko </a:t>
            </a:r>
            <a:r>
              <a:rPr lang="pl-PL" sz="2400" dirty="0" smtClean="0"/>
              <a:t>w okresie korzystania z urlopu macierzyńskiego, a także pracownikowi w okresie </a:t>
            </a:r>
            <a:r>
              <a:rPr lang="pl-PL" sz="2400" b="1" dirty="0" smtClean="0"/>
              <a:t>korzystania z ochrony stosunku pracy </a:t>
            </a:r>
            <a:r>
              <a:rPr lang="pl-PL" sz="2400" dirty="0" smtClean="0"/>
              <a:t>na podstawie przepisów ustawy o związkach zawodowych, stosuje się odpowiednio przepisy </a:t>
            </a:r>
            <a:r>
              <a:rPr lang="pl-PL" sz="2400" dirty="0" smtClean="0">
                <a:hlinkClick r:id="rId2"/>
              </a:rPr>
              <a:t>art. 45</a:t>
            </a:r>
            <a:r>
              <a:rPr lang="pl-PL" sz="2400" dirty="0" smtClean="0"/>
              <a:t> (</a:t>
            </a:r>
            <a:r>
              <a:rPr lang="pl-PL" sz="2400" b="1" dirty="0" smtClean="0"/>
              <a:t>Bezskuteczność wypowiedzenia; przywrócenie do pracy jako roszczenia przysługujące pracownikowi).</a:t>
            </a:r>
            <a:endParaRPr lang="pl-PL" sz="24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2457602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3200" b="1" dirty="0">
                <a:solidFill>
                  <a:srgbClr val="00B050"/>
                </a:solidFill>
                <a:latin typeface="Algerian" panose="04020705040A02060702" pitchFamily="82" charset="0"/>
              </a:rPr>
              <a:t>Odszkodowanie za wypowiedzenie umów terminowych</a:t>
            </a:r>
            <a:r>
              <a:rPr lang="uk-UA" altLang="pl-PL" sz="3200" b="1" dirty="0">
                <a:solidFill>
                  <a:srgbClr val="00B050"/>
                </a:solidFill>
                <a:latin typeface="Algerian" panose="04020705040A02060702" pitchFamily="82" charset="0"/>
              </a:rPr>
              <a:t/>
            </a:r>
            <a:br>
              <a:rPr lang="uk-UA" altLang="pl-PL" sz="3200" b="1" dirty="0">
                <a:solidFill>
                  <a:srgbClr val="00B050"/>
                </a:solidFill>
                <a:latin typeface="Algerian" panose="04020705040A02060702" pitchFamily="82" charset="0"/>
              </a:rPr>
            </a:br>
            <a:r>
              <a:rPr lang="ru-RU" altLang="pl-PL" sz="3200" b="1" dirty="0" err="1">
                <a:solidFill>
                  <a:srgbClr val="00B050"/>
                </a:solidFill>
                <a:latin typeface="Algerian" panose="04020705040A02060702" pitchFamily="82" charset="0"/>
              </a:rPr>
              <a:t>Компенсація</a:t>
            </a:r>
            <a:r>
              <a:rPr lang="ru-RU" altLang="pl-PL" sz="3200" b="1" dirty="0">
                <a:solidFill>
                  <a:srgbClr val="00B050"/>
                </a:solidFill>
                <a:latin typeface="Algerian" panose="04020705040A02060702" pitchFamily="82" charset="0"/>
              </a:rPr>
              <a:t> за </a:t>
            </a:r>
            <a:r>
              <a:rPr lang="ru-RU" altLang="pl-PL" sz="3200" b="1" dirty="0" err="1">
                <a:solidFill>
                  <a:srgbClr val="00B050"/>
                </a:solidFill>
                <a:latin typeface="Algerian" panose="04020705040A02060702" pitchFamily="82" charset="0"/>
              </a:rPr>
              <a:t>розірвання</a:t>
            </a:r>
            <a:r>
              <a:rPr lang="ru-RU" altLang="pl-PL" sz="3200" b="1" dirty="0">
                <a:solidFill>
                  <a:srgbClr val="00B050"/>
                </a:solidFill>
                <a:latin typeface="Algerian" panose="04020705040A02060702" pitchFamily="82" charset="0"/>
              </a:rPr>
              <a:t> </a:t>
            </a:r>
            <a:r>
              <a:rPr lang="ru-RU" altLang="pl-PL" sz="3200" b="1" dirty="0" err="1">
                <a:solidFill>
                  <a:srgbClr val="00B050"/>
                </a:solidFill>
                <a:latin typeface="Algerian" panose="04020705040A02060702" pitchFamily="82" charset="0"/>
              </a:rPr>
              <a:t>строкових</a:t>
            </a:r>
            <a:r>
              <a:rPr lang="ru-RU" altLang="pl-PL" sz="3200" b="1" dirty="0">
                <a:solidFill>
                  <a:srgbClr val="00B050"/>
                </a:solidFill>
                <a:latin typeface="Algerian" panose="04020705040A02060702" pitchFamily="82" charset="0"/>
              </a:rPr>
              <a:t> </a:t>
            </a:r>
            <a:r>
              <a:rPr lang="ru-RU" altLang="pl-PL" sz="3200" b="1" dirty="0" err="1">
                <a:solidFill>
                  <a:srgbClr val="00B050"/>
                </a:solidFill>
                <a:latin typeface="Algerian" panose="04020705040A02060702" pitchFamily="82" charset="0"/>
              </a:rPr>
              <a:t>контрактів</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417320"/>
            <a:ext cx="10515600" cy="4324350"/>
          </a:xfrm>
        </p:spPr>
        <p:txBody>
          <a:bodyPr>
            <a:normAutofit fontScale="92500" lnSpcReduction="10000"/>
          </a:bodyPr>
          <a:lstStyle/>
          <a:p>
            <a:pPr algn="just">
              <a:buFont typeface="Arial" charset="0"/>
              <a:buChar char="•"/>
              <a:defRPr/>
            </a:pPr>
            <a:r>
              <a:rPr lang="uk" sz="2400" dirty="0"/>
              <a:t>Якщо розірвання трудового договору, укладеного </a:t>
            </a:r>
            <a:r>
              <a:rPr lang="uk" sz="2400" b="1" dirty="0"/>
              <a:t>на випробувальний термін</a:t>
            </a:r>
            <a:r>
              <a:rPr lang="uk" sz="2400" dirty="0"/>
              <a:t>, було порушенням положень про розірвання цих договорів, працівник має право </a:t>
            </a:r>
            <a:r>
              <a:rPr lang="uk" sz="2400" b="1" dirty="0"/>
              <a:t>лише на компенсацію </a:t>
            </a:r>
            <a:r>
              <a:rPr lang="uk" sz="2400" dirty="0"/>
              <a:t>в розмірі </a:t>
            </a:r>
            <a:r>
              <a:rPr lang="uk" sz="2400" b="1" dirty="0"/>
              <a:t>винагороди за період, до закінчення якого мав тривати договір.</a:t>
            </a:r>
          </a:p>
          <a:p>
            <a:pPr algn="just">
              <a:buFont typeface="Arial" charset="0"/>
              <a:buChar char="•"/>
              <a:defRPr/>
            </a:pPr>
            <a:r>
              <a:rPr lang="uk" sz="2400" dirty="0"/>
              <a:t>Якщо розірвання строкового трудового договору </a:t>
            </a:r>
            <a:r>
              <a:rPr lang="uk" sz="2400" b="1" dirty="0"/>
              <a:t>було </a:t>
            </a:r>
            <a:r>
              <a:rPr lang="uk" sz="2400" dirty="0"/>
              <a:t>порушенням положень про розірвання такого договору, працівник має </a:t>
            </a:r>
            <a:r>
              <a:rPr lang="uk" sz="2400" b="1" dirty="0"/>
              <a:t>право лише на компенсацію </a:t>
            </a:r>
            <a:r>
              <a:rPr lang="uk" sz="2400" dirty="0"/>
              <a:t>.</a:t>
            </a:r>
          </a:p>
          <a:p>
            <a:pPr algn="just">
              <a:buFont typeface="Arial" charset="0"/>
              <a:buChar char="•"/>
              <a:defRPr/>
            </a:pPr>
            <a:r>
              <a:rPr lang="uk" sz="2400" dirty="0"/>
              <a:t>Компенсація виплачується в розмірі винагороди за період, до закінчення якого повинен був діяти договір, </a:t>
            </a:r>
            <a:r>
              <a:rPr lang="uk" sz="2400" b="1" dirty="0"/>
              <a:t>але не більше ніж за 3 місяці </a:t>
            </a:r>
            <a:r>
              <a:rPr lang="uk" sz="2400" dirty="0"/>
              <a:t>.</a:t>
            </a:r>
          </a:p>
          <a:p>
            <a:pPr algn="just">
              <a:buFont typeface="Arial" charset="0"/>
              <a:buChar char="•"/>
              <a:defRPr/>
            </a:pPr>
            <a:r>
              <a:rPr lang="uk" sz="2400" dirty="0"/>
              <a:t>У разі розірвання трудового </a:t>
            </a:r>
            <a:r>
              <a:rPr lang="uk" sz="2400" dirty="0" smtClean="0"/>
              <a:t>договору з парцівницею </a:t>
            </a:r>
            <a:r>
              <a:rPr lang="uk" sz="2400" b="1" dirty="0"/>
              <a:t>під час вагітності </a:t>
            </a:r>
            <a:r>
              <a:rPr lang="uk" sz="2400" dirty="0"/>
              <a:t>або </a:t>
            </a:r>
            <a:r>
              <a:rPr lang="uk" sz="2400" b="1" dirty="0"/>
              <a:t>відпустки у зв'язку з вагітністю та </a:t>
            </a:r>
            <a:r>
              <a:rPr lang="uk" sz="2400" b="1" dirty="0" smtClean="0"/>
              <a:t>пологами, </a:t>
            </a:r>
            <a:r>
              <a:rPr lang="uk" sz="2400" dirty="0" smtClean="0"/>
              <a:t>з</a:t>
            </a:r>
            <a:r>
              <a:rPr lang="uk" sz="2400" b="1" dirty="0" smtClean="0"/>
              <a:t> </a:t>
            </a:r>
            <a:r>
              <a:rPr lang="uk" sz="2400" dirty="0" smtClean="0"/>
              <a:t>працівником </a:t>
            </a:r>
            <a:r>
              <a:rPr lang="uk" sz="2400" dirty="0"/>
              <a:t>- </a:t>
            </a:r>
            <a:r>
              <a:rPr lang="uk" sz="2400" b="1" dirty="0" smtClean="0"/>
              <a:t>батьком, </a:t>
            </a:r>
            <a:r>
              <a:rPr lang="uk" sz="2400" b="1" dirty="0"/>
              <a:t>який виховує дитину </a:t>
            </a:r>
            <a:r>
              <a:rPr lang="uk" sz="2400" dirty="0"/>
              <a:t>під час перебування </a:t>
            </a:r>
            <a:r>
              <a:rPr lang="uk" sz="2400" dirty="0" smtClean="0"/>
              <a:t>у материнській відпустці, </a:t>
            </a:r>
            <a:r>
              <a:rPr lang="uk" sz="2400" dirty="0"/>
              <a:t>а також працівник у період </a:t>
            </a:r>
            <a:r>
              <a:rPr lang="uk" sz="2400" b="1" dirty="0"/>
              <a:t>охорони праці </a:t>
            </a:r>
            <a:r>
              <a:rPr lang="uk" sz="2400" dirty="0"/>
              <a:t>відповідно до положень Закону про профспілки, положення </a:t>
            </a:r>
            <a:r>
              <a:rPr lang="uk" sz="2400" dirty="0">
                <a:hlinkClick r:id="rId2"/>
              </a:rPr>
              <a:t>ст. 45 </a:t>
            </a:r>
            <a:r>
              <a:rPr lang="uk" sz="2400" dirty="0" smtClean="0"/>
              <a:t> (</a:t>
            </a:r>
            <a:r>
              <a:rPr lang="uk" sz="2400" b="1" dirty="0" smtClean="0"/>
              <a:t>неефективність </a:t>
            </a:r>
            <a:r>
              <a:rPr lang="uk" sz="2400" b="1" dirty="0"/>
              <a:t>звільнення; поновлення на роботі як </a:t>
            </a:r>
            <a:r>
              <a:rPr lang="uk" sz="2400" b="1" dirty="0" smtClean="0"/>
              <a:t>позов, право до якого належить працівникові).</a:t>
            </a:r>
            <a:endParaRPr lang="pl-PL" sz="2400" dirty="0"/>
          </a:p>
          <a:p>
            <a:pPr marL="0" indent="0" algn="just">
              <a:buNone/>
            </a:pPr>
            <a:endParaRPr lang="pl-PL" sz="2400" dirty="0"/>
          </a:p>
          <a:p>
            <a:pPr marL="0" indent="0" algn="just">
              <a:buNone/>
            </a:pPr>
            <a:endParaRPr lang="pl-PL" sz="24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41327565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3200" b="1" dirty="0">
                <a:solidFill>
                  <a:srgbClr val="00B050"/>
                </a:solidFill>
                <a:latin typeface="Algerian" panose="04020705040A02060702" pitchFamily="82" charset="0"/>
              </a:rPr>
              <a:t>Odszkodowanie za wypowiedzenie umów terminowych</a:t>
            </a:r>
            <a:r>
              <a:rPr lang="uk-UA" altLang="pl-PL" sz="3200" b="1" dirty="0">
                <a:solidFill>
                  <a:srgbClr val="00B050"/>
                </a:solidFill>
                <a:latin typeface="Algerian" panose="04020705040A02060702" pitchFamily="82" charset="0"/>
              </a:rPr>
              <a:t/>
            </a:r>
            <a:br>
              <a:rPr lang="uk-UA" altLang="pl-PL" sz="3200" b="1" dirty="0">
                <a:solidFill>
                  <a:srgbClr val="00B050"/>
                </a:solidFill>
                <a:latin typeface="Algerian" panose="04020705040A02060702" pitchFamily="82" charset="0"/>
              </a:rPr>
            </a:br>
            <a:r>
              <a:rPr lang="ru-RU" altLang="pl-PL" sz="3200" b="1" dirty="0" err="1">
                <a:solidFill>
                  <a:srgbClr val="00B050"/>
                </a:solidFill>
                <a:latin typeface="Algerian" panose="04020705040A02060702" pitchFamily="82" charset="0"/>
              </a:rPr>
              <a:t>Компенсація</a:t>
            </a:r>
            <a:r>
              <a:rPr lang="ru-RU" altLang="pl-PL" sz="3200" b="1" dirty="0">
                <a:solidFill>
                  <a:srgbClr val="00B050"/>
                </a:solidFill>
                <a:latin typeface="Algerian" panose="04020705040A02060702" pitchFamily="82" charset="0"/>
              </a:rPr>
              <a:t> за </a:t>
            </a:r>
            <a:r>
              <a:rPr lang="ru-RU" altLang="pl-PL" sz="3200" b="1" dirty="0" err="1">
                <a:solidFill>
                  <a:srgbClr val="00B050"/>
                </a:solidFill>
                <a:latin typeface="Algerian" panose="04020705040A02060702" pitchFamily="82" charset="0"/>
              </a:rPr>
              <a:t>розірвання</a:t>
            </a:r>
            <a:r>
              <a:rPr lang="ru-RU" altLang="pl-PL" sz="3200" b="1" dirty="0">
                <a:solidFill>
                  <a:srgbClr val="00B050"/>
                </a:solidFill>
                <a:latin typeface="Algerian" panose="04020705040A02060702" pitchFamily="82" charset="0"/>
              </a:rPr>
              <a:t> </a:t>
            </a:r>
            <a:r>
              <a:rPr lang="ru-RU" altLang="pl-PL" sz="3200" b="1" dirty="0" err="1">
                <a:solidFill>
                  <a:srgbClr val="00B050"/>
                </a:solidFill>
                <a:latin typeface="Algerian" panose="04020705040A02060702" pitchFamily="82" charset="0"/>
              </a:rPr>
              <a:t>строкових</a:t>
            </a:r>
            <a:r>
              <a:rPr lang="ru-RU" altLang="pl-PL" sz="3200" b="1" dirty="0">
                <a:solidFill>
                  <a:srgbClr val="00B050"/>
                </a:solidFill>
                <a:latin typeface="Algerian" panose="04020705040A02060702" pitchFamily="82" charset="0"/>
              </a:rPr>
              <a:t> </a:t>
            </a:r>
            <a:r>
              <a:rPr lang="ru-RU" altLang="pl-PL" sz="3200" b="1" dirty="0" err="1">
                <a:solidFill>
                  <a:srgbClr val="00B050"/>
                </a:solidFill>
                <a:latin typeface="Algerian" panose="04020705040A02060702" pitchFamily="82" charset="0"/>
              </a:rPr>
              <a:t>контрактів</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810512"/>
            <a:ext cx="10515600" cy="4324350"/>
          </a:xfrm>
        </p:spPr>
        <p:txBody>
          <a:bodyPr>
            <a:normAutofit/>
          </a:bodyPr>
          <a:lstStyle/>
          <a:p>
            <a:pPr algn="just" eaLnBrk="1" hangingPunct="1">
              <a:buFont typeface="Arial" charset="0"/>
              <a:buChar char="•"/>
              <a:defRPr/>
            </a:pPr>
            <a:r>
              <a:rPr lang="pl-PL" sz="2400" dirty="0"/>
              <a:t>Pracownikowi, który </a:t>
            </a:r>
            <a:r>
              <a:rPr lang="pl-PL" sz="2400" b="1" dirty="0"/>
              <a:t>podjął pracę </a:t>
            </a:r>
            <a:r>
              <a:rPr lang="pl-PL" sz="2400" dirty="0"/>
              <a:t>w wyniku </a:t>
            </a:r>
            <a:r>
              <a:rPr lang="pl-PL" sz="2400" b="1" dirty="0"/>
              <a:t>przywrócenia do pracy</a:t>
            </a:r>
            <a:r>
              <a:rPr lang="pl-PL" sz="2400" dirty="0"/>
              <a:t>, wlicza się do okresu zatrudnienia okres pozostawania bez pracy, za który przyznano wynagrodzenie. Okresu pozostawania bez pracy, za który nie przyznano wynagrodzenia, nie uważa się za przerwę w zatrudnieniu, pociągającą za sobą utratę uprawnień uzależnionych od nieprzerwanego zatrudnienia.</a:t>
            </a:r>
          </a:p>
          <a:p>
            <a:pPr algn="just" eaLnBrk="1" hangingPunct="1">
              <a:buFont typeface="Arial" charset="0"/>
              <a:buChar char="•"/>
              <a:defRPr/>
            </a:pPr>
            <a:endParaRPr lang="pl-PL" sz="2400" dirty="0"/>
          </a:p>
          <a:p>
            <a:pPr algn="just" eaLnBrk="1" hangingPunct="1">
              <a:buFont typeface="Arial" charset="0"/>
              <a:buChar char="•"/>
              <a:defRPr/>
            </a:pPr>
            <a:r>
              <a:rPr lang="pl-PL" sz="2400" dirty="0"/>
              <a:t>Pracownikowi, któremu </a:t>
            </a:r>
            <a:r>
              <a:rPr lang="pl-PL" sz="2400" b="1" dirty="0"/>
              <a:t>przyznano odszkodowanie</a:t>
            </a:r>
            <a:r>
              <a:rPr lang="pl-PL" sz="2400" dirty="0"/>
              <a:t>, wlicza się do okresu zatrudnienia </a:t>
            </a:r>
            <a:r>
              <a:rPr lang="pl-PL" sz="2400" b="1" dirty="0"/>
              <a:t>okres</a:t>
            </a:r>
            <a:r>
              <a:rPr lang="pl-PL" sz="2400" dirty="0"/>
              <a:t> pozostawania bez pracy, odpowiadający okresowi, </a:t>
            </a:r>
            <a:r>
              <a:rPr lang="pl-PL" sz="2400" b="1" dirty="0"/>
              <a:t>za który przyznano odszkodowanie.</a:t>
            </a:r>
          </a:p>
          <a:p>
            <a:pPr marL="0" indent="0" algn="just">
              <a:buNone/>
            </a:pPr>
            <a:endParaRPr lang="pl-PL" sz="20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4631185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3200" b="1" dirty="0">
                <a:solidFill>
                  <a:srgbClr val="00B050"/>
                </a:solidFill>
                <a:latin typeface="Algerian" panose="04020705040A02060702" pitchFamily="82" charset="0"/>
              </a:rPr>
              <a:t>Odszkodowanie za wypowiedzenie umów terminowych</a:t>
            </a:r>
            <a:r>
              <a:rPr lang="uk-UA" altLang="pl-PL" sz="3200" b="1" dirty="0">
                <a:solidFill>
                  <a:srgbClr val="00B050"/>
                </a:solidFill>
                <a:latin typeface="Algerian" panose="04020705040A02060702" pitchFamily="82" charset="0"/>
              </a:rPr>
              <a:t/>
            </a:r>
            <a:br>
              <a:rPr lang="uk-UA" altLang="pl-PL" sz="3200" b="1" dirty="0">
                <a:solidFill>
                  <a:srgbClr val="00B050"/>
                </a:solidFill>
                <a:latin typeface="Algerian" panose="04020705040A02060702" pitchFamily="82" charset="0"/>
              </a:rPr>
            </a:br>
            <a:r>
              <a:rPr lang="ru-RU" altLang="pl-PL" sz="3200" b="1" dirty="0" err="1">
                <a:solidFill>
                  <a:srgbClr val="00B050"/>
                </a:solidFill>
                <a:latin typeface="Algerian" panose="04020705040A02060702" pitchFamily="82" charset="0"/>
              </a:rPr>
              <a:t>Компенсація</a:t>
            </a:r>
            <a:r>
              <a:rPr lang="ru-RU" altLang="pl-PL" sz="3200" b="1" dirty="0">
                <a:solidFill>
                  <a:srgbClr val="00B050"/>
                </a:solidFill>
                <a:latin typeface="Algerian" panose="04020705040A02060702" pitchFamily="82" charset="0"/>
              </a:rPr>
              <a:t> за </a:t>
            </a:r>
            <a:r>
              <a:rPr lang="ru-RU" altLang="pl-PL" sz="3200" b="1" dirty="0" err="1">
                <a:solidFill>
                  <a:srgbClr val="00B050"/>
                </a:solidFill>
                <a:latin typeface="Algerian" panose="04020705040A02060702" pitchFamily="82" charset="0"/>
              </a:rPr>
              <a:t>розірвання</a:t>
            </a:r>
            <a:r>
              <a:rPr lang="ru-RU" altLang="pl-PL" sz="3200" b="1" dirty="0">
                <a:solidFill>
                  <a:srgbClr val="00B050"/>
                </a:solidFill>
                <a:latin typeface="Algerian" panose="04020705040A02060702" pitchFamily="82" charset="0"/>
              </a:rPr>
              <a:t> </a:t>
            </a:r>
            <a:r>
              <a:rPr lang="ru-RU" altLang="pl-PL" sz="3200" b="1" dirty="0" err="1">
                <a:solidFill>
                  <a:srgbClr val="00B050"/>
                </a:solidFill>
                <a:latin typeface="Algerian" panose="04020705040A02060702" pitchFamily="82" charset="0"/>
              </a:rPr>
              <a:t>строкових</a:t>
            </a:r>
            <a:r>
              <a:rPr lang="ru-RU" altLang="pl-PL" sz="3200" b="1" dirty="0">
                <a:solidFill>
                  <a:srgbClr val="00B050"/>
                </a:solidFill>
                <a:latin typeface="Algerian" panose="04020705040A02060702" pitchFamily="82" charset="0"/>
              </a:rPr>
              <a:t> </a:t>
            </a:r>
            <a:r>
              <a:rPr lang="ru-RU" altLang="pl-PL" sz="3200" b="1" dirty="0" err="1">
                <a:solidFill>
                  <a:srgbClr val="00B050"/>
                </a:solidFill>
                <a:latin typeface="Algerian" panose="04020705040A02060702" pitchFamily="82" charset="0"/>
              </a:rPr>
              <a:t>контрактів</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572768"/>
            <a:ext cx="10515600" cy="4324350"/>
          </a:xfrm>
        </p:spPr>
        <p:txBody>
          <a:bodyPr>
            <a:normAutofit/>
          </a:bodyPr>
          <a:lstStyle/>
          <a:p>
            <a:pPr algn="just">
              <a:buFont typeface="Arial" charset="0"/>
              <a:buChar char="•"/>
              <a:defRPr/>
            </a:pPr>
            <a:r>
              <a:rPr lang="uk" sz="2400" dirty="0" smtClean="0"/>
              <a:t>Працівникові, </a:t>
            </a:r>
            <a:r>
              <a:rPr lang="uk" sz="2400" dirty="0"/>
              <a:t>який </a:t>
            </a:r>
            <a:r>
              <a:rPr lang="uk" sz="2400" b="1" dirty="0"/>
              <a:t>приступив до роботи </a:t>
            </a:r>
            <a:r>
              <a:rPr lang="uk" sz="2400" dirty="0"/>
              <a:t>внаслідок </a:t>
            </a:r>
            <a:r>
              <a:rPr lang="uk" sz="2400" b="1" dirty="0"/>
              <a:t>поновлення на </a:t>
            </a:r>
            <a:r>
              <a:rPr lang="uk" sz="2400" b="1" dirty="0" smtClean="0"/>
              <a:t>роботі</a:t>
            </a:r>
            <a:r>
              <a:rPr lang="uk" sz="2400" dirty="0" smtClean="0"/>
              <a:t>, </a:t>
            </a:r>
            <a:r>
              <a:rPr lang="uk" sz="2400" dirty="0"/>
              <a:t>зараховується до стажу </a:t>
            </a:r>
            <a:r>
              <a:rPr lang="uk" sz="2400" dirty="0" smtClean="0"/>
              <a:t>роботи період </a:t>
            </a:r>
            <a:r>
              <a:rPr lang="uk" sz="2400" dirty="0"/>
              <a:t>перебування без роботи</a:t>
            </a:r>
            <a:r>
              <a:rPr lang="uk" sz="2400" dirty="0" smtClean="0"/>
              <a:t>, </a:t>
            </a:r>
            <a:r>
              <a:rPr lang="uk" sz="2400" dirty="0"/>
              <a:t>за який була призначена винагорода. Період безробіття, за який не призначалася винагорода, не вважається перервою в роботі, що призвело до втрати прав на безперервну роботу.</a:t>
            </a:r>
          </a:p>
          <a:p>
            <a:pPr algn="just">
              <a:buFont typeface="Arial" charset="0"/>
              <a:buChar char="•"/>
              <a:defRPr/>
            </a:pPr>
            <a:endParaRPr lang="pl-PL" sz="2400" dirty="0"/>
          </a:p>
          <a:p>
            <a:pPr algn="just">
              <a:buFont typeface="Arial" charset="0"/>
              <a:buChar char="•"/>
              <a:defRPr/>
            </a:pPr>
            <a:r>
              <a:rPr lang="uk" sz="2400" dirty="0" smtClean="0"/>
              <a:t>Працівникові, </a:t>
            </a:r>
            <a:r>
              <a:rPr lang="uk" sz="2400" dirty="0"/>
              <a:t>якому </a:t>
            </a:r>
            <a:r>
              <a:rPr lang="uk" sz="2400" b="1" dirty="0"/>
              <a:t>призначено </a:t>
            </a:r>
            <a:r>
              <a:rPr lang="uk" sz="2400" b="1" dirty="0" smtClean="0"/>
              <a:t>компенсацію</a:t>
            </a:r>
            <a:r>
              <a:rPr lang="uk" sz="2400" dirty="0" smtClean="0"/>
              <a:t>, </a:t>
            </a:r>
            <a:r>
              <a:rPr lang="uk" sz="2400" dirty="0"/>
              <a:t>зараховується до стажу роботи </a:t>
            </a:r>
            <a:r>
              <a:rPr lang="uk" sz="2400" b="1" dirty="0" smtClean="0"/>
              <a:t>період </a:t>
            </a:r>
            <a:r>
              <a:rPr lang="uk" sz="2400" dirty="0"/>
              <a:t>перебування без роботи, що відповідає періоду, </a:t>
            </a:r>
            <a:r>
              <a:rPr lang="uk" sz="2400" b="1" dirty="0"/>
              <a:t>за який була призначена компенсація.</a:t>
            </a:r>
          </a:p>
          <a:p>
            <a:pPr marL="0" indent="0" algn="just">
              <a:buNone/>
            </a:pPr>
            <a:endParaRPr lang="pl-PL" sz="2000" dirty="0"/>
          </a:p>
          <a:p>
            <a:pPr marL="0" indent="0" algn="just">
              <a:buNone/>
            </a:pPr>
            <a:endParaRPr lang="pl-PL" sz="24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2113672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0" y="17654"/>
            <a:ext cx="12192000" cy="1316038"/>
          </a:xfrm>
        </p:spPr>
        <p:txBody>
          <a:bodyPr>
            <a:noAutofit/>
          </a:bodyPr>
          <a:lstStyle/>
          <a:p>
            <a:pPr algn="ctr"/>
            <a:r>
              <a:rPr lang="pl-PL" sz="2800" b="1" dirty="0" smtClean="0">
                <a:solidFill>
                  <a:srgbClr val="00B050"/>
                </a:solidFill>
                <a:latin typeface="Algerian" panose="04020705040A02060702" pitchFamily="82" charset="0"/>
              </a:rPr>
              <a:t>ROZWIĄZANIE UMOWY BEZ WYPOWIEDZENIA Z WINY PRACOWNIKA</a:t>
            </a:r>
            <a:br>
              <a:rPr lang="pl-PL" sz="2800" b="1" dirty="0" smtClean="0">
                <a:solidFill>
                  <a:srgbClr val="00B050"/>
                </a:solidFill>
                <a:latin typeface="Algerian" panose="04020705040A02060702" pitchFamily="82" charset="0"/>
              </a:rPr>
            </a:br>
            <a:r>
              <a:rPr lang="ru-RU" sz="2800" b="1" dirty="0">
                <a:solidFill>
                  <a:srgbClr val="00B050"/>
                </a:solidFill>
                <a:latin typeface="Algerian" panose="04020705040A02060702" pitchFamily="82" charset="0"/>
              </a:rPr>
              <a:t>РОЗІРВАННЯ ДОГОВОРУ БЕЗ </a:t>
            </a:r>
            <a:r>
              <a:rPr lang="ru-RU" sz="2800" b="1" dirty="0" smtClean="0">
                <a:solidFill>
                  <a:srgbClr val="00B050"/>
                </a:solidFill>
                <a:latin typeface="Algerian" panose="04020705040A02060702" pitchFamily="82" charset="0"/>
              </a:rPr>
              <a:t>ПОВІДОМЛЕННЯ З </a:t>
            </a:r>
            <a:r>
              <a:rPr lang="ru-RU" sz="2800" b="1" dirty="0">
                <a:solidFill>
                  <a:srgbClr val="00B050"/>
                </a:solidFill>
                <a:latin typeface="Algerian" panose="04020705040A02060702" pitchFamily="82" charset="0"/>
              </a:rPr>
              <a:t>ВИНИ ПРАЦІВНИКА</a:t>
            </a:r>
            <a:endParaRPr lang="pl-PL" sz="2800"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50837" y="1457324"/>
            <a:ext cx="5607050" cy="5972175"/>
          </a:xfrm>
        </p:spPr>
        <p:txBody>
          <a:bodyPr>
            <a:normAutofit/>
          </a:bodyPr>
          <a:lstStyle/>
          <a:p>
            <a:pPr marL="0" indent="0" algn="just">
              <a:buNone/>
            </a:pPr>
            <a:r>
              <a:rPr lang="pl-PL" sz="1600" b="1" dirty="0"/>
              <a:t>Art. 52 [Rozwiązanie umowy bez wypowiedzenia z winy pracownika] </a:t>
            </a:r>
          </a:p>
          <a:p>
            <a:pPr marL="0" indent="0" algn="just">
              <a:buNone/>
            </a:pPr>
            <a:r>
              <a:rPr lang="pl-PL" sz="1600" dirty="0"/>
              <a:t>§ 1. Pracodawca może rozwiązać umowę o pracę bez wypowiedzenia z winy pracownika w razie:</a:t>
            </a:r>
          </a:p>
          <a:p>
            <a:pPr marL="0" indent="0" algn="just">
              <a:buNone/>
            </a:pPr>
            <a:r>
              <a:rPr lang="pl-PL" sz="1600" dirty="0"/>
              <a:t>1) ciężkiego naruszenia przez pracownika podstawowych obowiązków pracowniczych;</a:t>
            </a:r>
          </a:p>
          <a:p>
            <a:pPr marL="0" indent="0" algn="just">
              <a:buNone/>
            </a:pPr>
            <a:r>
              <a:rPr lang="pl-PL" sz="1600" dirty="0"/>
              <a:t>2) popełnienia przez pracownika w czasie trwania umowy o pracę przestępstwa, które uniemożliwia dalsze zatrudnianie go na zajmowanym stanowisku, jeżeli przestępstwo jest oczywiste lub zostało stwierdzone prawomocnym wyrokiem;</a:t>
            </a:r>
          </a:p>
          <a:p>
            <a:pPr marL="0" indent="0" algn="just">
              <a:buNone/>
            </a:pPr>
            <a:r>
              <a:rPr lang="pl-PL" sz="1600" dirty="0"/>
              <a:t>3) zawinionej przez pracownika utraty uprawnień koniecznych do wykonywania pracy na zajmowanym stanowisku.</a:t>
            </a:r>
          </a:p>
          <a:p>
            <a:pPr marL="0" indent="0" algn="just">
              <a:buNone/>
            </a:pPr>
            <a:r>
              <a:rPr lang="pl-PL" sz="1600" dirty="0"/>
              <a:t>§ 2. Rozwiązanie umowy o pracę bez wypowiedzenia z winy pracownika nie może nastąpić po upływie 1 miesiąca od uzyskania przez pracodawcę wiadomości o okoliczności uzasadniającej rozwiązanie umowy.</a:t>
            </a:r>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457324"/>
            <a:ext cx="5257800" cy="4732339"/>
          </a:xfrm>
        </p:spPr>
        <p:txBody>
          <a:bodyPr>
            <a:normAutofit fontScale="62500" lnSpcReduction="20000"/>
          </a:bodyPr>
          <a:lstStyle/>
          <a:p>
            <a:pPr marL="0" indent="0" algn="just">
              <a:buNone/>
            </a:pPr>
            <a:r>
              <a:rPr lang="uk" b="1" dirty="0"/>
              <a:t>Стаття 52 [розірвання договору без повідомлення з вини працівника]</a:t>
            </a:r>
          </a:p>
          <a:p>
            <a:pPr marL="0" indent="0" algn="just">
              <a:buNone/>
            </a:pPr>
            <a:r>
              <a:rPr lang="uk" dirty="0"/>
              <a:t>§ 1. Роботодавець може розірвати трудовий договір без попередження з вини працівника у разі:</a:t>
            </a:r>
          </a:p>
          <a:p>
            <a:pPr marL="0" indent="0" algn="just">
              <a:buNone/>
            </a:pPr>
            <a:r>
              <a:rPr lang="uk" dirty="0"/>
              <a:t>1) </a:t>
            </a:r>
            <a:r>
              <a:rPr lang="uk" dirty="0" smtClean="0"/>
              <a:t>грубого </a:t>
            </a:r>
            <a:r>
              <a:rPr lang="uk" dirty="0"/>
              <a:t>порушення працівником основних трудових обов'язків;</a:t>
            </a:r>
          </a:p>
          <a:p>
            <a:pPr marL="0" indent="0" algn="just">
              <a:buNone/>
            </a:pPr>
            <a:r>
              <a:rPr lang="uk" dirty="0"/>
              <a:t>2) вчинення працівником протягом строку дії трудового договору злочину, який перешкоджає працевлаштуванню на </a:t>
            </a:r>
            <a:r>
              <a:rPr lang="uk" dirty="0" smtClean="0"/>
              <a:t>займаній посаді, </a:t>
            </a:r>
            <a:r>
              <a:rPr lang="uk" dirty="0"/>
              <a:t>якщо злочин є очевидним або підтверджено остаточним вироком;</a:t>
            </a:r>
          </a:p>
          <a:p>
            <a:pPr marL="0" indent="0" algn="just">
              <a:buNone/>
            </a:pPr>
            <a:r>
              <a:rPr lang="uk" dirty="0"/>
              <a:t>3) втрата прав, необхідних для виконання роботи на посаді, яку займає з вини працівник.</a:t>
            </a:r>
          </a:p>
          <a:p>
            <a:pPr marL="0" indent="0" algn="just">
              <a:buNone/>
            </a:pPr>
            <a:r>
              <a:rPr lang="uk" dirty="0" smtClean="0"/>
              <a:t>§ 2</a:t>
            </a:r>
            <a:r>
              <a:rPr lang="uk" dirty="0"/>
              <a:t>. Розірвання трудового договору без </a:t>
            </a:r>
            <a:r>
              <a:rPr lang="uk" dirty="0" smtClean="0"/>
              <a:t>попере-дження </a:t>
            </a:r>
            <a:r>
              <a:rPr lang="uk" dirty="0"/>
              <a:t>з вини працівника не може відбутися через 1 місяць з моменту отримання роботодавцем відомостей про обставини, що є підставою для розірвання договору.</a:t>
            </a:r>
          </a:p>
          <a:p>
            <a:pPr marL="0" indent="0">
              <a:buNone/>
            </a:pPr>
            <a:endParaRPr 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95975"/>
            <a:ext cx="10944225" cy="914963"/>
          </a:xfrm>
          <a:prstGeom prst="rect">
            <a:avLst/>
          </a:prstGeom>
        </p:spPr>
      </p:pic>
    </p:spTree>
    <p:extLst>
      <p:ext uri="{BB962C8B-B14F-4D97-AF65-F5344CB8AC3E}">
        <p14:creationId xmlns:p14="http://schemas.microsoft.com/office/powerpoint/2010/main" xmlns="" val="42135011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64008" y="365126"/>
            <a:ext cx="12127992" cy="1316038"/>
          </a:xfrm>
        </p:spPr>
        <p:txBody>
          <a:bodyPr>
            <a:noAutofit/>
          </a:bodyPr>
          <a:lstStyle/>
          <a:p>
            <a:pPr algn="ctr"/>
            <a:r>
              <a:rPr lang="pl-PL" sz="2800" b="1" dirty="0">
                <a:solidFill>
                  <a:srgbClr val="00B050"/>
                </a:solidFill>
                <a:latin typeface="Algerian" panose="04020705040A02060702" pitchFamily="82" charset="0"/>
              </a:rPr>
              <a:t>ROZWIĄZANIE UMOWY BEZ WYPOWIEDZENIA Z WINY PRACOWNIKA</a:t>
            </a:r>
            <a:br>
              <a:rPr lang="pl-PL" sz="2800" b="1" dirty="0">
                <a:solidFill>
                  <a:srgbClr val="00B050"/>
                </a:solidFill>
                <a:latin typeface="Algerian" panose="04020705040A02060702" pitchFamily="82" charset="0"/>
              </a:rPr>
            </a:br>
            <a:r>
              <a:rPr lang="ru-RU" sz="2800" b="1" dirty="0">
                <a:solidFill>
                  <a:srgbClr val="00B050"/>
                </a:solidFill>
                <a:latin typeface="Algerian" panose="04020705040A02060702" pitchFamily="82" charset="0"/>
              </a:rPr>
              <a:t>РОЗІРВАННЯ ДОГОВОРУ БЕЗ ПОВІДОМЛЕННЯ З ВИНИ ПРАЦІВНИКА</a:t>
            </a:r>
            <a:endParaRPr lang="pl-PL" sz="2800"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50837" y="1681164"/>
            <a:ext cx="5607050" cy="4438651"/>
          </a:xfrm>
        </p:spPr>
        <p:txBody>
          <a:bodyPr>
            <a:noAutofit/>
          </a:bodyPr>
          <a:lstStyle/>
          <a:p>
            <a:pPr marL="0" indent="0" algn="just">
              <a:buNone/>
            </a:pPr>
            <a:r>
              <a:rPr lang="pl-PL" sz="2000" b="1" dirty="0" smtClean="0"/>
              <a:t>Art</a:t>
            </a:r>
            <a:r>
              <a:rPr lang="pl-PL" sz="2000" b="1" dirty="0"/>
              <a:t>. 52 [Rozwiązanie umowy bez wypowiedzenia z winy pracownika] </a:t>
            </a:r>
          </a:p>
          <a:p>
            <a:pPr marL="0" indent="0" algn="just">
              <a:buNone/>
            </a:pPr>
            <a:endParaRPr lang="pl-PL" sz="2000" dirty="0"/>
          </a:p>
          <a:p>
            <a:pPr marL="0" indent="0" algn="just">
              <a:buNone/>
            </a:pPr>
            <a:r>
              <a:rPr lang="pl-PL" sz="2000" dirty="0"/>
              <a:t>§ 3. Pracodawca podejmuje decyzję w sprawie rozwiązania umowy po zasięgnięciu opinii reprezentującej pracownika zakładowej organizacji związkowej, którą zawiadamia o przyczynie uzasadniającej rozwiązanie umowy. W razie zastrzeżeń co do zasadności rozwiązania umowy zakładowa organizacja związkowa wyraża swoją opinię niezwłocznie, nie później jednak niż w ciągu 3 </a:t>
            </a:r>
            <a:r>
              <a:rPr lang="pl-PL" sz="2000" dirty="0" smtClean="0"/>
              <a:t>dni.</a:t>
            </a:r>
            <a:endParaRPr lang="pl-PL" sz="20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681164"/>
            <a:ext cx="5183188" cy="4214811"/>
          </a:xfrm>
        </p:spPr>
        <p:txBody>
          <a:bodyPr>
            <a:normAutofit/>
          </a:bodyPr>
          <a:lstStyle/>
          <a:p>
            <a:pPr marL="0" indent="0" algn="just">
              <a:buNone/>
            </a:pPr>
            <a:r>
              <a:rPr lang="uk" sz="2000" b="1" dirty="0" smtClean="0"/>
              <a:t>Стаття </a:t>
            </a:r>
            <a:r>
              <a:rPr lang="uk" sz="2000" b="1" dirty="0"/>
              <a:t>52 [розірвання договору без повідомлення з вини працівника]</a:t>
            </a:r>
          </a:p>
          <a:p>
            <a:pPr marL="0" indent="0" algn="just">
              <a:buNone/>
            </a:pPr>
            <a:endParaRPr lang="pl-PL" sz="2000" dirty="0"/>
          </a:p>
          <a:p>
            <a:pPr marL="0" indent="0" algn="just">
              <a:buNone/>
            </a:pPr>
            <a:r>
              <a:rPr lang="uk" sz="2000" dirty="0"/>
              <a:t>§ 3. Роботодавець приймає рішення про розірвання договору після консультації з профспілковою організацією, що представляє працівника, яку повідомляє про причину розірвання </a:t>
            </a:r>
            <a:r>
              <a:rPr lang="uk" sz="2000" dirty="0" smtClean="0"/>
              <a:t>договору. </a:t>
            </a:r>
            <a:r>
              <a:rPr lang="uk" sz="2000" dirty="0"/>
              <a:t>У разі заперечень щодо правомірності розірвання договору, профспілкова організація на робочому місці висловлює свою думку невідкладно, але не пізніше </a:t>
            </a:r>
            <a:r>
              <a:rPr lang="uk" sz="2000" dirty="0" smtClean="0"/>
              <a:t>ніж протягом 3 </a:t>
            </a:r>
            <a:r>
              <a:rPr lang="uk" sz="2000" dirty="0"/>
              <a:t>днів.</a:t>
            </a:r>
          </a:p>
          <a:p>
            <a:pPr marL="0" indent="0">
              <a:buNone/>
            </a:pPr>
            <a:endParaRPr lang="pl-PL" sz="20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95975"/>
            <a:ext cx="10944225" cy="914963"/>
          </a:xfrm>
          <a:prstGeom prst="rect">
            <a:avLst/>
          </a:prstGeom>
        </p:spPr>
      </p:pic>
    </p:spTree>
    <p:extLst>
      <p:ext uri="{BB962C8B-B14F-4D97-AF65-F5344CB8AC3E}">
        <p14:creationId xmlns:p14="http://schemas.microsoft.com/office/powerpoint/2010/main" xmlns="" val="24283348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0" y="45086"/>
            <a:ext cx="12192000" cy="1316038"/>
          </a:xfrm>
        </p:spPr>
        <p:txBody>
          <a:bodyPr>
            <a:noAutofit/>
          </a:bodyPr>
          <a:lstStyle/>
          <a:p>
            <a:pPr algn="ctr"/>
            <a:r>
              <a:rPr lang="pl-PL" sz="2900" b="1" dirty="0">
                <a:solidFill>
                  <a:srgbClr val="00B050"/>
                </a:solidFill>
                <a:latin typeface="Algerian" panose="04020705040A02060702" pitchFamily="82" charset="0"/>
              </a:rPr>
              <a:t>ROZWIĄZANIE UMOWY BEZ WYPOWIEDZENIA </a:t>
            </a:r>
            <a:r>
              <a:rPr lang="pl-PL" sz="2900" b="1" dirty="0" smtClean="0">
                <a:solidFill>
                  <a:srgbClr val="00B050"/>
                </a:solidFill>
                <a:latin typeface="Algerian" panose="04020705040A02060702" pitchFamily="82" charset="0"/>
              </a:rPr>
              <a:t>BEZ </a:t>
            </a:r>
            <a:r>
              <a:rPr lang="pl-PL" sz="2900" b="1" dirty="0">
                <a:solidFill>
                  <a:srgbClr val="00B050"/>
                </a:solidFill>
                <a:latin typeface="Algerian" panose="04020705040A02060702" pitchFamily="82" charset="0"/>
              </a:rPr>
              <a:t>WINY PRACOWNIKA</a:t>
            </a:r>
            <a:br>
              <a:rPr lang="pl-PL" sz="2900" b="1" dirty="0">
                <a:solidFill>
                  <a:srgbClr val="00B050"/>
                </a:solidFill>
                <a:latin typeface="Algerian" panose="04020705040A02060702" pitchFamily="82" charset="0"/>
              </a:rPr>
            </a:br>
            <a:r>
              <a:rPr lang="ru-RU" sz="2900" b="1" dirty="0">
                <a:solidFill>
                  <a:srgbClr val="00B050"/>
                </a:solidFill>
                <a:latin typeface="Algerian" panose="04020705040A02060702" pitchFamily="82" charset="0"/>
              </a:rPr>
              <a:t>РОЗІРВАННЯ ДОГОВОРУ БЕЗ ПОВІДОМЛЕННЯ </a:t>
            </a:r>
            <a:r>
              <a:rPr lang="uk-UA" sz="2900" b="1" dirty="0" smtClean="0">
                <a:solidFill>
                  <a:srgbClr val="00B050"/>
                </a:solidFill>
                <a:latin typeface="Algerian" panose="04020705040A02060702" pitchFamily="82" charset="0"/>
              </a:rPr>
              <a:t>БЕ</a:t>
            </a:r>
            <a:r>
              <a:rPr lang="ru-RU" sz="2900" b="1" dirty="0" smtClean="0">
                <a:solidFill>
                  <a:srgbClr val="00B050"/>
                </a:solidFill>
                <a:latin typeface="Algerian" panose="04020705040A02060702" pitchFamily="82" charset="0"/>
              </a:rPr>
              <a:t>З </a:t>
            </a:r>
            <a:r>
              <a:rPr lang="ru-RU" sz="2900" b="1" dirty="0">
                <a:solidFill>
                  <a:srgbClr val="00B050"/>
                </a:solidFill>
                <a:latin typeface="Algerian" panose="04020705040A02060702" pitchFamily="82" charset="0"/>
              </a:rPr>
              <a:t>ВИНИ ПРАЦІВНИКА</a:t>
            </a:r>
            <a:endParaRPr lang="pl-PL" sz="2900"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50837" y="1457324"/>
            <a:ext cx="5607050" cy="5972175"/>
          </a:xfrm>
        </p:spPr>
        <p:txBody>
          <a:bodyPr>
            <a:normAutofit/>
          </a:bodyPr>
          <a:lstStyle/>
          <a:p>
            <a:pPr marL="0" indent="0" algn="just">
              <a:buNone/>
            </a:pPr>
            <a:r>
              <a:rPr lang="pl-PL" sz="1600" b="1" dirty="0"/>
              <a:t>Art. 53 [Rozwiązanie umowy bez wypowiedzenia bez winy pracownika] </a:t>
            </a:r>
          </a:p>
          <a:p>
            <a:pPr marL="0" indent="0" algn="just">
              <a:buNone/>
            </a:pPr>
            <a:r>
              <a:rPr lang="pl-PL" sz="1600" dirty="0"/>
              <a:t>§ 1. Pracodawca może rozwiązać umowę o pracę bez wypowiedzenia:</a:t>
            </a:r>
          </a:p>
          <a:p>
            <a:pPr marL="0" indent="0" algn="just">
              <a:buNone/>
            </a:pPr>
            <a:r>
              <a:rPr lang="pl-PL" sz="1600" dirty="0"/>
              <a:t>1) jeżeli niezdolność pracownika do pracy wskutek choroby trwa: </a:t>
            </a:r>
            <a:br>
              <a:rPr lang="pl-PL" sz="1600" dirty="0"/>
            </a:br>
            <a:r>
              <a:rPr lang="pl-PL" sz="1600" dirty="0"/>
              <a:t>a) </a:t>
            </a:r>
            <a:r>
              <a:rPr lang="pl-PL" sz="1600" b="1" dirty="0"/>
              <a:t>dłużej niż 3 miesiące </a:t>
            </a:r>
            <a:r>
              <a:rPr lang="pl-PL" sz="1600" dirty="0"/>
              <a:t>- gdy pracownik był zatrudniony u danego pracodawcy krócej niż 6 miesięcy, </a:t>
            </a:r>
          </a:p>
          <a:p>
            <a:pPr marL="0" indent="0" algn="just">
              <a:buNone/>
            </a:pPr>
            <a:r>
              <a:rPr lang="pl-PL" sz="1600" dirty="0"/>
              <a:t>b) dłużej niż łączny okres pobierania z tego tytułu wynagrodzenia i zasiłku oraz pobierania świadczenia rehabilitacyjnego przez </a:t>
            </a:r>
            <a:r>
              <a:rPr lang="pl-PL" sz="1600" b="1" dirty="0"/>
              <a:t>pierwsze 3 miesiące - gdy pracownik był zatrudniony u danego pracodawcy co najmniej 6 miesięcy lub jeżeli niezdolność do pracy została spowodowana wypadkiem przy pracy albo chorobą zawodową; </a:t>
            </a:r>
          </a:p>
          <a:p>
            <a:pPr marL="0" indent="0" algn="just">
              <a:buNone/>
            </a:pPr>
            <a:r>
              <a:rPr lang="pl-PL" sz="1600" dirty="0"/>
              <a:t>2) w razie usprawiedliwionej nieobecności pracownika w pracy z innych przyczyn niż wymienione w pkt 1, </a:t>
            </a:r>
            <a:r>
              <a:rPr lang="pl-PL" sz="1600" b="1" dirty="0"/>
              <a:t>trwającej dłużej niż 1 miesiąc. </a:t>
            </a:r>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26480" y="1453260"/>
            <a:ext cx="5952744" cy="4732339"/>
          </a:xfrm>
        </p:spPr>
        <p:txBody>
          <a:bodyPr>
            <a:noAutofit/>
          </a:bodyPr>
          <a:lstStyle/>
          <a:p>
            <a:pPr marL="0" indent="0" algn="just">
              <a:buNone/>
            </a:pPr>
            <a:r>
              <a:rPr lang="uk" sz="1600" b="1" dirty="0"/>
              <a:t>Стаття 53 [розірвання договору без попередження без вини працівника]</a:t>
            </a:r>
          </a:p>
          <a:p>
            <a:pPr marL="0" indent="0" algn="just">
              <a:buNone/>
            </a:pPr>
            <a:r>
              <a:rPr lang="uk" sz="1600" dirty="0"/>
              <a:t>§ 1. Роботодавець може розірвати трудовий договір без попередження:</a:t>
            </a:r>
          </a:p>
          <a:p>
            <a:pPr marL="0" indent="0" algn="just">
              <a:buNone/>
            </a:pPr>
            <a:r>
              <a:rPr lang="uk" sz="1600" dirty="0" smtClean="0"/>
              <a:t>1) якщо </a:t>
            </a:r>
            <a:r>
              <a:rPr lang="uk" sz="1600" dirty="0"/>
              <a:t>непрацездатність працівника у зв'язку з </a:t>
            </a:r>
            <a:r>
              <a:rPr lang="uk" sz="1600" dirty="0" smtClean="0"/>
              <a:t>хворобою триває</a:t>
            </a:r>
            <a:r>
              <a:rPr lang="uk" sz="1600" dirty="0"/>
              <a:t>: </a:t>
            </a:r>
            <a:r>
              <a:rPr lang="pl-PL" sz="1600" dirty="0"/>
              <a:t/>
            </a:r>
            <a:br>
              <a:rPr lang="pl-PL" sz="1600" dirty="0"/>
            </a:br>
            <a:r>
              <a:rPr lang="uk" sz="1600" dirty="0"/>
              <a:t>а) </a:t>
            </a:r>
            <a:r>
              <a:rPr lang="uk" sz="1600" b="1" dirty="0"/>
              <a:t>більше 3 місяців </a:t>
            </a:r>
            <a:r>
              <a:rPr lang="uk" sz="1600" dirty="0"/>
              <a:t>- якщо працівник пропрацював у роботодавця менше 6 місяців,</a:t>
            </a:r>
          </a:p>
          <a:p>
            <a:pPr marL="0" indent="0" algn="just">
              <a:buNone/>
            </a:pPr>
            <a:r>
              <a:rPr lang="uk" sz="1600" dirty="0" smtClean="0"/>
              <a:t>б</a:t>
            </a:r>
            <a:r>
              <a:rPr lang="uk" sz="1600" dirty="0"/>
              <a:t>) більше, ніж загальний період отримання винагороди та </a:t>
            </a:r>
            <a:r>
              <a:rPr lang="uk" sz="1600" dirty="0" smtClean="0"/>
              <a:t>допомоги </a:t>
            </a:r>
            <a:r>
              <a:rPr lang="uk" sz="1600" dirty="0"/>
              <a:t>та отримання допомоги на оздоровлення за </a:t>
            </a:r>
            <a:r>
              <a:rPr lang="uk" sz="1600" b="1" dirty="0"/>
              <a:t>перші 3 місяці - якщо працівник пропрацював у даного роботодавця не менше 6 місяців або якщо непрацездатність була спричинена </a:t>
            </a:r>
            <a:r>
              <a:rPr lang="uk" sz="1600" b="1" dirty="0" smtClean="0"/>
              <a:t>нещасним випадком </a:t>
            </a:r>
            <a:r>
              <a:rPr lang="uk" sz="1600" b="1" dirty="0"/>
              <a:t>на виробництві або </a:t>
            </a:r>
            <a:r>
              <a:rPr lang="uk" sz="1600" b="1" dirty="0" smtClean="0"/>
              <a:t>професійним захворюванням;</a:t>
            </a:r>
            <a:endParaRPr lang="uk" sz="1600" b="1" dirty="0"/>
          </a:p>
          <a:p>
            <a:pPr marL="0" indent="0" algn="just">
              <a:buNone/>
            </a:pPr>
            <a:r>
              <a:rPr lang="uk" sz="1600" dirty="0"/>
              <a:t>2) у разі виправданої відсутності працівника на роботі з інших причин, ніж зазначені в пункті 1, </a:t>
            </a:r>
            <a:r>
              <a:rPr lang="uk" sz="1600" b="1" dirty="0"/>
              <a:t>тривалістю більше 1 місяця.</a:t>
            </a:r>
          </a:p>
          <a:p>
            <a:pPr marL="0" indent="0">
              <a:buNone/>
            </a:pPr>
            <a:endParaRPr lang="pl-PL" sz="16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95975"/>
            <a:ext cx="10944225" cy="914963"/>
          </a:xfrm>
          <a:prstGeom prst="rect">
            <a:avLst/>
          </a:prstGeom>
        </p:spPr>
      </p:pic>
    </p:spTree>
    <p:extLst>
      <p:ext uri="{BB962C8B-B14F-4D97-AF65-F5344CB8AC3E}">
        <p14:creationId xmlns:p14="http://schemas.microsoft.com/office/powerpoint/2010/main" xmlns="" val="20766170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0" y="109094"/>
            <a:ext cx="12192000" cy="1316038"/>
          </a:xfrm>
        </p:spPr>
        <p:txBody>
          <a:bodyPr>
            <a:noAutofit/>
          </a:bodyPr>
          <a:lstStyle/>
          <a:p>
            <a:pPr algn="ctr"/>
            <a:r>
              <a:rPr lang="pl-PL" sz="2800" b="1" dirty="0">
                <a:solidFill>
                  <a:srgbClr val="00B050"/>
                </a:solidFill>
                <a:latin typeface="Algerian" panose="04020705040A02060702" pitchFamily="82" charset="0"/>
              </a:rPr>
              <a:t>ROZWIĄZANIE UMOWY BEZ WYPOWIEDZENIA BEZ WINY PRACOWNIKA</a:t>
            </a:r>
            <a:br>
              <a:rPr lang="pl-PL" sz="2800" b="1" dirty="0">
                <a:solidFill>
                  <a:srgbClr val="00B050"/>
                </a:solidFill>
                <a:latin typeface="Algerian" panose="04020705040A02060702" pitchFamily="82" charset="0"/>
              </a:rPr>
            </a:br>
            <a:r>
              <a:rPr lang="ru-RU" sz="2800" b="1" dirty="0">
                <a:solidFill>
                  <a:srgbClr val="00B050"/>
                </a:solidFill>
                <a:latin typeface="Algerian" panose="04020705040A02060702" pitchFamily="82" charset="0"/>
              </a:rPr>
              <a:t>РОЗІРВАННЯ ДОГОВОРУ БЕЗ ПОВІДОМЛЕННЯ </a:t>
            </a:r>
            <a:r>
              <a:rPr lang="uk-UA" sz="2800" b="1" dirty="0">
                <a:solidFill>
                  <a:srgbClr val="00B050"/>
                </a:solidFill>
                <a:latin typeface="Algerian" panose="04020705040A02060702" pitchFamily="82" charset="0"/>
              </a:rPr>
              <a:t>БЕ</a:t>
            </a:r>
            <a:r>
              <a:rPr lang="ru-RU" sz="2800" b="1" dirty="0">
                <a:solidFill>
                  <a:srgbClr val="00B050"/>
                </a:solidFill>
                <a:latin typeface="Algerian" panose="04020705040A02060702" pitchFamily="82" charset="0"/>
              </a:rPr>
              <a:t>З ВИНИ ПРАЦІВНИКА</a:t>
            </a:r>
            <a:endParaRPr lang="pl-PL" sz="2800"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50837" y="1457324"/>
            <a:ext cx="5607050" cy="5972175"/>
          </a:xfrm>
        </p:spPr>
        <p:txBody>
          <a:bodyPr>
            <a:normAutofit/>
          </a:bodyPr>
          <a:lstStyle/>
          <a:p>
            <a:pPr marL="0" indent="0" algn="just">
              <a:buNone/>
            </a:pPr>
            <a:r>
              <a:rPr lang="pl-PL" sz="1600" b="1" dirty="0"/>
              <a:t>Art. 53 [Rozwiązanie umowy bez wypowiedzenia bez winy pracownika] </a:t>
            </a:r>
          </a:p>
          <a:p>
            <a:pPr marL="0" indent="0" algn="just">
              <a:buNone/>
            </a:pPr>
            <a:r>
              <a:rPr lang="pl-PL" sz="1600" dirty="0"/>
              <a:t>§ 2. Rozwiązanie umowy o pracę bez wypowiedzenia nie może nastąpić w razie nieobecności pracownika w pracy z powodu sprawowania opieki nad dzieckiem - w okresie pobierania z tego tytułu zasiłku, a w przypadku odosobnienia pracownika ze względu na chorobę zakaźną - w okresie pobierania z tego tytułu wynagrodzenia i zasiłku. </a:t>
            </a:r>
          </a:p>
          <a:p>
            <a:pPr marL="0" indent="0" algn="just">
              <a:buNone/>
            </a:pPr>
            <a:r>
              <a:rPr lang="pl-PL" sz="1600" dirty="0"/>
              <a:t>§ 3. Rozwiązanie umowy o pracę bez wypowiedzenia </a:t>
            </a:r>
            <a:r>
              <a:rPr lang="pl-PL" sz="1600" b="1" dirty="0"/>
              <a:t>nie może nastąpić po stawieniu się pracownika do pracy w związku z ustaniem przyczyny nieobecności.</a:t>
            </a:r>
          </a:p>
          <a:p>
            <a:pPr marL="0" indent="0" algn="just">
              <a:buNone/>
            </a:pPr>
            <a:r>
              <a:rPr lang="pl-PL" sz="1600" dirty="0"/>
              <a:t>§ 5. Pracodawca powinien </a:t>
            </a:r>
            <a:r>
              <a:rPr lang="pl-PL" sz="1600" b="1" dirty="0"/>
              <a:t>w miarę możliwości ponownie zatrudnić pracownika, który w okresie 6 miesięcy od rozwiązania umowy o pracę bez wypowiedzenia, z przyczyn wymienionych w § 1 i 2, zgłosi swój powrót do pracy niezwłocznie po ustaniu tych przyczyn.</a:t>
            </a:r>
          </a:p>
          <a:p>
            <a:endParaRPr lang="pl-PL" sz="11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429892"/>
            <a:ext cx="5392738" cy="4732339"/>
          </a:xfrm>
        </p:spPr>
        <p:txBody>
          <a:bodyPr>
            <a:normAutofit/>
          </a:bodyPr>
          <a:lstStyle/>
          <a:p>
            <a:pPr marL="0" indent="0" algn="just">
              <a:buNone/>
            </a:pPr>
            <a:r>
              <a:rPr lang="uk" sz="1600" b="1" dirty="0"/>
              <a:t>Стаття 53 [розірвання договору без попередження без вини працівника]</a:t>
            </a:r>
          </a:p>
          <a:p>
            <a:pPr marL="0" indent="0" algn="just">
              <a:buNone/>
            </a:pPr>
            <a:r>
              <a:rPr lang="uk" sz="1600" dirty="0"/>
              <a:t>§ 2. Розірвання трудового договору без попередження не може відбутися у разі відсутності працівника на роботі у зв'язку з доглядом за дитиною - на період отримання допомоги за цей рахунок, а також у разі самоізоляції працівника у зв'язку </a:t>
            </a:r>
            <a:r>
              <a:rPr lang="uk" sz="1600" dirty="0" smtClean="0"/>
              <a:t>з інфекційною хворобою </a:t>
            </a:r>
            <a:r>
              <a:rPr lang="uk" sz="1600" dirty="0"/>
              <a:t>- у період отримання винагороди </a:t>
            </a:r>
            <a:r>
              <a:rPr lang="uk" sz="1600" dirty="0" smtClean="0"/>
              <a:t>і допомоги.</a:t>
            </a:r>
            <a:endParaRPr lang="uk" sz="1600" dirty="0"/>
          </a:p>
          <a:p>
            <a:pPr marL="0" indent="0" algn="just">
              <a:buNone/>
            </a:pPr>
            <a:r>
              <a:rPr lang="uk" sz="1600" dirty="0"/>
              <a:t>§ 3. Розірвання трудового договору без попередження </a:t>
            </a:r>
            <a:r>
              <a:rPr lang="uk" sz="1600" b="1" dirty="0"/>
              <a:t>не може відбутися після прибуття працівника на роботу у зв’язку з припиненням причини відсутності.</a:t>
            </a:r>
          </a:p>
          <a:p>
            <a:pPr marL="0" indent="0" algn="just">
              <a:buNone/>
            </a:pPr>
            <a:r>
              <a:rPr lang="uk" sz="1600" dirty="0"/>
              <a:t>§ 5. Роботодавець </a:t>
            </a:r>
            <a:r>
              <a:rPr lang="uk" sz="1600" dirty="0" smtClean="0"/>
              <a:t>повинен</a:t>
            </a:r>
            <a:r>
              <a:rPr lang="uk" sz="1600" b="1" dirty="0" smtClean="0"/>
              <a:t>, </a:t>
            </a:r>
            <a:r>
              <a:rPr lang="uk" sz="1600" b="1" dirty="0"/>
              <a:t>якщо можливо, знову найняти працівника, який протягом 6 місяців з дня розірвання трудового договору без попередження з причин, перерахованих у § 1 і 2, повідомить про повернення на роботу негайно після </a:t>
            </a:r>
            <a:r>
              <a:rPr lang="uk" sz="1600" b="1" dirty="0" smtClean="0"/>
              <a:t>того як вищевказан</a:t>
            </a:r>
            <a:r>
              <a:rPr lang="uk-UA" sz="1600" b="1" dirty="0" smtClean="0"/>
              <a:t>і</a:t>
            </a:r>
            <a:r>
              <a:rPr lang="uk" sz="1600" b="1" dirty="0" smtClean="0"/>
              <a:t> причини припинять </a:t>
            </a:r>
            <a:r>
              <a:rPr lang="uk" sz="1600" b="1" dirty="0"/>
              <a:t>своє існування.</a:t>
            </a:r>
          </a:p>
          <a:p>
            <a:endParaRPr lang="pl-PL" sz="1600" dirty="0"/>
          </a:p>
          <a:p>
            <a:pPr marL="0" indent="0">
              <a:buNone/>
            </a:pPr>
            <a:endParaRPr lang="pl-PL" sz="16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95975"/>
            <a:ext cx="10944225" cy="914963"/>
          </a:xfrm>
          <a:prstGeom prst="rect">
            <a:avLst/>
          </a:prstGeom>
        </p:spPr>
      </p:pic>
    </p:spTree>
    <p:extLst>
      <p:ext uri="{BB962C8B-B14F-4D97-AF65-F5344CB8AC3E}">
        <p14:creationId xmlns:p14="http://schemas.microsoft.com/office/powerpoint/2010/main" xmlns="" val="15670454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0" y="365126"/>
            <a:ext cx="12192000" cy="1316038"/>
          </a:xfrm>
        </p:spPr>
        <p:txBody>
          <a:bodyPr>
            <a:noAutofit/>
          </a:bodyPr>
          <a:lstStyle/>
          <a:p>
            <a:pPr algn="ctr"/>
            <a:r>
              <a:rPr lang="pl-PL" sz="2800" b="1" dirty="0">
                <a:solidFill>
                  <a:srgbClr val="00B050"/>
                </a:solidFill>
                <a:latin typeface="Algerian" panose="04020705040A02060702" pitchFamily="82" charset="0"/>
              </a:rPr>
              <a:t>ROZWIĄZANIE UMOWY BEZ WYPOWIEDZENIA </a:t>
            </a:r>
            <a:r>
              <a:rPr lang="pl-PL" sz="2800" b="1" dirty="0" smtClean="0">
                <a:solidFill>
                  <a:srgbClr val="00B050"/>
                </a:solidFill>
                <a:latin typeface="Algerian" panose="04020705040A02060702" pitchFamily="82" charset="0"/>
              </a:rPr>
              <a:t>PRZEZ PRACOWNIKA</a:t>
            </a:r>
            <a:r>
              <a:rPr lang="pl-PL" sz="2800" b="1" dirty="0">
                <a:solidFill>
                  <a:srgbClr val="00B050"/>
                </a:solidFill>
                <a:latin typeface="Algerian" panose="04020705040A02060702" pitchFamily="82" charset="0"/>
              </a:rPr>
              <a:t/>
            </a:r>
            <a:br>
              <a:rPr lang="pl-PL" sz="2800" b="1" dirty="0">
                <a:solidFill>
                  <a:srgbClr val="00B050"/>
                </a:solidFill>
                <a:latin typeface="Algerian" panose="04020705040A02060702" pitchFamily="82" charset="0"/>
              </a:rPr>
            </a:br>
            <a:r>
              <a:rPr lang="ru-RU" sz="2800" b="1" dirty="0">
                <a:solidFill>
                  <a:srgbClr val="00B050"/>
                </a:solidFill>
                <a:latin typeface="Algerian" panose="04020705040A02060702" pitchFamily="82" charset="0"/>
              </a:rPr>
              <a:t>РОЗІРВАННЯ ДОГОВОРУ БЕЗ ПОВІДОМЛЕННЯ </a:t>
            </a:r>
            <a:r>
              <a:rPr lang="ru-RU" sz="2800" b="1" dirty="0" smtClean="0">
                <a:solidFill>
                  <a:srgbClr val="00B050"/>
                </a:solidFill>
                <a:latin typeface="Algerian" panose="04020705040A02060702" pitchFamily="82" charset="0"/>
              </a:rPr>
              <a:t>ПРАЦІВНИК</a:t>
            </a:r>
            <a:r>
              <a:rPr lang="uk-UA" sz="2800" b="1" dirty="0" smtClean="0">
                <a:solidFill>
                  <a:srgbClr val="00B050"/>
                </a:solidFill>
                <a:latin typeface="Algerian" panose="04020705040A02060702" pitchFamily="82" charset="0"/>
              </a:rPr>
              <a:t>ОМ</a:t>
            </a:r>
            <a:endParaRPr lang="pl-PL" sz="2800" b="1"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50837" y="1457324"/>
            <a:ext cx="5607050" cy="5972175"/>
          </a:xfrm>
        </p:spPr>
        <p:txBody>
          <a:bodyPr>
            <a:normAutofit/>
          </a:bodyPr>
          <a:lstStyle/>
          <a:p>
            <a:pPr marL="0" indent="0" algn="just">
              <a:buNone/>
            </a:pPr>
            <a:r>
              <a:rPr lang="pl-PL" sz="1600" b="1" dirty="0"/>
              <a:t>Art. 55 [Rozwiązanie umowy bez wypowiedzenia przez pracownika] </a:t>
            </a:r>
          </a:p>
          <a:p>
            <a:pPr marL="0" indent="0" algn="just">
              <a:buNone/>
            </a:pPr>
            <a:r>
              <a:rPr lang="pl-PL" sz="1600" dirty="0"/>
              <a:t>§ 1. Pracownik może rozwiązać umowę o pracę bez wypowiedzenia, jeżeli zostanie wydane orzeczenie lekarskie stwierdzające szkodliwy wpływ wykonywanej pracy na zdrowie pracownika, a pracodawca nie przeniesie go w terminie wskazanym w orzeczeniu lekarskim do innej pracy, odpowiedniej ze względu na stan jego zdrowia i kwalifikacje zawodowe.</a:t>
            </a:r>
          </a:p>
          <a:p>
            <a:pPr marL="0" indent="0" algn="just">
              <a:buNone/>
            </a:pPr>
            <a:r>
              <a:rPr lang="pl-PL" sz="1600" dirty="0"/>
              <a:t>§ 1</a:t>
            </a:r>
            <a:r>
              <a:rPr lang="pl-PL" sz="1600" baseline="30000" dirty="0"/>
              <a:t>1</a:t>
            </a:r>
            <a:r>
              <a:rPr lang="pl-PL" sz="1600" dirty="0"/>
              <a:t>. Pracownik może rozwiązać umowę o pracę w trybie określonym w § 1 także wtedy, gdy pracodawca dopuścił się ciężkiego naruszenia podstawowych obowiązków wobec pracownika; w takim przypadku pracownikowi przysługuje odszkodowanie w wysokości wynagrodzenia za okres wypowiedzenia. W przypadku rozwiązania umowy o pracę zawartej na czas określony odszkodowanie przysługuje w wysokości wynagrodzenia za czas, do którego umowa miała trwać, nie więcej jednak niż za okres wypowiedzenia.</a:t>
            </a:r>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457324"/>
            <a:ext cx="5183188" cy="4732339"/>
          </a:xfrm>
        </p:spPr>
        <p:txBody>
          <a:bodyPr>
            <a:normAutofit/>
          </a:bodyPr>
          <a:lstStyle/>
          <a:p>
            <a:pPr marL="0" indent="0" algn="just">
              <a:buNone/>
            </a:pPr>
            <a:r>
              <a:rPr lang="uk" sz="1600" b="1" dirty="0"/>
              <a:t>Стаття 55 [розірвання контракту без повідомлення </a:t>
            </a:r>
            <a:r>
              <a:rPr lang="uk" sz="1600" b="1" dirty="0" smtClean="0"/>
              <a:t>працівником]</a:t>
            </a:r>
            <a:endParaRPr lang="uk" sz="1600" b="1" dirty="0"/>
          </a:p>
          <a:p>
            <a:pPr marL="0" indent="0" algn="just">
              <a:buNone/>
            </a:pPr>
            <a:r>
              <a:rPr lang="uk" sz="1600" dirty="0"/>
              <a:t>§ 1. Працівник може розірвати трудовий договір без попередження, якщо видано медичну довідку про шкідливий вплив виконуваної роботи на здоров’я працівника, а роботодавець не переведе його у строк, визначений медичною довідкою, </a:t>
            </a:r>
            <a:r>
              <a:rPr lang="uk" sz="1600" dirty="0" smtClean="0"/>
              <a:t>на іншу </a:t>
            </a:r>
            <a:r>
              <a:rPr lang="uk" sz="1600" dirty="0"/>
              <a:t>роботу, відповідну за станом здоров'я та кваліфікації.</a:t>
            </a:r>
          </a:p>
          <a:p>
            <a:pPr marL="0" indent="0" algn="just">
              <a:buNone/>
            </a:pPr>
            <a:r>
              <a:rPr lang="uk" sz="1600" dirty="0"/>
              <a:t>§ </a:t>
            </a:r>
            <a:r>
              <a:rPr lang="uk" sz="1600" dirty="0" smtClean="0"/>
              <a:t>1</a:t>
            </a:r>
            <a:r>
              <a:rPr lang="uk" sz="1600" baseline="30000" dirty="0" smtClean="0"/>
              <a:t>1</a:t>
            </a:r>
            <a:r>
              <a:rPr lang="uk" sz="1600" dirty="0" smtClean="0"/>
              <a:t>. </a:t>
            </a:r>
            <a:r>
              <a:rPr lang="uk" sz="1600" dirty="0"/>
              <a:t>Працівник може розірвати трудовий договір у порядку, визначеному § 1, також у разі серйозного порушення роботодавцем основних зобов'язань щодо працівника; у цьому випадку працівник має право на компенсацію в розмірі винагороди за період попередження. У разі розірвання трудового договору, укладеного на певний строк, компенсація виплачується в розмірі винагороди за період, до якого мав бути діяти договір, але не більше, ніж за строк попередження.</a:t>
            </a:r>
          </a:p>
          <a:p>
            <a:pPr marL="0" indent="0">
              <a:buNone/>
            </a:pPr>
            <a:endParaRPr lang="pl-PL" sz="16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95975"/>
            <a:ext cx="10944225" cy="914963"/>
          </a:xfrm>
          <a:prstGeom prst="rect">
            <a:avLst/>
          </a:prstGeom>
        </p:spPr>
      </p:pic>
    </p:spTree>
    <p:extLst>
      <p:ext uri="{BB962C8B-B14F-4D97-AF65-F5344CB8AC3E}">
        <p14:creationId xmlns:p14="http://schemas.microsoft.com/office/powerpoint/2010/main" xmlns="" val="34253341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0" y="365126"/>
            <a:ext cx="12192000" cy="1316038"/>
          </a:xfrm>
        </p:spPr>
        <p:txBody>
          <a:bodyPr>
            <a:noAutofit/>
          </a:bodyPr>
          <a:lstStyle/>
          <a:p>
            <a:pPr algn="ctr"/>
            <a:r>
              <a:rPr lang="pl-PL" sz="2800" b="1" dirty="0">
                <a:solidFill>
                  <a:srgbClr val="00B050"/>
                </a:solidFill>
                <a:latin typeface="Algerian" panose="04020705040A02060702" pitchFamily="82" charset="0"/>
              </a:rPr>
              <a:t>ROZWIĄZANIE UMOWY BEZ WYPOWIEDZENIA PRZEZ PRACOWNIKA</a:t>
            </a:r>
            <a:br>
              <a:rPr lang="pl-PL" sz="2800" b="1" dirty="0">
                <a:solidFill>
                  <a:srgbClr val="00B050"/>
                </a:solidFill>
                <a:latin typeface="Algerian" panose="04020705040A02060702" pitchFamily="82" charset="0"/>
              </a:rPr>
            </a:br>
            <a:r>
              <a:rPr lang="ru-RU" sz="2800" b="1" dirty="0">
                <a:solidFill>
                  <a:srgbClr val="00B050"/>
                </a:solidFill>
                <a:latin typeface="Algerian" panose="04020705040A02060702" pitchFamily="82" charset="0"/>
              </a:rPr>
              <a:t>РОЗІРВАННЯ ДОГОВОРУ БЕЗ ПОВІДОМЛЕННЯ ПРАЦІВНИК</a:t>
            </a:r>
            <a:r>
              <a:rPr lang="uk-UA" sz="2800" b="1" dirty="0">
                <a:solidFill>
                  <a:srgbClr val="00B050"/>
                </a:solidFill>
                <a:latin typeface="Algerian" panose="04020705040A02060702" pitchFamily="82" charset="0"/>
              </a:rPr>
              <a:t>ОМ</a:t>
            </a:r>
            <a:endParaRPr lang="pl-PL" sz="2800" b="1"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50837" y="1457324"/>
            <a:ext cx="5607050" cy="5972175"/>
          </a:xfrm>
        </p:spPr>
        <p:txBody>
          <a:bodyPr>
            <a:normAutofit/>
          </a:bodyPr>
          <a:lstStyle/>
          <a:p>
            <a:pPr marL="0" indent="0" algn="just">
              <a:buNone/>
            </a:pPr>
            <a:r>
              <a:rPr lang="pl-PL" sz="2000" b="1" dirty="0"/>
              <a:t>Art. 55 [Rozwiązanie umowy bez wypowiedzenia przez pracownika] </a:t>
            </a:r>
          </a:p>
          <a:p>
            <a:pPr marL="0" indent="0" algn="just">
              <a:buNone/>
            </a:pPr>
            <a:r>
              <a:rPr lang="pl-PL" sz="2000" dirty="0"/>
              <a:t>§ 2. Oświadczenie pracownika o rozwiązaniu umowy o pracę bez wypowiedzenia powinno nastąpić na piśmie, z podaniem przyczyny uzasadniającej rozwiązanie umowy. Przepis </a:t>
            </a:r>
            <a:r>
              <a:rPr lang="pl-PL" sz="2000" dirty="0">
                <a:hlinkClick r:id="rId2"/>
              </a:rPr>
              <a:t>art. 52 § 2</a:t>
            </a:r>
            <a:r>
              <a:rPr lang="pl-PL" sz="2000" dirty="0"/>
              <a:t> stosuje się odpowiednio.</a:t>
            </a:r>
          </a:p>
          <a:p>
            <a:pPr marL="0" indent="0" algn="just">
              <a:buNone/>
            </a:pPr>
            <a:r>
              <a:rPr lang="pl-PL" sz="2000" dirty="0"/>
              <a:t>§ 3. Rozwiązanie umowy o pracę z przyczyn określonych w § 1 i 1</a:t>
            </a:r>
            <a:r>
              <a:rPr lang="pl-PL" sz="2000" baseline="30000" dirty="0"/>
              <a:t>1</a:t>
            </a:r>
            <a:r>
              <a:rPr lang="pl-PL" sz="2000" dirty="0"/>
              <a:t> pociąga za sobą skutki, jakie przepisy prawa wiążą z rozwiązaniem umowy przez pracodawcę za wypowiedzeniem. </a:t>
            </a:r>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457324"/>
            <a:ext cx="5183188" cy="4732339"/>
          </a:xfrm>
        </p:spPr>
        <p:txBody>
          <a:bodyPr>
            <a:normAutofit/>
          </a:bodyPr>
          <a:lstStyle/>
          <a:p>
            <a:pPr marL="0" indent="0" algn="just">
              <a:buNone/>
            </a:pPr>
            <a:r>
              <a:rPr lang="uk" sz="2000" b="1" dirty="0"/>
              <a:t>Стаття 55 [розірвання контракту без повідомлення </a:t>
            </a:r>
            <a:r>
              <a:rPr lang="uk" sz="2000" b="1" dirty="0" smtClean="0"/>
              <a:t>працівником]</a:t>
            </a:r>
            <a:endParaRPr lang="uk" sz="2000" b="1" dirty="0"/>
          </a:p>
          <a:p>
            <a:pPr marL="0" indent="0" algn="just">
              <a:buNone/>
            </a:pPr>
            <a:r>
              <a:rPr lang="uk" sz="2000" dirty="0"/>
              <a:t>§ 2. Заява працівника про розірвання трудового договору без попередження має бути складена у письмовій формі із зазначенням причин, що обґрунтовують розірвання договору. Положення </a:t>
            </a:r>
            <a:r>
              <a:rPr lang="uk" sz="2000" dirty="0">
                <a:hlinkClick r:id="rId2"/>
              </a:rPr>
              <a:t>ст. 52 § 2 </a:t>
            </a:r>
            <a:r>
              <a:rPr lang="uk" sz="2000" dirty="0"/>
              <a:t>застосовується відповідно.</a:t>
            </a:r>
          </a:p>
          <a:p>
            <a:pPr marL="0" indent="0" algn="just">
              <a:buNone/>
            </a:pPr>
            <a:r>
              <a:rPr lang="uk" sz="2000" dirty="0"/>
              <a:t>§ 3. Розірвання трудового договору з причин, зазначених у § 1 і 1 </a:t>
            </a:r>
            <a:r>
              <a:rPr lang="uk" sz="2000" baseline="30000" dirty="0"/>
              <a:t>1 </a:t>
            </a:r>
            <a:r>
              <a:rPr lang="uk" sz="2000" dirty="0"/>
              <a:t>, тягне за собою дію законодавчих положень щодо розірвання договору роботодавцем з попередженням.</a:t>
            </a:r>
          </a:p>
          <a:p>
            <a:pPr marL="0" indent="0">
              <a:buNone/>
            </a:pPr>
            <a:endParaRPr lang="pl-PL" sz="20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5775" y="5895975"/>
            <a:ext cx="10944225" cy="914963"/>
          </a:xfrm>
          <a:prstGeom prst="rect">
            <a:avLst/>
          </a:prstGeom>
        </p:spPr>
      </p:pic>
    </p:spTree>
    <p:extLst>
      <p:ext uri="{BB962C8B-B14F-4D97-AF65-F5344CB8AC3E}">
        <p14:creationId xmlns:p14="http://schemas.microsoft.com/office/powerpoint/2010/main" xmlns="" val="21394829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9144" y="-219455"/>
            <a:ext cx="12182856" cy="1892808"/>
          </a:xfrm>
        </p:spPr>
        <p:txBody>
          <a:bodyPr>
            <a:noAutofit/>
          </a:bodyPr>
          <a:lstStyle/>
          <a:p>
            <a:pPr algn="ctr"/>
            <a:r>
              <a:rPr lang="pl-PL" altLang="pl-PL" sz="2200" b="1" dirty="0">
                <a:solidFill>
                  <a:srgbClr val="00B050"/>
                </a:solidFill>
                <a:latin typeface="Algerian" panose="04020705040A02060702" pitchFamily="82" charset="0"/>
              </a:rPr>
              <a:t>UPRAWNIENIA PRACOWNIKA W RAZIE NIEZGODNEGO Z PRAWEM ROZWIĄZANIA PRZEZ </a:t>
            </a:r>
            <a:r>
              <a:rPr lang="pl-PL" altLang="pl-PL" sz="2200" b="1" dirty="0" smtClean="0">
                <a:solidFill>
                  <a:srgbClr val="00B050"/>
                </a:solidFill>
                <a:latin typeface="Algerian" panose="04020705040A02060702" pitchFamily="82" charset="0"/>
              </a:rPr>
              <a:t>PRACODAWCĘ</a:t>
            </a:r>
            <a:r>
              <a:rPr lang="uk-UA" altLang="pl-PL" sz="2200" b="1" dirty="0" smtClean="0">
                <a:solidFill>
                  <a:srgbClr val="00B050"/>
                </a:solidFill>
                <a:latin typeface="Algerian" panose="04020705040A02060702" pitchFamily="82" charset="0"/>
              </a:rPr>
              <a:t/>
            </a:r>
            <a:br>
              <a:rPr lang="uk-UA" altLang="pl-PL" sz="2200" b="1" dirty="0" smtClean="0">
                <a:solidFill>
                  <a:srgbClr val="00B050"/>
                </a:solidFill>
                <a:latin typeface="Algerian" panose="04020705040A02060702" pitchFamily="82" charset="0"/>
              </a:rPr>
            </a:br>
            <a:r>
              <a:rPr lang="ru-RU" altLang="pl-PL" sz="2200" b="1" dirty="0">
                <a:solidFill>
                  <a:srgbClr val="00B050"/>
                </a:solidFill>
                <a:latin typeface="Algerian" panose="04020705040A02060702" pitchFamily="82" charset="0"/>
              </a:rPr>
              <a:t>ПРАВА ПРАЦІВНИКІВ У </a:t>
            </a:r>
            <a:r>
              <a:rPr lang="ru-RU" altLang="pl-PL" sz="2200" b="1" dirty="0" smtClean="0">
                <a:solidFill>
                  <a:srgbClr val="00B050"/>
                </a:solidFill>
                <a:latin typeface="Algerian" panose="04020705040A02060702" pitchFamily="82" charset="0"/>
              </a:rPr>
              <a:t>ВИПАДКУ НЕЗАКОННОГО </a:t>
            </a:r>
            <a:r>
              <a:rPr lang="ru-RU" altLang="pl-PL" sz="2200" b="1" dirty="0">
                <a:solidFill>
                  <a:srgbClr val="00B050"/>
                </a:solidFill>
                <a:latin typeface="Algerian" panose="04020705040A02060702" pitchFamily="82" charset="0"/>
              </a:rPr>
              <a:t>ПРИПИНЕННЯ </a:t>
            </a:r>
            <a:r>
              <a:rPr lang="ru-RU" altLang="pl-PL" sz="2200" b="1" dirty="0" smtClean="0">
                <a:solidFill>
                  <a:srgbClr val="00B050"/>
                </a:solidFill>
                <a:latin typeface="Algerian" panose="04020705040A02060702" pitchFamily="82" charset="0"/>
              </a:rPr>
              <a:t>ДОГОВОРУ РОБОТОДАВЦЕМ</a:t>
            </a:r>
            <a:endParaRPr lang="pl-PL" sz="2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755904" y="1436025"/>
            <a:ext cx="10515600" cy="4324350"/>
          </a:xfrm>
        </p:spPr>
        <p:txBody>
          <a:bodyPr>
            <a:normAutofit/>
          </a:bodyPr>
          <a:lstStyle/>
          <a:p>
            <a:pPr marL="0" indent="0" algn="just">
              <a:buNone/>
            </a:pPr>
            <a:r>
              <a:rPr lang="pl-PL" sz="1800" b="1" dirty="0"/>
              <a:t>Art. 56 KP [Roszczenia pracownika] </a:t>
            </a:r>
          </a:p>
          <a:p>
            <a:pPr marL="0" indent="0" algn="just">
              <a:buNone/>
            </a:pPr>
            <a:r>
              <a:rPr lang="pl-PL" sz="1800" dirty="0"/>
              <a:t>§ 1. Pracownikowi, z którym rozwiązano umowę o pracę bez wypowiedzenia z naruszeniem przepisów o rozwiązywaniu umów o pracę w tym trybie, </a:t>
            </a:r>
            <a:r>
              <a:rPr lang="pl-PL" sz="1800" b="1" dirty="0"/>
              <a:t>przysługuje roszczenie o przywrócenie do pracy na poprzednich warunkach albo o odszkodowanie. </a:t>
            </a:r>
            <a:r>
              <a:rPr lang="pl-PL" sz="1800" dirty="0"/>
              <a:t>O przywróceniu do pracy lub odszkodowaniu orzeka </a:t>
            </a:r>
            <a:r>
              <a:rPr lang="pl-PL" sz="1800" dirty="0">
                <a:hlinkClick r:id="rId2"/>
              </a:rPr>
              <a:t>sąd pracy</a:t>
            </a:r>
            <a:r>
              <a:rPr lang="pl-PL" sz="1800" dirty="0"/>
              <a:t>.</a:t>
            </a:r>
          </a:p>
          <a:p>
            <a:pPr marL="0" indent="0" algn="just">
              <a:buNone/>
            </a:pPr>
            <a:r>
              <a:rPr lang="pl-PL" sz="1800" dirty="0"/>
              <a:t>§ 2. Przepisy </a:t>
            </a:r>
            <a:r>
              <a:rPr lang="pl-PL" sz="1800" dirty="0">
                <a:hlinkClick r:id="rId3"/>
              </a:rPr>
              <a:t>art. 45 § 2 i 3</a:t>
            </a:r>
            <a:r>
              <a:rPr lang="pl-PL" sz="1800" dirty="0"/>
              <a:t> stosuje się odpowiednio.</a:t>
            </a:r>
          </a:p>
          <a:p>
            <a:pPr marL="0" indent="0" algn="just">
              <a:buNone/>
            </a:pPr>
            <a:r>
              <a:rPr lang="pl-PL" sz="1800" b="1" dirty="0"/>
              <a:t>Art. 57 [Wynagrodzenie po przywróceniu] </a:t>
            </a:r>
          </a:p>
          <a:p>
            <a:pPr marL="0" indent="0" algn="just">
              <a:buNone/>
            </a:pPr>
            <a:r>
              <a:rPr lang="pl-PL" sz="1800" dirty="0"/>
              <a:t>§ 1. Pracownikowi, który podjął pracę w wyniku przywrócenia do pracy, </a:t>
            </a:r>
            <a:r>
              <a:rPr lang="pl-PL" sz="1800" b="1" dirty="0"/>
              <a:t>przysługuje wynagrodzenie za czas pozostawania bez pracy, nie więcej jednak niż za 3 miesiące i nie mniej niż za 1 miesiąc</a:t>
            </a:r>
            <a:r>
              <a:rPr lang="pl-PL" sz="1800" dirty="0"/>
              <a:t>.</a:t>
            </a:r>
          </a:p>
          <a:p>
            <a:pPr marL="0" indent="0" algn="just">
              <a:buNone/>
            </a:pPr>
            <a:r>
              <a:rPr lang="pl-PL" sz="1800" dirty="0"/>
              <a:t>§ 2. Jeżeli umowę o pracę rozwiązano z pracownikiem, o którym mowa w </a:t>
            </a:r>
            <a:r>
              <a:rPr lang="pl-PL" sz="1800" dirty="0">
                <a:hlinkClick r:id="rId4"/>
              </a:rPr>
              <a:t>art. 39</a:t>
            </a:r>
            <a:r>
              <a:rPr lang="pl-PL" sz="1800" dirty="0"/>
              <a:t> (ochrona przedemerytalna) , albo z pracownicą w okresie ciąży lub urlopu macierzyńskiego, wynagrodzenie przysługuje za cały czas pozostawania bez pracy; dotyczy to także przypadku, gdy rozwiązano umowę o pracę z pracownikiem - ojcem wychowującym dziecko lub pracownikiem - innym członkiem najbliższej rodziny, o którym mowa w </a:t>
            </a:r>
            <a:r>
              <a:rPr lang="pl-PL" sz="1800" dirty="0">
                <a:hlinkClick r:id="rId5"/>
              </a:rPr>
              <a:t>art. 175</a:t>
            </a:r>
            <a:r>
              <a:rPr lang="pl-PL" sz="1800" baseline="30000" dirty="0">
                <a:hlinkClick r:id="rId5"/>
              </a:rPr>
              <a:t>1</a:t>
            </a:r>
            <a:r>
              <a:rPr lang="pl-PL" sz="1800" dirty="0">
                <a:hlinkClick r:id="rId5"/>
              </a:rPr>
              <a:t> pkt 3</a:t>
            </a:r>
            <a:r>
              <a:rPr lang="pl-PL" sz="1800" dirty="0"/>
              <a:t>, w okresie korzystania z urlopu macierzyńskiego, albo gdy rozwiązanie umowy o pracę podlega ograniczeniu z mocy przepisu szczególnego. </a:t>
            </a: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3248438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0" y="365125"/>
            <a:ext cx="12192000" cy="777875"/>
          </a:xfrm>
        </p:spPr>
        <p:txBody>
          <a:bodyPr>
            <a:noAutofit/>
          </a:bodyPr>
          <a:lstStyle/>
          <a:p>
            <a:pPr algn="ctr"/>
            <a:r>
              <a:rPr lang="pl-PL" altLang="pl-PL" sz="2200" b="1" dirty="0">
                <a:solidFill>
                  <a:srgbClr val="00B050"/>
                </a:solidFill>
                <a:latin typeface="Algerian" panose="04020705040A02060702" pitchFamily="82" charset="0"/>
              </a:rPr>
              <a:t>UPRAWNIENIA PRACOWNIKA W RAZIE NIEZGODNEGO Z PRAWEM ROZWIĄZANIA PRZEZ PRACODAWCĘ</a:t>
            </a:r>
            <a:r>
              <a:rPr lang="uk-UA" altLang="pl-PL" sz="2200" b="1" dirty="0">
                <a:solidFill>
                  <a:srgbClr val="00B050"/>
                </a:solidFill>
                <a:latin typeface="Algerian" panose="04020705040A02060702" pitchFamily="82" charset="0"/>
              </a:rPr>
              <a:t/>
            </a:r>
            <a:br>
              <a:rPr lang="uk-UA" altLang="pl-PL" sz="2200" b="1" dirty="0">
                <a:solidFill>
                  <a:srgbClr val="00B050"/>
                </a:solidFill>
                <a:latin typeface="Algerian" panose="04020705040A02060702" pitchFamily="82" charset="0"/>
              </a:rPr>
            </a:br>
            <a:r>
              <a:rPr lang="ru-RU" altLang="pl-PL" sz="2200" b="1" dirty="0">
                <a:solidFill>
                  <a:srgbClr val="00B050"/>
                </a:solidFill>
                <a:latin typeface="Algerian" panose="04020705040A02060702" pitchFamily="82" charset="0"/>
              </a:rPr>
              <a:t>ПРАВА ПРАЦІВНИКІВ У ВИПАДКУ НЕЗАКОННОГО ПРИПИНЕННЯ ДОГОВОРУ РОБОТОДАВЦЕМ</a:t>
            </a:r>
            <a:endParaRPr lang="pl-PL" sz="2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62456"/>
            <a:ext cx="10515600" cy="4324350"/>
          </a:xfrm>
        </p:spPr>
        <p:txBody>
          <a:bodyPr>
            <a:normAutofit/>
          </a:bodyPr>
          <a:lstStyle/>
          <a:p>
            <a:pPr marL="0" indent="0" algn="just">
              <a:buNone/>
            </a:pPr>
            <a:r>
              <a:rPr lang="uk" sz="1800" b="1" dirty="0"/>
              <a:t>ст.56 </a:t>
            </a:r>
            <a:r>
              <a:rPr lang="uk" sz="1800" b="1" dirty="0" smtClean="0"/>
              <a:t>КЗпП [Претензії </a:t>
            </a:r>
            <a:r>
              <a:rPr lang="uk" sz="1800" b="1" dirty="0"/>
              <a:t>працівників]</a:t>
            </a:r>
          </a:p>
          <a:p>
            <a:pPr marL="0" indent="0" algn="just">
              <a:buNone/>
            </a:pPr>
            <a:r>
              <a:rPr lang="uk" sz="1800" dirty="0"/>
              <a:t>§ 1. Працівник, з яким трудовий договір було розірвано без попередження з порушенням положень про розірвання трудових договорів у такий спосіб </a:t>
            </a:r>
            <a:r>
              <a:rPr lang="uk" sz="1800" b="1" dirty="0"/>
              <a:t>, має право на поновлення на попередніх умовах або на компенсацію. </a:t>
            </a:r>
            <a:r>
              <a:rPr lang="uk" sz="1800" dirty="0" smtClean="0">
                <a:hlinkClick r:id="rId2"/>
              </a:rPr>
              <a:t>Суд </a:t>
            </a:r>
            <a:r>
              <a:rPr lang="uk" sz="1800" dirty="0" smtClean="0"/>
              <a:t> з т</a:t>
            </a:r>
            <a:r>
              <a:rPr lang="uk" sz="1800" b="1" dirty="0" smtClean="0"/>
              <a:t>рудових питань </a:t>
            </a:r>
            <a:r>
              <a:rPr lang="uk" sz="1800" dirty="0" smtClean="0"/>
              <a:t>ухвалює </a:t>
            </a:r>
            <a:r>
              <a:rPr lang="uk" sz="1800" dirty="0"/>
              <a:t>рішення про поновлення на роботі або </a:t>
            </a:r>
            <a:r>
              <a:rPr lang="uk" sz="1800" dirty="0" smtClean="0"/>
              <a:t>компенсацію.</a:t>
            </a:r>
            <a:endParaRPr lang="uk" sz="1800" dirty="0"/>
          </a:p>
          <a:p>
            <a:pPr marL="0" indent="0" algn="just">
              <a:buNone/>
            </a:pPr>
            <a:r>
              <a:rPr lang="uk" sz="1800" dirty="0"/>
              <a:t>§ 2. </a:t>
            </a:r>
            <a:r>
              <a:rPr lang="uk" sz="1800" dirty="0" smtClean="0"/>
              <a:t>Положення </a:t>
            </a:r>
            <a:r>
              <a:rPr lang="uk" sz="1800" dirty="0">
                <a:hlinkClick r:id="rId3"/>
              </a:rPr>
              <a:t>ст. 45 § 2 і 3 </a:t>
            </a:r>
            <a:r>
              <a:rPr lang="uk" sz="1800" dirty="0"/>
              <a:t>застосовуються відповідно.</a:t>
            </a:r>
          </a:p>
          <a:p>
            <a:pPr marL="0" indent="0" algn="just">
              <a:buNone/>
            </a:pPr>
            <a:r>
              <a:rPr lang="uk" sz="1800" b="1" dirty="0"/>
              <a:t>Стаття 57 [оплата праці після </a:t>
            </a:r>
            <a:r>
              <a:rPr lang="uk" sz="1800" b="1" dirty="0" smtClean="0"/>
              <a:t>поновлення</a:t>
            </a:r>
            <a:r>
              <a:rPr lang="uk" sz="1800" b="1" dirty="0"/>
              <a:t>]</a:t>
            </a:r>
          </a:p>
          <a:p>
            <a:pPr marL="0" indent="0" algn="just">
              <a:buNone/>
            </a:pPr>
            <a:r>
              <a:rPr lang="uk" sz="1800" dirty="0"/>
              <a:t>§ 1. Працівник, який приступив до роботи внаслідок поновлення на </a:t>
            </a:r>
            <a:r>
              <a:rPr lang="uk" sz="1800" dirty="0" smtClean="0"/>
              <a:t>роботі</a:t>
            </a:r>
            <a:r>
              <a:rPr lang="uk" sz="1800" b="1" dirty="0" smtClean="0"/>
              <a:t>, </a:t>
            </a:r>
            <a:r>
              <a:rPr lang="uk" sz="1800" b="1" dirty="0"/>
              <a:t>має право на оплату праці за час безробіття, але не більше ніж за 3 місяці і не менше ніж за 1 місяць </a:t>
            </a:r>
            <a:r>
              <a:rPr lang="uk" sz="1800" dirty="0"/>
              <a:t>.</a:t>
            </a:r>
          </a:p>
          <a:p>
            <a:pPr marL="0" indent="0" algn="just">
              <a:buNone/>
            </a:pPr>
            <a:r>
              <a:rPr lang="uk" sz="1800" dirty="0"/>
              <a:t>§ 2. Якщо з працівником розірвано трудовий договір, зазначений у </a:t>
            </a:r>
            <a:r>
              <a:rPr lang="uk" sz="1800" dirty="0">
                <a:hlinkClick r:id="rId4"/>
              </a:rPr>
              <a:t>ст. 39 </a:t>
            </a:r>
            <a:r>
              <a:rPr lang="uk" sz="1800" dirty="0" smtClean="0"/>
              <a:t>(передпенсійний </a:t>
            </a:r>
            <a:r>
              <a:rPr lang="uk" sz="1800" dirty="0"/>
              <a:t>захист), або з працівницею під час відпустки по вагітності та пологах, винагорода виплачується за весь час перебування без роботи; це також стосується випадків, коли трудовий договір з працівником - батьком, який виховує дитину, або працівником - іншим членом сім'ї, зазначеним у </a:t>
            </a:r>
            <a:r>
              <a:rPr lang="uk" sz="1800" dirty="0">
                <a:hlinkClick r:id="rId5"/>
              </a:rPr>
              <a:t>ст. 175 </a:t>
            </a:r>
            <a:r>
              <a:rPr lang="uk" sz="1800" baseline="30000" dirty="0">
                <a:hlinkClick r:id="rId5"/>
              </a:rPr>
              <a:t>1 </a:t>
            </a:r>
            <a:r>
              <a:rPr lang="uk" sz="1800" dirty="0">
                <a:hlinkClick r:id="rId5"/>
              </a:rPr>
              <a:t>п. 3 </a:t>
            </a:r>
            <a:r>
              <a:rPr lang="uk" sz="1800" dirty="0"/>
              <a:t>, у період відпустки по вагітності та пологах, або коли розірвання трудового договору обмежено спеціальним положенням.</a:t>
            </a:r>
          </a:p>
          <a:p>
            <a:pPr marL="0" indent="0" algn="just">
              <a:buNone/>
            </a:pPr>
            <a:endParaRPr lang="pl-PL" sz="18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5914638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100584" y="365125"/>
            <a:ext cx="12091416" cy="777875"/>
          </a:xfrm>
        </p:spPr>
        <p:txBody>
          <a:bodyPr>
            <a:noAutofit/>
          </a:bodyPr>
          <a:lstStyle/>
          <a:p>
            <a:pPr algn="ctr"/>
            <a:r>
              <a:rPr lang="pl-PL" altLang="pl-PL" sz="2200" b="1" dirty="0">
                <a:solidFill>
                  <a:srgbClr val="00B050"/>
                </a:solidFill>
                <a:latin typeface="Algerian" panose="04020705040A02060702" pitchFamily="82" charset="0"/>
              </a:rPr>
              <a:t>UPRAWNIENIA PRACOWNIKA W RAZIE NIEZGODNEGO Z PRAWEM ROZWIĄZANIA PRZEZ PRACODAWCĘ</a:t>
            </a:r>
            <a:r>
              <a:rPr lang="uk-UA" altLang="pl-PL" sz="2200" b="1" dirty="0">
                <a:solidFill>
                  <a:srgbClr val="00B050"/>
                </a:solidFill>
                <a:latin typeface="Algerian" panose="04020705040A02060702" pitchFamily="82" charset="0"/>
              </a:rPr>
              <a:t/>
            </a:r>
            <a:br>
              <a:rPr lang="uk-UA" altLang="pl-PL" sz="2200" b="1" dirty="0">
                <a:solidFill>
                  <a:srgbClr val="00B050"/>
                </a:solidFill>
                <a:latin typeface="Algerian" panose="04020705040A02060702" pitchFamily="82" charset="0"/>
              </a:rPr>
            </a:br>
            <a:r>
              <a:rPr lang="ru-RU" altLang="pl-PL" sz="2200" b="1" dirty="0">
                <a:solidFill>
                  <a:srgbClr val="00B050"/>
                </a:solidFill>
                <a:latin typeface="Algerian" panose="04020705040A02060702" pitchFamily="82" charset="0"/>
              </a:rPr>
              <a:t>ПРАВА ПРАЦІВНИКІВ У ВИПАДКУ НЕЗАКОННОГО ПРИПИНЕННЯ ДОГОВОРУ РОБОТОДАВЦЕМ</a:t>
            </a:r>
            <a:endParaRPr lang="pl-PL" sz="2200" b="1" dirty="0">
              <a:solidFill>
                <a:srgbClr val="00B050"/>
              </a:solidFill>
              <a:latin typeface="Algerian" panose="04020705040A02060702" pitchFamily="82" charset="0"/>
            </a:endParaRP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8D57E836-6FB8-6889-E7DF-66AF1A2D679A}"/>
              </a:ext>
            </a:extLst>
          </p:cNvPr>
          <p:cNvSpPr txBox="1"/>
          <p:nvPr/>
        </p:nvSpPr>
        <p:spPr>
          <a:xfrm>
            <a:off x="557211" y="1702296"/>
            <a:ext cx="11077575" cy="4247317"/>
          </a:xfrm>
          <a:prstGeom prst="rect">
            <a:avLst/>
          </a:prstGeom>
          <a:noFill/>
        </p:spPr>
        <p:txBody>
          <a:bodyPr wrap="square">
            <a:spAutoFit/>
          </a:bodyPr>
          <a:lstStyle/>
          <a:p>
            <a:r>
              <a:rPr lang="pl-PL" b="1" dirty="0"/>
              <a:t>Art. 58 [Odszkodowanie]</a:t>
            </a:r>
            <a:r>
              <a:rPr lang="pl-PL" dirty="0"/>
              <a:t> Odszkodowanie, o którym mowa w </a:t>
            </a:r>
            <a:r>
              <a:rPr lang="pl-PL" dirty="0">
                <a:hlinkClick r:id="rId3"/>
              </a:rPr>
              <a:t>art. 56</a:t>
            </a:r>
            <a:r>
              <a:rPr lang="pl-PL" dirty="0"/>
              <a:t>, przysługuje w wysokości wynagrodzenia za okres wypowiedzenia. W przypadku rozwiązania umowy o pracę zawartej na czas określony odszkodowanie przysługuje w wysokości wynagrodzenia za czas, do którego umowa miała trwać, nie więcej jednak niż za okres</a:t>
            </a:r>
          </a:p>
          <a:p>
            <a:r>
              <a:rPr lang="pl-PL" dirty="0"/>
              <a:t>wypowiedzenia.</a:t>
            </a:r>
            <a:br>
              <a:rPr lang="pl-PL" dirty="0"/>
            </a:br>
            <a:endParaRPr lang="pl-PL" dirty="0"/>
          </a:p>
          <a:p>
            <a:r>
              <a:rPr lang="pl-PL" b="1" dirty="0"/>
              <a:t>Art. 59 [Odszkodowanie w przypadku umowy terminowej] </a:t>
            </a:r>
            <a:r>
              <a:rPr lang="pl-PL" dirty="0"/>
              <a:t>W razie rozwiązania przez pracodawcę umowy o pracę zawartej na czas określony z naruszeniem przepisów o rozwiązywaniu umów o pracę bez wypowiedzenia pracownikowi przysługuje wyłącznie odszkodowanie, jeżeli upłynął już termin, do którego umowa miała trwać, lub gdy przywrócenie do pracy byłoby niewskazane ze względu na krótki okres, jaki pozostał do upływu tego terminu. </a:t>
            </a:r>
            <a:br>
              <a:rPr lang="pl-PL" dirty="0"/>
            </a:br>
            <a:r>
              <a:rPr lang="pl-PL" dirty="0"/>
              <a:t>W tym przypadku odszkodowanie przysługuje w wysokości określonej w </a:t>
            </a:r>
            <a:r>
              <a:rPr lang="pl-PL" dirty="0">
                <a:hlinkClick r:id="rId4"/>
              </a:rPr>
              <a:t>art. 58</a:t>
            </a:r>
            <a:r>
              <a:rPr lang="pl-PL" dirty="0"/>
              <a:t>.</a:t>
            </a:r>
            <a:br>
              <a:rPr lang="pl-PL" dirty="0"/>
            </a:br>
            <a:endParaRPr lang="pl-PL" dirty="0"/>
          </a:p>
          <a:p>
            <a:r>
              <a:rPr lang="pl-PL" b="1" dirty="0"/>
              <a:t>Art. 60 [Rozwiązanie umowy w okresie wypowiedzenia]</a:t>
            </a:r>
            <a:r>
              <a:rPr lang="pl-PL" dirty="0"/>
              <a:t> Jeżeli pracodawca rozwiązał umowę o pracę w okresie wypowiedzenia z naruszeniem przepisów o rozwiązywaniu umów o pracę bez wypowiedzenia, pracownikowi przysługuje wyłącznie odszkodowanie. Odszkodowanie przysługuje w wysokości wynagrodzenia za czas do upływu okresu wypowiedzenia. </a:t>
            </a:r>
          </a:p>
        </p:txBody>
      </p:sp>
    </p:spTree>
    <p:extLst>
      <p:ext uri="{BB962C8B-B14F-4D97-AF65-F5344CB8AC3E}">
        <p14:creationId xmlns:p14="http://schemas.microsoft.com/office/powerpoint/2010/main" xmlns="" val="27849248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410845"/>
            <a:ext cx="10515600" cy="777875"/>
          </a:xfrm>
        </p:spPr>
        <p:txBody>
          <a:bodyPr>
            <a:noAutofit/>
          </a:bodyPr>
          <a:lstStyle/>
          <a:p>
            <a:pPr algn="ctr"/>
            <a:r>
              <a:rPr lang="pl-PL" altLang="pl-PL" sz="2800" b="1" dirty="0">
                <a:solidFill>
                  <a:srgbClr val="00B050"/>
                </a:solidFill>
                <a:latin typeface="Algerian" panose="04020705040A02060702" pitchFamily="82" charset="0"/>
              </a:rPr>
              <a:t>UPRAWNIENIA PRACOWNIKA W RAZIE NIEZGODNEGO Z PRAWEM ROZWIĄZANIA PRZEZ PRACODAWCĘ</a:t>
            </a:r>
            <a:r>
              <a:rPr lang="uk-UA" altLang="pl-PL" sz="2800" b="1" dirty="0">
                <a:solidFill>
                  <a:srgbClr val="00B050"/>
                </a:solidFill>
                <a:latin typeface="Algerian" panose="04020705040A02060702" pitchFamily="82" charset="0"/>
              </a:rPr>
              <a:t/>
            </a:r>
            <a:br>
              <a:rPr lang="uk-UA" altLang="pl-PL" sz="2800" b="1" dirty="0">
                <a:solidFill>
                  <a:srgbClr val="00B050"/>
                </a:solidFill>
                <a:latin typeface="Algerian" panose="04020705040A02060702" pitchFamily="82" charset="0"/>
              </a:rPr>
            </a:br>
            <a:r>
              <a:rPr lang="ru-RU" altLang="pl-PL" sz="2800" b="1" dirty="0">
                <a:solidFill>
                  <a:srgbClr val="00B050"/>
                </a:solidFill>
                <a:latin typeface="Algerian" panose="04020705040A02060702" pitchFamily="82" charset="0"/>
              </a:rPr>
              <a:t>ПРАВА ПРАЦІВНИКІВ У ВИПАДКУ НЕЗАКОННОГО ПРИПИНЕННЯ ДОГОВОРУ РОБОТОДАВЦЕМ</a:t>
            </a:r>
            <a:endParaRPr lang="pl-PL" sz="2800" b="1" dirty="0">
              <a:solidFill>
                <a:srgbClr val="00B050"/>
              </a:solidFill>
              <a:latin typeface="Algerian" panose="04020705040A02060702" pitchFamily="82" charset="0"/>
            </a:endParaRP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5" name="Объект 4"/>
          <p:cNvSpPr>
            <a:spLocks noGrp="1"/>
          </p:cNvSpPr>
          <p:nvPr>
            <p:ph idx="1"/>
          </p:nvPr>
        </p:nvSpPr>
        <p:spPr>
          <a:xfrm>
            <a:off x="838200" y="1734185"/>
            <a:ext cx="10902696" cy="4351338"/>
          </a:xfrm>
        </p:spPr>
        <p:txBody>
          <a:bodyPr>
            <a:noAutofit/>
          </a:bodyPr>
          <a:lstStyle/>
          <a:p>
            <a:r>
              <a:rPr lang="uk" sz="1800" b="1" dirty="0"/>
              <a:t>Стаття 58. [Компенсація] </a:t>
            </a:r>
            <a:r>
              <a:rPr lang="uk" sz="1800" dirty="0" smtClean="0"/>
              <a:t>Компенсація</a:t>
            </a:r>
            <a:r>
              <a:rPr lang="uk" sz="1800" dirty="0"/>
              <a:t>, зазначена у </a:t>
            </a:r>
            <a:r>
              <a:rPr lang="uk" sz="1800" dirty="0">
                <a:hlinkClick r:id="rId3"/>
              </a:rPr>
              <a:t>статті 2. 56 </a:t>
            </a:r>
            <a:r>
              <a:rPr lang="uk" sz="1800" dirty="0"/>
              <a:t>, у розмірі винагороди за строк попередження. У разі розірвання строкового трудового договору компенсація виплачується в розмірі винагороди за період, до якого мав тривати договір, але не більше ніж за </a:t>
            </a:r>
            <a:r>
              <a:rPr lang="uk" sz="1800" dirty="0" smtClean="0"/>
              <a:t>період попередження.</a:t>
            </a:r>
            <a:r>
              <a:rPr lang="pl-PL" sz="1800" dirty="0"/>
              <a:t/>
            </a:r>
            <a:br>
              <a:rPr lang="pl-PL" sz="1800" dirty="0"/>
            </a:br>
            <a:endParaRPr lang="pl-PL" sz="1800" dirty="0"/>
          </a:p>
          <a:p>
            <a:r>
              <a:rPr lang="uk" sz="1800" b="1" dirty="0"/>
              <a:t>Стаття 59. [Компенсація у разі строкового договору] </a:t>
            </a:r>
            <a:r>
              <a:rPr lang="uk" sz="1800" dirty="0"/>
              <a:t>У разі розірвання роботодавцем строкового трудового договору з порушенням положень про розірвання трудових договорів без </a:t>
            </a:r>
            <a:r>
              <a:rPr lang="uk" sz="1800" dirty="0" smtClean="0"/>
              <a:t>попередження, працівник </a:t>
            </a:r>
            <a:r>
              <a:rPr lang="uk" sz="1800" dirty="0"/>
              <a:t>лише має право на компенсацію, якщо минув період, до якого мав тривати контракт, або якщо відновлення роботи було б недоцільним через короткий період, що залишився до цієї дати. </a:t>
            </a:r>
            <a:r>
              <a:rPr lang="pl-PL" sz="1800" dirty="0"/>
              <a:t/>
            </a:r>
            <a:br>
              <a:rPr lang="pl-PL" sz="1800" dirty="0"/>
            </a:br>
            <a:r>
              <a:rPr lang="uk" sz="1800" dirty="0"/>
              <a:t>У цьому випадку компенсація призначається в розмірі, визначеному </a:t>
            </a:r>
            <a:r>
              <a:rPr lang="uk" sz="1800" dirty="0">
                <a:hlinkClick r:id="rId4"/>
              </a:rPr>
              <a:t>ст. 58 </a:t>
            </a:r>
            <a:r>
              <a:rPr lang="uk" sz="1800" dirty="0"/>
              <a:t>.</a:t>
            </a:r>
            <a:r>
              <a:rPr lang="pl-PL" sz="1800" dirty="0"/>
              <a:t/>
            </a:r>
            <a:br>
              <a:rPr lang="pl-PL" sz="1800" dirty="0"/>
            </a:br>
            <a:endParaRPr lang="pl-PL" sz="1800" dirty="0"/>
          </a:p>
          <a:p>
            <a:r>
              <a:rPr lang="uk" sz="1800" b="1" dirty="0"/>
              <a:t>Стаття 60. [Розірвання договору під час попередження] </a:t>
            </a:r>
            <a:r>
              <a:rPr lang="uk" sz="1800" dirty="0"/>
              <a:t>Якщо роботодавець розірвав трудовий договір протягом строку попередження з порушенням положень про розірвання трудових договорів без попередження, працівник має право лише на компенсацію. Компенсація виплачується в розмірі винагороди за період до закінчення строку попередження.</a:t>
            </a:r>
          </a:p>
          <a:p>
            <a:pPr marL="0" indent="0">
              <a:buNone/>
            </a:pPr>
            <a:endParaRPr lang="en-GB" sz="1800" dirty="0"/>
          </a:p>
        </p:txBody>
      </p:sp>
    </p:spTree>
    <p:extLst>
      <p:ext uri="{BB962C8B-B14F-4D97-AF65-F5344CB8AC3E}">
        <p14:creationId xmlns:p14="http://schemas.microsoft.com/office/powerpoint/2010/main" xmlns="" val="11326048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0" y="154813"/>
            <a:ext cx="12192000" cy="1198499"/>
          </a:xfrm>
        </p:spPr>
        <p:txBody>
          <a:bodyPr>
            <a:noAutofit/>
          </a:bodyPr>
          <a:lstStyle/>
          <a:p>
            <a:pPr algn="ctr"/>
            <a:r>
              <a:rPr lang="pl-PL" sz="2200" b="1" dirty="0" smtClean="0">
                <a:solidFill>
                  <a:srgbClr val="00B050"/>
                </a:solidFill>
                <a:latin typeface="Algerian" panose="04020705040A02060702" pitchFamily="82" charset="0"/>
              </a:rPr>
              <a:t>UPRAWNIENIA PRACODAWCY W RAZIE NIEUZASADNIONEGO ROZWIĄZANIA PRZEZ PRACOWNIKA UMOWY O PRACĘ BEZ WYPOWIEDZENIA</a:t>
            </a:r>
            <a:r>
              <a:rPr lang="uk-UA" sz="2200" b="1" dirty="0" smtClean="0">
                <a:solidFill>
                  <a:srgbClr val="00B050"/>
                </a:solidFill>
                <a:latin typeface="Algerian" panose="04020705040A02060702" pitchFamily="82" charset="0"/>
              </a:rPr>
              <a:t> </a:t>
            </a:r>
            <a:br>
              <a:rPr lang="uk-UA" sz="2200" b="1" dirty="0" smtClean="0">
                <a:solidFill>
                  <a:srgbClr val="00B050"/>
                </a:solidFill>
                <a:latin typeface="Algerian" panose="04020705040A02060702" pitchFamily="82" charset="0"/>
              </a:rPr>
            </a:br>
            <a:r>
              <a:rPr lang="ru-RU" sz="2200" b="1" dirty="0" smtClean="0">
                <a:solidFill>
                  <a:srgbClr val="00B050"/>
                </a:solidFill>
                <a:latin typeface="Algerian" panose="04020705040A02060702" pitchFamily="82" charset="0"/>
              </a:rPr>
              <a:t>ПРАВА РОБОТОДАВЦЯ </a:t>
            </a:r>
            <a:r>
              <a:rPr lang="ru-RU" sz="2200" b="1" dirty="0">
                <a:solidFill>
                  <a:srgbClr val="00B050"/>
                </a:solidFill>
                <a:latin typeface="Algerian" panose="04020705040A02060702" pitchFamily="82" charset="0"/>
              </a:rPr>
              <a:t>У ВИПАДКУ </a:t>
            </a:r>
            <a:r>
              <a:rPr lang="ru-RU" sz="2200" b="1" dirty="0" smtClean="0">
                <a:solidFill>
                  <a:srgbClr val="00B050"/>
                </a:solidFill>
                <a:latin typeface="Algerian" panose="04020705040A02060702" pitchFamily="82" charset="0"/>
              </a:rPr>
              <a:t>РОЗІРВАННЯ ТРУДОВОГО ДОГОВОРУ ПРАЦІВНИКОМ </a:t>
            </a:r>
            <a:r>
              <a:rPr lang="ru-RU" sz="2200" b="1" dirty="0">
                <a:solidFill>
                  <a:srgbClr val="00B050"/>
                </a:solidFill>
                <a:latin typeface="Algerian" panose="04020705040A02060702" pitchFamily="82" charset="0"/>
              </a:rPr>
              <a:t>БЕЗ </a:t>
            </a:r>
            <a:r>
              <a:rPr lang="ru-RU" sz="2200" b="1" dirty="0" smtClean="0">
                <a:solidFill>
                  <a:srgbClr val="00B050"/>
                </a:solidFill>
                <a:latin typeface="Algerian" panose="04020705040A02060702" pitchFamily="82" charset="0"/>
              </a:rPr>
              <a:t>ПОВІДОМЛЕННЯ</a:t>
            </a:r>
            <a:endParaRPr lang="pl-PL" sz="2200" b="1"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marL="0" indent="0" algn="just">
              <a:buNone/>
            </a:pPr>
            <a:r>
              <a:rPr lang="pl-PL" sz="1800" dirty="0"/>
              <a:t>. </a:t>
            </a: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878B9C57-4E99-36E5-157E-61708B042F7D}"/>
              </a:ext>
            </a:extLst>
          </p:cNvPr>
          <p:cNvSpPr txBox="1"/>
          <p:nvPr/>
        </p:nvSpPr>
        <p:spPr>
          <a:xfrm>
            <a:off x="838200" y="1305342"/>
            <a:ext cx="10729912" cy="5355312"/>
          </a:xfrm>
          <a:prstGeom prst="rect">
            <a:avLst/>
          </a:prstGeom>
          <a:noFill/>
        </p:spPr>
        <p:txBody>
          <a:bodyPr wrap="square">
            <a:spAutoFit/>
          </a:bodyPr>
          <a:lstStyle/>
          <a:p>
            <a:endParaRPr lang="pl-PL" dirty="0"/>
          </a:p>
          <a:p>
            <a:pPr algn="just"/>
            <a:r>
              <a:rPr lang="pl-PL" b="1" dirty="0"/>
              <a:t>Art. 61</a:t>
            </a:r>
            <a:r>
              <a:rPr lang="pl-PL" b="1" baseline="30000" dirty="0"/>
              <a:t>1</a:t>
            </a:r>
            <a:r>
              <a:rPr lang="pl-PL" b="1" dirty="0"/>
              <a:t> [Roszczenie pracodawcy o odszkodowanie] </a:t>
            </a:r>
            <a:r>
              <a:rPr lang="pl-PL" dirty="0"/>
              <a:t>W razie nieuzasadnionego rozwiązania przez pracownika umowy o pracę bez wypowiedzenia na podstawie </a:t>
            </a:r>
            <a:r>
              <a:rPr lang="pl-PL" dirty="0">
                <a:hlinkClick r:id="rId3"/>
              </a:rPr>
              <a:t>art. 55 § 1</a:t>
            </a:r>
            <a:r>
              <a:rPr lang="pl-PL" baseline="30000" dirty="0">
                <a:hlinkClick r:id="rId3"/>
              </a:rPr>
              <a:t>1</a:t>
            </a:r>
            <a:r>
              <a:rPr lang="pl-PL" dirty="0"/>
              <a:t>, </a:t>
            </a:r>
            <a:r>
              <a:rPr lang="pl-PL" u="sng" dirty="0"/>
              <a:t>pracodawcy przysługuje roszczenie o odszkodowanie. O odszkodowaniu orzeka sąd pracy. </a:t>
            </a:r>
          </a:p>
          <a:p>
            <a:endParaRPr lang="pl-PL" dirty="0"/>
          </a:p>
          <a:p>
            <a:r>
              <a:rPr lang="pl-PL" b="1" dirty="0"/>
              <a:t>Art. 61</a:t>
            </a:r>
            <a:r>
              <a:rPr lang="pl-PL" b="1" baseline="30000" dirty="0"/>
              <a:t>2</a:t>
            </a:r>
            <a:r>
              <a:rPr lang="pl-PL" b="1" dirty="0"/>
              <a:t> [Wysokość odszkodowania] </a:t>
            </a:r>
          </a:p>
          <a:p>
            <a:endParaRPr lang="pl-PL" dirty="0"/>
          </a:p>
          <a:p>
            <a:pPr algn="just"/>
            <a:r>
              <a:rPr lang="pl-PL" dirty="0"/>
              <a:t>§ 1. Odszkodowanie, o którym mowa w </a:t>
            </a:r>
            <a:r>
              <a:rPr lang="pl-PL" dirty="0">
                <a:hlinkClick r:id="rId4"/>
              </a:rPr>
              <a:t>art. 61</a:t>
            </a:r>
            <a:r>
              <a:rPr lang="pl-PL" baseline="30000" dirty="0">
                <a:hlinkClick r:id="rId4"/>
              </a:rPr>
              <a:t>1</a:t>
            </a:r>
            <a:r>
              <a:rPr lang="pl-PL" dirty="0"/>
              <a:t>, przysługuje w wysokości wynagrodzenia pracownika za okres wypowiedzenia. W przypadku rozwiązania umowy o pracę zawartej na czas określony, </a:t>
            </a:r>
            <a:r>
              <a:rPr lang="pl-PL" u="sng" dirty="0"/>
              <a:t>odszkodowanie przysługuje w wysokości wynagrodzenia za czas, do którego umowa miała trwać, nie więcej jednak niż za okres wypowiedzenia. </a:t>
            </a:r>
          </a:p>
          <a:p>
            <a:endParaRPr lang="pl-PL" dirty="0"/>
          </a:p>
          <a:p>
            <a:r>
              <a:rPr lang="pl-PL" dirty="0"/>
              <a:t>§ 2. W razie orzeczenia przez sąd pracy o odszkodowaniu, przepisu </a:t>
            </a:r>
            <a:r>
              <a:rPr lang="pl-PL" dirty="0">
                <a:hlinkClick r:id="rId5"/>
              </a:rPr>
              <a:t>art. 55 § 3</a:t>
            </a:r>
            <a:r>
              <a:rPr lang="pl-PL" dirty="0"/>
              <a:t> nie stosuje się.</a:t>
            </a:r>
          </a:p>
          <a:p>
            <a:endParaRPr lang="pl-PL" dirty="0"/>
          </a:p>
          <a:p>
            <a:endParaRPr lang="pl-PL" dirty="0"/>
          </a:p>
          <a:p>
            <a:endParaRPr lang="pl-PL" dirty="0"/>
          </a:p>
          <a:p>
            <a:endParaRPr lang="pl-PL" dirty="0"/>
          </a:p>
          <a:p>
            <a:endParaRPr lang="pl-PL" dirty="0"/>
          </a:p>
          <a:p>
            <a:endParaRPr lang="pl-PL" dirty="0"/>
          </a:p>
        </p:txBody>
      </p:sp>
    </p:spTree>
    <p:extLst>
      <p:ext uri="{BB962C8B-B14F-4D97-AF65-F5344CB8AC3E}">
        <p14:creationId xmlns:p14="http://schemas.microsoft.com/office/powerpoint/2010/main" xmlns="" val="25129397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sz="2200" b="1" dirty="0">
                <a:solidFill>
                  <a:srgbClr val="00B050"/>
                </a:solidFill>
                <a:latin typeface="Algerian" panose="04020705040A02060702" pitchFamily="82" charset="0"/>
              </a:rPr>
              <a:t>UPRAWNIENIA PRACODAWCY W RAZIE NIEUZASADNIONEGO ROZWIĄZANIA PRZEZ PRACOWNIKA UMOWY O PRACĘ BEZ WYPOWIEDZENIA</a:t>
            </a:r>
            <a:r>
              <a:rPr lang="uk-UA" sz="2200" b="1" dirty="0">
                <a:solidFill>
                  <a:srgbClr val="00B050"/>
                </a:solidFill>
                <a:latin typeface="Algerian" panose="04020705040A02060702" pitchFamily="82" charset="0"/>
              </a:rPr>
              <a:t> </a:t>
            </a:r>
            <a:br>
              <a:rPr lang="uk-UA" sz="2200" b="1" dirty="0">
                <a:solidFill>
                  <a:srgbClr val="00B050"/>
                </a:solidFill>
                <a:latin typeface="Algerian" panose="04020705040A02060702" pitchFamily="82" charset="0"/>
              </a:rPr>
            </a:br>
            <a:r>
              <a:rPr lang="ru-RU" sz="2200" b="1" dirty="0">
                <a:solidFill>
                  <a:srgbClr val="00B050"/>
                </a:solidFill>
                <a:latin typeface="Algerian" panose="04020705040A02060702" pitchFamily="82" charset="0"/>
              </a:rPr>
              <a:t>ПРАВА РОБОТОДАВЦЯ У ВИПАДКУ РОЗІРВАННЯ ТРУДОВОГО ДОГОВОРУ ПРАЦІВНИКОМ БЕЗ ПОВІДОМЛЕННЯ</a:t>
            </a:r>
            <a:endParaRPr lang="pl-PL" sz="2200" b="1"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marL="0" indent="0" algn="just">
              <a:buNone/>
            </a:pPr>
            <a:r>
              <a:rPr lang="pl-PL" sz="1800" dirty="0"/>
              <a:t>. </a:t>
            </a: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878B9C57-4E99-36E5-157E-61708B042F7D}"/>
              </a:ext>
            </a:extLst>
          </p:cNvPr>
          <p:cNvSpPr txBox="1"/>
          <p:nvPr/>
        </p:nvSpPr>
        <p:spPr>
          <a:xfrm>
            <a:off x="838200" y="1451646"/>
            <a:ext cx="10729912" cy="5078313"/>
          </a:xfrm>
          <a:prstGeom prst="rect">
            <a:avLst/>
          </a:prstGeom>
          <a:noFill/>
        </p:spPr>
        <p:txBody>
          <a:bodyPr wrap="square">
            <a:spAutoFit/>
          </a:bodyPr>
          <a:lstStyle/>
          <a:p>
            <a:pPr algn="just"/>
            <a:r>
              <a:rPr lang="uk" b="1" dirty="0" smtClean="0"/>
              <a:t>Стаття </a:t>
            </a:r>
            <a:r>
              <a:rPr lang="uk" b="1" dirty="0"/>
              <a:t>61 </a:t>
            </a:r>
            <a:r>
              <a:rPr lang="uk" b="1" baseline="30000" dirty="0"/>
              <a:t>1. </a:t>
            </a:r>
            <a:r>
              <a:rPr lang="uk" b="1" dirty="0"/>
              <a:t>[Вимагання роботодавця про компенсацію] </a:t>
            </a:r>
            <a:r>
              <a:rPr lang="uk" dirty="0"/>
              <a:t>У разі безпідставного розірвання працівником трудового договору без попередження відповідно до </a:t>
            </a:r>
            <a:r>
              <a:rPr lang="uk" dirty="0">
                <a:hlinkClick r:id="rId3"/>
              </a:rPr>
              <a:t>ст. 55 § 1 </a:t>
            </a:r>
            <a:r>
              <a:rPr lang="uk" baseline="30000" dirty="0">
                <a:hlinkClick r:id="rId3"/>
              </a:rPr>
              <a:t>1 </a:t>
            </a:r>
            <a:r>
              <a:rPr lang="uk" dirty="0"/>
              <a:t>роботодавець </a:t>
            </a:r>
            <a:r>
              <a:rPr lang="uk" u="sng" dirty="0"/>
              <a:t>має право вимагати компенсацію. Компенсацію вирішує суд з трудових спорів.</a:t>
            </a:r>
          </a:p>
          <a:p>
            <a:endParaRPr lang="pl-PL" dirty="0"/>
          </a:p>
          <a:p>
            <a:r>
              <a:rPr lang="uk" b="1" dirty="0"/>
              <a:t>Стаття 61 </a:t>
            </a:r>
            <a:r>
              <a:rPr lang="uk" b="1" baseline="30000" dirty="0"/>
              <a:t>2 </a:t>
            </a:r>
            <a:r>
              <a:rPr lang="uk" b="1" dirty="0" smtClean="0"/>
              <a:t>[Розмір </a:t>
            </a:r>
            <a:r>
              <a:rPr lang="uk" b="1" dirty="0"/>
              <a:t>компенсації]</a:t>
            </a:r>
          </a:p>
          <a:p>
            <a:endParaRPr lang="pl-PL" dirty="0"/>
          </a:p>
          <a:p>
            <a:pPr algn="just"/>
            <a:r>
              <a:rPr lang="uk" dirty="0"/>
              <a:t>§ 1. Компенсація, зазначена у </a:t>
            </a:r>
            <a:r>
              <a:rPr lang="uk" dirty="0">
                <a:hlinkClick r:id="rId4"/>
              </a:rPr>
              <a:t>ст. 61 </a:t>
            </a:r>
            <a:r>
              <a:rPr lang="uk" baseline="30000" dirty="0">
                <a:hlinkClick r:id="rId4"/>
              </a:rPr>
              <a:t>1 </a:t>
            </a:r>
            <a:r>
              <a:rPr lang="uk" dirty="0"/>
              <a:t>, у розмірі винагороди працівника за період попередження. У разі розірвання строкового трудового договору </a:t>
            </a:r>
            <a:r>
              <a:rPr lang="uk" u="sng" dirty="0"/>
              <a:t>компенсація виплачується в розмірі винагороди за період, до якого повинен був діяти договір, але не більше ніж за строк попередження.</a:t>
            </a:r>
          </a:p>
          <a:p>
            <a:endParaRPr lang="pl-PL" dirty="0"/>
          </a:p>
          <a:p>
            <a:r>
              <a:rPr lang="uk" dirty="0"/>
              <a:t>§ 2. У разі ухвалення рішення суду з трудових спорів про </a:t>
            </a:r>
            <a:r>
              <a:rPr lang="uk" dirty="0" smtClean="0"/>
              <a:t>компенсацію, положення </a:t>
            </a:r>
            <a:r>
              <a:rPr lang="uk" dirty="0">
                <a:hlinkClick r:id="rId5"/>
              </a:rPr>
              <a:t>ст. 55 § 3 </a:t>
            </a:r>
            <a:r>
              <a:rPr lang="uk" dirty="0"/>
              <a:t>не застосовується.</a:t>
            </a:r>
          </a:p>
          <a:p>
            <a:endParaRPr lang="pl-PL" dirty="0"/>
          </a:p>
          <a:p>
            <a:endParaRPr lang="pl-PL" dirty="0"/>
          </a:p>
          <a:p>
            <a:endParaRPr lang="pl-PL" dirty="0"/>
          </a:p>
          <a:p>
            <a:endParaRPr lang="pl-PL" dirty="0"/>
          </a:p>
          <a:p>
            <a:endParaRPr lang="pl-PL" dirty="0"/>
          </a:p>
          <a:p>
            <a:endParaRPr lang="pl-PL" dirty="0"/>
          </a:p>
        </p:txBody>
      </p:sp>
    </p:spTree>
    <p:extLst>
      <p:ext uri="{BB962C8B-B14F-4D97-AF65-F5344CB8AC3E}">
        <p14:creationId xmlns:p14="http://schemas.microsoft.com/office/powerpoint/2010/main" xmlns="" val="41681720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192024" y="81661"/>
            <a:ext cx="11521440" cy="1417955"/>
          </a:xfrm>
        </p:spPr>
        <p:txBody>
          <a:bodyPr>
            <a:noAutofit/>
          </a:bodyPr>
          <a:lstStyle/>
          <a:p>
            <a:pPr algn="ctr"/>
            <a:r>
              <a:rPr lang="pl-PL" sz="3200" b="1" cap="all" dirty="0">
                <a:solidFill>
                  <a:srgbClr val="00B050"/>
                </a:solidFill>
                <a:latin typeface="Algerian" panose="04020705040A02060702" pitchFamily="82" charset="0"/>
              </a:rPr>
              <a:t>WYGAŚNIĘCIE UMOWY O PRACĘ </a:t>
            </a:r>
            <a:r>
              <a:rPr lang="pl-PL" sz="3200" b="1" dirty="0">
                <a:solidFill>
                  <a:srgbClr val="00B050"/>
                </a:solidFill>
                <a:latin typeface="Algerian" panose="04020705040A02060702" pitchFamily="82" charset="0"/>
              </a:rPr>
              <a:t>Art. 61</a:t>
            </a:r>
            <a:r>
              <a:rPr lang="pl-PL" sz="3200" b="1" baseline="30000" dirty="0">
                <a:solidFill>
                  <a:srgbClr val="00B050"/>
                </a:solidFill>
                <a:latin typeface="Algerian" panose="04020705040A02060702" pitchFamily="82" charset="0"/>
              </a:rPr>
              <a:t>1 </a:t>
            </a:r>
            <a:r>
              <a:rPr lang="pl-PL" sz="3200" b="1" dirty="0">
                <a:solidFill>
                  <a:srgbClr val="00B050"/>
                </a:solidFill>
                <a:latin typeface="Algerian" panose="04020705040A02060702" pitchFamily="82" charset="0"/>
              </a:rPr>
              <a:t> </a:t>
            </a:r>
            <a:r>
              <a:rPr lang="pl-PL" sz="3200" b="1" dirty="0" smtClean="0">
                <a:solidFill>
                  <a:srgbClr val="00B050"/>
                </a:solidFill>
                <a:latin typeface="Algerian" panose="04020705040A02060702" pitchFamily="82" charset="0"/>
              </a:rPr>
              <a:t>KP</a:t>
            </a:r>
            <a:r>
              <a:rPr lang="uk-UA" sz="3200" b="1" dirty="0" smtClean="0">
                <a:solidFill>
                  <a:srgbClr val="00B050"/>
                </a:solidFill>
                <a:latin typeface="Algerian" panose="04020705040A02060702" pitchFamily="82" charset="0"/>
              </a:rPr>
              <a:t/>
            </a:r>
            <a:br>
              <a:rPr lang="uk-UA" sz="3200" b="1" dirty="0" smtClean="0">
                <a:solidFill>
                  <a:srgbClr val="00B050"/>
                </a:solidFill>
                <a:latin typeface="Algerian" panose="04020705040A02060702" pitchFamily="82" charset="0"/>
              </a:rPr>
            </a:br>
            <a:r>
              <a:rPr lang="ru-RU" sz="3200" b="1" dirty="0" smtClean="0">
                <a:solidFill>
                  <a:srgbClr val="00B050"/>
                </a:solidFill>
                <a:latin typeface="Algerian" panose="04020705040A02060702" pitchFamily="82" charset="0"/>
              </a:rPr>
              <a:t>ЗАКІНЧЕННЯ ТРУДОВОГО ДОГОВОРУ Ст. </a:t>
            </a:r>
            <a:r>
              <a:rPr lang="pl-PL" sz="3200" b="1" dirty="0">
                <a:solidFill>
                  <a:srgbClr val="00B050"/>
                </a:solidFill>
                <a:latin typeface="Algerian" panose="04020705040A02060702" pitchFamily="82" charset="0"/>
              </a:rPr>
              <a:t>61</a:t>
            </a:r>
            <a:r>
              <a:rPr lang="pl-PL" sz="3200" b="1" baseline="30000" dirty="0">
                <a:solidFill>
                  <a:srgbClr val="00B050"/>
                </a:solidFill>
                <a:latin typeface="Algerian" panose="04020705040A02060702" pitchFamily="82" charset="0"/>
              </a:rPr>
              <a:t>1</a:t>
            </a:r>
            <a:r>
              <a:rPr lang="ru-RU" sz="3200" b="1" dirty="0" smtClean="0">
                <a:solidFill>
                  <a:srgbClr val="00B050"/>
                </a:solidFill>
                <a:latin typeface="Algerian" panose="04020705040A02060702" pitchFamily="82" charset="0"/>
              </a:rPr>
              <a:t> </a:t>
            </a:r>
            <a:r>
              <a:rPr lang="ru-RU" sz="3200" b="1" dirty="0" err="1">
                <a:solidFill>
                  <a:srgbClr val="00B050"/>
                </a:solidFill>
                <a:latin typeface="Algerian" panose="04020705040A02060702" pitchFamily="82" charset="0"/>
              </a:rPr>
              <a:t>КЗпП</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marL="0" indent="0" algn="just">
              <a:buNone/>
            </a:pPr>
            <a:r>
              <a:rPr lang="pl-PL" sz="1800" dirty="0"/>
              <a:t>. </a:t>
            </a: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878B9C57-4E99-36E5-157E-61708B042F7D}"/>
              </a:ext>
            </a:extLst>
          </p:cNvPr>
          <p:cNvSpPr txBox="1"/>
          <p:nvPr/>
        </p:nvSpPr>
        <p:spPr>
          <a:xfrm>
            <a:off x="838200" y="1305342"/>
            <a:ext cx="10729912" cy="5909310"/>
          </a:xfrm>
          <a:prstGeom prst="rect">
            <a:avLst/>
          </a:prstGeom>
          <a:noFill/>
        </p:spPr>
        <p:txBody>
          <a:bodyPr wrap="square">
            <a:spAutoFit/>
          </a:bodyPr>
          <a:lstStyle/>
          <a:p>
            <a:pPr algn="just" eaLnBrk="1" hangingPunct="1">
              <a:defRPr/>
            </a:pPr>
            <a:r>
              <a:rPr lang="pl-PL" dirty="0"/>
              <a:t>U</a:t>
            </a:r>
            <a:r>
              <a:rPr lang="pl-PL" sz="1800" dirty="0"/>
              <a:t>mowa o pracę wygasa w przypadku:</a:t>
            </a:r>
          </a:p>
          <a:p>
            <a:pPr marL="514350" indent="-514350" algn="just" eaLnBrk="1" hangingPunct="1">
              <a:buFont typeface="Arial" charset="0"/>
              <a:buAutoNum type="alphaLcParenR"/>
              <a:defRPr/>
            </a:pPr>
            <a:r>
              <a:rPr lang="pl-PL" sz="1800" b="1" dirty="0"/>
              <a:t>Śmierci pracownika- </a:t>
            </a:r>
            <a:r>
              <a:rPr lang="pl-PL" sz="1800" dirty="0"/>
              <a:t>wygasa z dniem śmierci. Prawa majątkowe ze stosunku pracy przechodzą po śmierci pracownika, w równych częściach, na małżonka oraz inne osoby spełniające warunki wymagane do uzyskania renty rodzinnej w myśl </a:t>
            </a:r>
            <a:r>
              <a:rPr lang="pl-PL" sz="1800" dirty="0">
                <a:hlinkClick r:id="rId3"/>
              </a:rPr>
              <a:t>przepisów</a:t>
            </a:r>
            <a:r>
              <a:rPr lang="pl-PL" sz="1800" dirty="0"/>
              <a:t> o emeryturach i rentach z Funduszu Ubezpieczeń Społecznych. W razie braku takich osób prawa te wchodzą do spadku.</a:t>
            </a:r>
          </a:p>
          <a:p>
            <a:pPr marL="514350" indent="-514350" algn="just" eaLnBrk="1" hangingPunct="1">
              <a:buFont typeface="Arial" charset="0"/>
              <a:buAutoNum type="alphaLcParenR"/>
              <a:defRPr/>
            </a:pPr>
            <a:r>
              <a:rPr lang="pl-PL" sz="1800" b="1" dirty="0"/>
              <a:t>Śmierci pracodawcy- </a:t>
            </a:r>
            <a:r>
              <a:rPr lang="pl-PL" sz="1800" dirty="0"/>
              <a:t>wygasa z dniem śmierci, chyba, że nastąpiło przejęcie przez nowego pracodawcę zasadach określonych w </a:t>
            </a:r>
            <a:r>
              <a:rPr lang="pl-PL" sz="1800" dirty="0">
                <a:hlinkClick r:id="rId4"/>
              </a:rPr>
              <a:t>art. 23</a:t>
            </a:r>
            <a:r>
              <a:rPr lang="pl-PL" sz="1800" baseline="30000" dirty="0">
                <a:hlinkClick r:id="rId4"/>
              </a:rPr>
              <a:t>1</a:t>
            </a:r>
            <a:r>
              <a:rPr lang="pl-PL" sz="1800" dirty="0">
                <a:hlinkClick r:id="rId4"/>
              </a:rPr>
              <a:t>.</a:t>
            </a:r>
            <a:r>
              <a:rPr lang="pl-PL" sz="1800" dirty="0"/>
              <a:t> (</a:t>
            </a:r>
            <a:r>
              <a:rPr lang="pl-PL" sz="1800" b="1" dirty="0"/>
              <a:t>Przejście zakładu pracy na innego pracodawcę)</a:t>
            </a:r>
            <a:r>
              <a:rPr lang="pl-PL" sz="1800" dirty="0"/>
              <a:t> Pracownikowi przysługuje odszkodowanie w wysokości wynagrodzenia za okres wypowiedzenia.</a:t>
            </a:r>
          </a:p>
          <a:p>
            <a:pPr marL="514350" indent="-514350" algn="just" eaLnBrk="1" hangingPunct="1">
              <a:buFont typeface="Arial" charset="0"/>
              <a:buAutoNum type="alphaLcParenR"/>
              <a:defRPr/>
            </a:pPr>
            <a:r>
              <a:rPr lang="pl-PL" sz="1800" b="1" dirty="0"/>
              <a:t>Tymczasowego aresztowania- </a:t>
            </a:r>
            <a:r>
              <a:rPr lang="pl-PL" sz="1800" dirty="0"/>
              <a:t>umowa o pracę wygasa z upływem </a:t>
            </a:r>
            <a:r>
              <a:rPr lang="pl-PL" sz="1800" b="1" dirty="0"/>
              <a:t>3 miesięcy nieobecności pracownika w pracy z powodu tymczasowego aresztowania</a:t>
            </a:r>
            <a:r>
              <a:rPr lang="pl-PL" sz="1800" dirty="0"/>
              <a:t>, chyba że pracodawca rozwiązał wcześniej bez wypowiedzenia umowę o pracę z winy pracownika.  Pomimo wygaśnięcia umowy o pracę z powodu tymczasowego aresztowania, jest obowiązany ponownie zatrudnić pracownika, jeżeli </a:t>
            </a:r>
            <a:r>
              <a:rPr lang="pl-PL" sz="1800" b="1" dirty="0"/>
              <a:t>postępowanie karne zostało umorzone lub gdy zapadł wyrok uniewinniający</a:t>
            </a:r>
            <a:r>
              <a:rPr lang="pl-PL" sz="1800" dirty="0"/>
              <a:t>, a pracownik zgłosił swój powrót do pracy w ciągu 7 dni od uprawomocnienia się orzeczenia (wyjątek:  postępowanie karne umorzono z powodu przedawnienia albo amnestii, a także w razie warunkowego umorzenia postępowania.)</a:t>
            </a:r>
          </a:p>
          <a:p>
            <a:endParaRPr lang="pl-PL" dirty="0"/>
          </a:p>
          <a:p>
            <a:endParaRPr lang="pl-PL" dirty="0"/>
          </a:p>
          <a:p>
            <a:endParaRPr lang="pl-PL" dirty="0"/>
          </a:p>
          <a:p>
            <a:endParaRPr lang="pl-PL" dirty="0"/>
          </a:p>
          <a:p>
            <a:endParaRPr lang="pl-PL" dirty="0"/>
          </a:p>
          <a:p>
            <a:endParaRPr lang="pl-PL" dirty="0"/>
          </a:p>
        </p:txBody>
      </p:sp>
    </p:spTree>
    <p:extLst>
      <p:ext uri="{BB962C8B-B14F-4D97-AF65-F5344CB8AC3E}">
        <p14:creationId xmlns:p14="http://schemas.microsoft.com/office/powerpoint/2010/main" xmlns="" val="29422643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127381"/>
            <a:ext cx="10515600" cy="777875"/>
          </a:xfrm>
        </p:spPr>
        <p:txBody>
          <a:bodyPr>
            <a:noAutofit/>
          </a:bodyPr>
          <a:lstStyle/>
          <a:p>
            <a:pPr algn="ctr"/>
            <a:r>
              <a:rPr lang="pl-PL" sz="3200" b="1" cap="all" dirty="0">
                <a:solidFill>
                  <a:srgbClr val="00B050"/>
                </a:solidFill>
                <a:latin typeface="Algerian" panose="04020705040A02060702" pitchFamily="82" charset="0"/>
              </a:rPr>
              <a:t>WYGAŚNIĘCIE UMOWY O PRACĘ </a:t>
            </a:r>
            <a:r>
              <a:rPr lang="pl-PL" sz="3200" b="1" dirty="0">
                <a:solidFill>
                  <a:srgbClr val="00B050"/>
                </a:solidFill>
                <a:latin typeface="Algerian" panose="04020705040A02060702" pitchFamily="82" charset="0"/>
              </a:rPr>
              <a:t>Art. 61</a:t>
            </a:r>
            <a:r>
              <a:rPr lang="pl-PL" sz="3200" b="1" baseline="30000" dirty="0">
                <a:solidFill>
                  <a:srgbClr val="00B050"/>
                </a:solidFill>
                <a:latin typeface="Algerian" panose="04020705040A02060702" pitchFamily="82" charset="0"/>
              </a:rPr>
              <a:t>1 </a:t>
            </a:r>
            <a:r>
              <a:rPr lang="pl-PL" sz="3200" b="1" dirty="0">
                <a:solidFill>
                  <a:srgbClr val="00B050"/>
                </a:solidFill>
                <a:latin typeface="Algerian" panose="04020705040A02060702" pitchFamily="82" charset="0"/>
              </a:rPr>
              <a:t> KP</a:t>
            </a:r>
            <a:r>
              <a:rPr lang="uk-UA" sz="3200" b="1" dirty="0">
                <a:solidFill>
                  <a:srgbClr val="00B050"/>
                </a:solidFill>
                <a:latin typeface="Algerian" panose="04020705040A02060702" pitchFamily="82" charset="0"/>
              </a:rPr>
              <a:t/>
            </a:r>
            <a:br>
              <a:rPr lang="uk-UA" sz="3200" b="1" dirty="0">
                <a:solidFill>
                  <a:srgbClr val="00B050"/>
                </a:solidFill>
                <a:latin typeface="Algerian" panose="04020705040A02060702" pitchFamily="82" charset="0"/>
              </a:rPr>
            </a:br>
            <a:r>
              <a:rPr lang="ru-RU" sz="3200" b="1" dirty="0">
                <a:solidFill>
                  <a:srgbClr val="00B050"/>
                </a:solidFill>
                <a:latin typeface="Algerian" panose="04020705040A02060702" pitchFamily="82" charset="0"/>
              </a:rPr>
              <a:t>ЗАКІНЧЕННЯ ТРУДОВОГО ДОГОВОРУ Ст. </a:t>
            </a:r>
            <a:r>
              <a:rPr lang="pl-PL" sz="3200" b="1" dirty="0">
                <a:solidFill>
                  <a:srgbClr val="00B050"/>
                </a:solidFill>
                <a:latin typeface="Algerian" panose="04020705040A02060702" pitchFamily="82" charset="0"/>
              </a:rPr>
              <a:t>61</a:t>
            </a:r>
            <a:r>
              <a:rPr lang="pl-PL" sz="3200" b="1" baseline="30000" dirty="0">
                <a:solidFill>
                  <a:srgbClr val="00B050"/>
                </a:solidFill>
                <a:latin typeface="Algerian" panose="04020705040A02060702" pitchFamily="82" charset="0"/>
              </a:rPr>
              <a:t>1</a:t>
            </a:r>
            <a:r>
              <a:rPr lang="ru-RU" sz="3200" b="1" dirty="0">
                <a:solidFill>
                  <a:srgbClr val="00B050"/>
                </a:solidFill>
                <a:latin typeface="Algerian" panose="04020705040A02060702" pitchFamily="82" charset="0"/>
              </a:rPr>
              <a:t> </a:t>
            </a:r>
            <a:r>
              <a:rPr lang="ru-RU" sz="3200" b="1" dirty="0" err="1">
                <a:solidFill>
                  <a:srgbClr val="00B050"/>
                </a:solidFill>
                <a:latin typeface="Algerian" panose="04020705040A02060702" pitchFamily="82" charset="0"/>
              </a:rPr>
              <a:t>КЗпП</a:t>
            </a:r>
            <a:endParaRPr lang="pl-PL" sz="3200" b="1" dirty="0">
              <a:solidFill>
                <a:srgbClr val="00B050"/>
              </a:solidFill>
              <a:latin typeface="Algerian" panose="04020705040A02060702" pitchFamily="82" charset="0"/>
            </a:endParaRP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878B9C57-4E99-36E5-157E-61708B042F7D}"/>
              </a:ext>
            </a:extLst>
          </p:cNvPr>
          <p:cNvSpPr txBox="1"/>
          <p:nvPr/>
        </p:nvSpPr>
        <p:spPr>
          <a:xfrm>
            <a:off x="838200" y="1049310"/>
            <a:ext cx="10729912" cy="4524315"/>
          </a:xfrm>
          <a:prstGeom prst="rect">
            <a:avLst/>
          </a:prstGeom>
          <a:noFill/>
        </p:spPr>
        <p:txBody>
          <a:bodyPr wrap="square">
            <a:spAutoFit/>
          </a:bodyPr>
          <a:lstStyle/>
          <a:p>
            <a:pPr algn="just">
              <a:defRPr/>
            </a:pPr>
            <a:r>
              <a:rPr lang="uk" dirty="0"/>
              <a:t>Термін дії трудового договору припиняється у разі:</a:t>
            </a:r>
          </a:p>
          <a:p>
            <a:pPr marL="514350" indent="-514350" algn="just">
              <a:buFont typeface="Arial" charset="0"/>
              <a:buAutoNum type="alphaLcParenR"/>
              <a:defRPr/>
            </a:pPr>
            <a:r>
              <a:rPr lang="uk" b="1" dirty="0" smtClean="0"/>
              <a:t>Смерті </a:t>
            </a:r>
            <a:r>
              <a:rPr lang="uk" b="1" dirty="0"/>
              <a:t>працівника </a:t>
            </a:r>
            <a:r>
              <a:rPr lang="uk" dirty="0"/>
              <a:t>- закінчується в день смерті. Після смерті працівника майнові права переходять у рівних частинах до подружжя та інших осіб, які відповідають умовам для отримання пенсії у зв’язку з втратою годувальника відповідно до </a:t>
            </a:r>
            <a:r>
              <a:rPr lang="uk" dirty="0">
                <a:hlinkClick r:id="rId3"/>
              </a:rPr>
              <a:t>положень </a:t>
            </a:r>
            <a:r>
              <a:rPr lang="uk" dirty="0"/>
              <a:t>про пенсійне забезпечення Фонду соціального страхування. У разі відсутності таких осіб ці права переходять у спадок.</a:t>
            </a:r>
          </a:p>
          <a:p>
            <a:pPr marL="514350" indent="-514350" algn="just">
              <a:buFont typeface="Arial" charset="0"/>
              <a:buAutoNum type="alphaLcParenR"/>
              <a:defRPr/>
            </a:pPr>
            <a:r>
              <a:rPr lang="uk" b="1" dirty="0" smtClean="0"/>
              <a:t>Смерті </a:t>
            </a:r>
            <a:r>
              <a:rPr lang="uk" b="1" dirty="0"/>
              <a:t>роботодавця </a:t>
            </a:r>
            <a:r>
              <a:rPr lang="uk" dirty="0"/>
              <a:t>- закінчується в день смерті, якщо новий роботодавець не перейняв </a:t>
            </a:r>
            <a:r>
              <a:rPr lang="uk" dirty="0" smtClean="0"/>
              <a:t>діяльність, за правилами визначеними </a:t>
            </a:r>
            <a:r>
              <a:rPr lang="uk" dirty="0">
                <a:hlinkClick r:id="rId4"/>
              </a:rPr>
              <a:t>ст. 23 </a:t>
            </a:r>
            <a:r>
              <a:rPr lang="uk" baseline="30000" dirty="0">
                <a:hlinkClick r:id="rId4"/>
              </a:rPr>
              <a:t>1 </a:t>
            </a:r>
            <a:r>
              <a:rPr lang="uk" dirty="0">
                <a:hlinkClick r:id="rId4"/>
              </a:rPr>
              <a:t>. </a:t>
            </a:r>
            <a:r>
              <a:rPr lang="uk" dirty="0" smtClean="0"/>
              <a:t>(</a:t>
            </a:r>
            <a:r>
              <a:rPr lang="uk" b="1" dirty="0" smtClean="0"/>
              <a:t>Передання </a:t>
            </a:r>
            <a:r>
              <a:rPr lang="uk" b="1" dirty="0"/>
              <a:t>місця </a:t>
            </a:r>
            <a:r>
              <a:rPr lang="uk" b="1" dirty="0" smtClean="0"/>
              <a:t>роботи іншому </a:t>
            </a:r>
            <a:r>
              <a:rPr lang="uk" b="1" dirty="0"/>
              <a:t>роботодавцю</a:t>
            </a:r>
            <a:r>
              <a:rPr lang="uk" b="1" dirty="0" smtClean="0"/>
              <a:t>). </a:t>
            </a:r>
            <a:r>
              <a:rPr lang="uk" dirty="0" smtClean="0"/>
              <a:t>Працівник </a:t>
            </a:r>
            <a:r>
              <a:rPr lang="uk" dirty="0"/>
              <a:t>має право на компенсацію в розмірі винагороди за період попередження.</a:t>
            </a:r>
          </a:p>
          <a:p>
            <a:pPr marL="514350" indent="-514350" algn="just">
              <a:buFont typeface="Arial" charset="0"/>
              <a:buAutoNum type="alphaLcParenR"/>
              <a:defRPr/>
            </a:pPr>
            <a:r>
              <a:rPr lang="uk" b="1" dirty="0" smtClean="0"/>
              <a:t>Тимчасового арешту </a:t>
            </a:r>
            <a:r>
              <a:rPr lang="uk" dirty="0"/>
              <a:t>- трудовий договір припиняється через </a:t>
            </a:r>
            <a:r>
              <a:rPr lang="uk" b="1" dirty="0"/>
              <a:t>3 місяці відсутності працівника на роботі у зв'язку з тимчасовим </a:t>
            </a:r>
            <a:r>
              <a:rPr lang="uk" b="1" dirty="0" smtClean="0"/>
              <a:t>арештом</a:t>
            </a:r>
            <a:r>
              <a:rPr lang="uk" dirty="0" smtClean="0"/>
              <a:t>, </a:t>
            </a:r>
            <a:r>
              <a:rPr lang="uk" dirty="0"/>
              <a:t>якщо роботодавець не розірвав трудовий договір раніше без попередження з вини працівника. Незважаючи на закінчення строку дії трудового договору у зв’язку з тимчасовим арештом, </a:t>
            </a:r>
            <a:r>
              <a:rPr lang="uk" dirty="0" smtClean="0"/>
              <a:t>роботодавець зобов’язаний </a:t>
            </a:r>
            <a:r>
              <a:rPr lang="uk" dirty="0"/>
              <a:t>знову прийняти працівника на роботу, якщо </a:t>
            </a:r>
            <a:r>
              <a:rPr lang="uk" b="1" dirty="0"/>
              <a:t>кримінальне провадження було припинено або винесено виправдувальний вирок </a:t>
            </a:r>
            <a:r>
              <a:rPr lang="uk" dirty="0"/>
              <a:t>і працівник повідомив про повернення на роботу протягом 7 днів з дня винесення </a:t>
            </a:r>
            <a:r>
              <a:rPr lang="uk" dirty="0" smtClean="0"/>
              <a:t>вироку</a:t>
            </a:r>
            <a:r>
              <a:rPr lang="uk" dirty="0"/>
              <a:t> </a:t>
            </a:r>
            <a:r>
              <a:rPr lang="uk" dirty="0" smtClean="0"/>
              <a:t>(виняток</a:t>
            </a:r>
            <a:r>
              <a:rPr lang="uk" dirty="0"/>
              <a:t>: кримінальне провадження припинено у зв’язку з </a:t>
            </a:r>
            <a:r>
              <a:rPr lang="uk" dirty="0" smtClean="0"/>
              <a:t>закінченням терміну давності або </a:t>
            </a:r>
            <a:r>
              <a:rPr lang="uk" dirty="0"/>
              <a:t>амністією, а також у разі умовного припинення провадження у справі</a:t>
            </a:r>
            <a:r>
              <a:rPr lang="uk" dirty="0" smtClean="0"/>
              <a:t>).</a:t>
            </a:r>
            <a:endParaRPr lang="pl-PL" dirty="0"/>
          </a:p>
        </p:txBody>
      </p:sp>
    </p:spTree>
    <p:extLst>
      <p:ext uri="{BB962C8B-B14F-4D97-AF65-F5344CB8AC3E}">
        <p14:creationId xmlns:p14="http://schemas.microsoft.com/office/powerpoint/2010/main" xmlns="" val="40920095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591312" y="365125"/>
            <a:ext cx="11021568" cy="777875"/>
          </a:xfrm>
        </p:spPr>
        <p:txBody>
          <a:bodyPr>
            <a:noAutofit/>
          </a:bodyPr>
          <a:lstStyle/>
          <a:p>
            <a:pPr algn="ctr"/>
            <a:r>
              <a:rPr lang="pl-PL" sz="2400" b="1" cap="all" dirty="0">
                <a:solidFill>
                  <a:srgbClr val="00B050"/>
                </a:solidFill>
                <a:latin typeface="Algerian" panose="04020705040A02060702" pitchFamily="82" charset="0"/>
              </a:rPr>
              <a:t>USTALANIE WYNAGRODZENIA ZA PRACĘ I INNYCH ŚWIADCZEŃ ZWIĄZANYCH Z </a:t>
            </a:r>
            <a:r>
              <a:rPr lang="pl-PL" sz="2400" b="1" cap="all" dirty="0" smtClean="0">
                <a:solidFill>
                  <a:srgbClr val="00B050"/>
                </a:solidFill>
                <a:latin typeface="Algerian" panose="04020705040A02060702" pitchFamily="82" charset="0"/>
              </a:rPr>
              <a:t>PRACĄ</a:t>
            </a:r>
            <a:r>
              <a:rPr lang="uk-UA" sz="2400" b="1" cap="all" dirty="0" smtClean="0">
                <a:solidFill>
                  <a:srgbClr val="00B050"/>
                </a:solidFill>
                <a:latin typeface="Algerian" panose="04020705040A02060702" pitchFamily="82" charset="0"/>
              </a:rPr>
              <a:t> </a:t>
            </a:r>
            <a:br>
              <a:rPr lang="uk-UA" sz="2400" b="1" cap="all" dirty="0" smtClean="0">
                <a:solidFill>
                  <a:srgbClr val="00B050"/>
                </a:solidFill>
                <a:latin typeface="Algerian" panose="04020705040A02060702" pitchFamily="82" charset="0"/>
              </a:rPr>
            </a:br>
            <a:r>
              <a:rPr lang="ru-RU" sz="2400" b="1" cap="all" dirty="0" smtClean="0">
                <a:solidFill>
                  <a:srgbClr val="00B050"/>
                </a:solidFill>
                <a:latin typeface="Algerian" panose="04020705040A02060702" pitchFamily="82" charset="0"/>
              </a:rPr>
              <a:t>ВИЗНАЧЕННЯ ЗАПЛАТНІ </a:t>
            </a:r>
            <a:r>
              <a:rPr lang="ru-RU" sz="2400" b="1" cap="all" dirty="0">
                <a:solidFill>
                  <a:srgbClr val="00B050"/>
                </a:solidFill>
                <a:latin typeface="Algerian" panose="04020705040A02060702" pitchFamily="82" charset="0"/>
              </a:rPr>
              <a:t>ТА ІНШИХ </a:t>
            </a:r>
            <a:r>
              <a:rPr lang="ru-RU" sz="2400" b="1" cap="all" dirty="0" smtClean="0">
                <a:solidFill>
                  <a:srgbClr val="00B050"/>
                </a:solidFill>
                <a:latin typeface="Algerian" panose="04020705040A02060702" pitchFamily="82" charset="0"/>
              </a:rPr>
              <a:t>ОПЛАТ, ПОВ’ЯЗАНИХ З РОБОТОЮ</a:t>
            </a:r>
            <a:endParaRPr lang="pl-PL" sz="24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marL="0" indent="0" algn="just">
              <a:buNone/>
            </a:pPr>
            <a:r>
              <a:rPr lang="pl-PL" sz="1800" dirty="0"/>
              <a:t>. </a:t>
            </a: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878B9C57-4E99-36E5-157E-61708B042F7D}"/>
              </a:ext>
            </a:extLst>
          </p:cNvPr>
          <p:cNvSpPr txBox="1"/>
          <p:nvPr/>
        </p:nvSpPr>
        <p:spPr>
          <a:xfrm>
            <a:off x="838200" y="1305342"/>
            <a:ext cx="10729912" cy="4247317"/>
          </a:xfrm>
          <a:prstGeom prst="rect">
            <a:avLst/>
          </a:prstGeom>
          <a:noFill/>
        </p:spPr>
        <p:txBody>
          <a:bodyPr wrap="square">
            <a:spAutoFit/>
          </a:bodyPr>
          <a:lstStyle/>
          <a:p>
            <a:pPr algn="just" eaLnBrk="1" hangingPunct="1">
              <a:defRPr/>
            </a:pPr>
            <a:r>
              <a:rPr lang="pl-PL" sz="1800" dirty="0"/>
              <a:t>Warunki wynagradzania za pracę i przyznawania innych świadczeń związanych z pracą ustalają </a:t>
            </a:r>
            <a:r>
              <a:rPr lang="pl-PL" sz="1800" b="1" dirty="0"/>
              <a:t>układy zbiorowe pracy.</a:t>
            </a:r>
          </a:p>
          <a:p>
            <a:pPr marL="0" indent="0" algn="just" eaLnBrk="1" hangingPunct="1">
              <a:buFont typeface="Arial" charset="0"/>
              <a:buNone/>
              <a:defRPr/>
            </a:pPr>
            <a:endParaRPr lang="pl-PL" sz="1800" b="1" dirty="0"/>
          </a:p>
          <a:p>
            <a:pPr marL="0" indent="0" algn="just" eaLnBrk="1" hangingPunct="1">
              <a:buFont typeface="Arial" charset="0"/>
              <a:buNone/>
              <a:defRPr/>
            </a:pPr>
            <a:r>
              <a:rPr lang="pl-PL" sz="1800" b="1" dirty="0"/>
              <a:t>Regulamin wynagradzania</a:t>
            </a:r>
          </a:p>
          <a:p>
            <a:pPr algn="just" eaLnBrk="1" hangingPunct="1">
              <a:buFont typeface="Arial" charset="0"/>
              <a:buChar char="•"/>
              <a:defRPr/>
            </a:pPr>
            <a:r>
              <a:rPr lang="pl-PL" sz="1800" dirty="0"/>
              <a:t> Pracodawca zatrudniający </a:t>
            </a:r>
            <a:r>
              <a:rPr lang="pl-PL" sz="1800" b="1" dirty="0"/>
              <a:t>co najmniej 50 pracowników</a:t>
            </a:r>
            <a:r>
              <a:rPr lang="pl-PL" sz="1800" dirty="0"/>
              <a:t>, nieobjętych zakładowym układem zbiorowym pracy ani ponadzakładowym układem zbiorowym pracy </a:t>
            </a:r>
            <a:r>
              <a:rPr lang="pl-PL" sz="1800" b="1" dirty="0"/>
              <a:t>ustala</a:t>
            </a:r>
            <a:r>
              <a:rPr lang="pl-PL" sz="1800" dirty="0"/>
              <a:t> warunki wynagradzania za pracę w regulaminie wynagradzania</a:t>
            </a:r>
          </a:p>
          <a:p>
            <a:pPr algn="just" eaLnBrk="1" hangingPunct="1">
              <a:buFont typeface="Arial" charset="0"/>
              <a:buChar char="•"/>
              <a:defRPr/>
            </a:pPr>
            <a:r>
              <a:rPr lang="pl-PL" sz="1800" dirty="0"/>
              <a:t> Pracodawca zatrudniający </a:t>
            </a:r>
            <a:r>
              <a:rPr lang="pl-PL" sz="1800" b="1" dirty="0"/>
              <a:t>mniej niż 50 pracowników</a:t>
            </a:r>
            <a:r>
              <a:rPr lang="pl-PL" sz="1800" dirty="0"/>
              <a:t>, nieobjętych zakładowym układem zbiorowym pracy ani ponadzakładowym układem zbiorowym pracy </a:t>
            </a:r>
            <a:r>
              <a:rPr lang="pl-PL" sz="1800" b="1" dirty="0"/>
              <a:t>może ustalić </a:t>
            </a:r>
            <a:r>
              <a:rPr lang="pl-PL" sz="1800" dirty="0"/>
              <a:t>warunki wynagradzania za pracę w regulaminie wynagradzania.</a:t>
            </a:r>
          </a:p>
          <a:p>
            <a:pPr algn="just" eaLnBrk="1" hangingPunct="1">
              <a:buFont typeface="Arial" charset="0"/>
              <a:buChar char="•"/>
              <a:defRPr/>
            </a:pPr>
            <a:r>
              <a:rPr lang="pl-PL" sz="1800" dirty="0"/>
              <a:t> Pracodawca zatrudniający </a:t>
            </a:r>
            <a:r>
              <a:rPr lang="pl-PL" sz="1800" b="1" dirty="0"/>
              <a:t>co najmniej 20 i mniej niż 50 pracowników</a:t>
            </a:r>
            <a:r>
              <a:rPr lang="pl-PL" sz="1800" dirty="0"/>
              <a:t>, nieobjętych zakładowym układem zbiorowym pracy ani ponadzakładowym układem zbiorowym pracy, ustala warunki wynagradzania za pracę w regulaminie wynagradzania</a:t>
            </a:r>
            <a:r>
              <a:rPr lang="pl-PL" sz="1800" b="1" dirty="0"/>
              <a:t>, jeżeli zakładowa organizacja związkowa wystąpi z wnioskiem o jego ustalenie.</a:t>
            </a:r>
          </a:p>
          <a:p>
            <a:pPr algn="just" eaLnBrk="1" hangingPunct="1">
              <a:buFont typeface="Arial" charset="0"/>
              <a:buChar char="•"/>
              <a:defRPr/>
            </a:pPr>
            <a:endParaRPr lang="pl-PL" b="1" dirty="0"/>
          </a:p>
          <a:p>
            <a:pPr algn="just" eaLnBrk="1" hangingPunct="1">
              <a:buFont typeface="Arial" charset="0"/>
              <a:buChar char="•"/>
              <a:defRPr/>
            </a:pPr>
            <a:endParaRPr lang="pl-PL" sz="1800" b="1" dirty="0"/>
          </a:p>
        </p:txBody>
      </p:sp>
    </p:spTree>
    <p:extLst>
      <p:ext uri="{BB962C8B-B14F-4D97-AF65-F5344CB8AC3E}">
        <p14:creationId xmlns:p14="http://schemas.microsoft.com/office/powerpoint/2010/main" xmlns="" val="39886055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1463675"/>
          </a:xfrm>
        </p:spPr>
        <p:txBody>
          <a:bodyPr>
            <a:noAutofit/>
          </a:bodyPr>
          <a:lstStyle/>
          <a:p>
            <a:pPr algn="ctr"/>
            <a:r>
              <a:rPr lang="pl-PL" sz="2400" b="1" cap="all" dirty="0">
                <a:solidFill>
                  <a:srgbClr val="00B050"/>
                </a:solidFill>
                <a:latin typeface="Algerian" panose="04020705040A02060702" pitchFamily="82" charset="0"/>
              </a:rPr>
              <a:t>USTALANIE WYNAGRODZENIA ZA PRACĘ I INNYCH ŚWIADCZEŃ ZWIĄZANYCH Z PRACĄ</a:t>
            </a:r>
            <a:r>
              <a:rPr lang="uk-UA" sz="2400" b="1" cap="all" dirty="0">
                <a:solidFill>
                  <a:srgbClr val="00B050"/>
                </a:solidFill>
                <a:latin typeface="Algerian" panose="04020705040A02060702" pitchFamily="82" charset="0"/>
              </a:rPr>
              <a:t> </a:t>
            </a:r>
            <a:br>
              <a:rPr lang="uk-UA" sz="2400" b="1" cap="all" dirty="0">
                <a:solidFill>
                  <a:srgbClr val="00B050"/>
                </a:solidFill>
                <a:latin typeface="Algerian" panose="04020705040A02060702" pitchFamily="82" charset="0"/>
              </a:rPr>
            </a:br>
            <a:r>
              <a:rPr lang="ru-RU" sz="2400" b="1" cap="all" dirty="0">
                <a:solidFill>
                  <a:srgbClr val="00B050"/>
                </a:solidFill>
                <a:latin typeface="Algerian" panose="04020705040A02060702" pitchFamily="82" charset="0"/>
              </a:rPr>
              <a:t>ВИЗНАЧЕННЯ ЗАПЛАТНІ ТА ІНШИХ ОПЛАТ, ПОВ’ЯЗАНИХ З РОБОТОЮ</a:t>
            </a:r>
            <a:endParaRPr lang="pl-PL" sz="24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745360"/>
            <a:ext cx="10515600" cy="4124325"/>
          </a:xfrm>
        </p:spPr>
        <p:txBody>
          <a:bodyPr>
            <a:normAutofit/>
          </a:bodyPr>
          <a:lstStyle/>
          <a:p>
            <a:pPr algn="just">
              <a:defRPr/>
            </a:pPr>
            <a:r>
              <a:rPr lang="uk" sz="1800" dirty="0"/>
              <a:t>Умови оплати праці та надання інших </a:t>
            </a:r>
            <a:r>
              <a:rPr lang="uk" sz="1800" dirty="0" smtClean="0"/>
              <a:t>оплат, </a:t>
            </a:r>
            <a:r>
              <a:rPr lang="uk" sz="1800" dirty="0"/>
              <a:t>пов’язаних з роботою, визначаються </a:t>
            </a:r>
            <a:r>
              <a:rPr lang="uk" sz="1800" b="1" dirty="0"/>
              <a:t>колективними трудовими договорами.</a:t>
            </a:r>
          </a:p>
          <a:p>
            <a:pPr marL="0" indent="0" algn="just">
              <a:buNone/>
              <a:defRPr/>
            </a:pPr>
            <a:r>
              <a:rPr lang="uk" sz="1800" b="1" dirty="0" smtClean="0"/>
              <a:t>положення </a:t>
            </a:r>
            <a:r>
              <a:rPr lang="uk" sz="1800" b="1" dirty="0"/>
              <a:t>про нарахування заробітної плати</a:t>
            </a:r>
          </a:p>
          <a:p>
            <a:pPr algn="just">
              <a:buFont typeface="Arial" charset="0"/>
              <a:buChar char="•"/>
              <a:defRPr/>
            </a:pPr>
            <a:r>
              <a:rPr lang="uk" sz="1800" dirty="0"/>
              <a:t>Роботодавець, у якого працює </a:t>
            </a:r>
            <a:r>
              <a:rPr lang="uk" sz="1800" b="1" dirty="0"/>
              <a:t>не менше 50 працівників </a:t>
            </a:r>
            <a:r>
              <a:rPr lang="uk" sz="1800" dirty="0"/>
              <a:t>, на яких не поширюється дія корпоративного колективного трудового договору або багатопідприємського колективного трудового </a:t>
            </a:r>
            <a:r>
              <a:rPr lang="uk" sz="1800" dirty="0" smtClean="0"/>
              <a:t>договору, </a:t>
            </a:r>
            <a:r>
              <a:rPr lang="uk" sz="1800" b="1" dirty="0"/>
              <a:t>визначає </a:t>
            </a:r>
            <a:r>
              <a:rPr lang="uk" sz="1800" dirty="0"/>
              <a:t>умови оплати праці в Положенні про оплату праці.</a:t>
            </a:r>
          </a:p>
          <a:p>
            <a:pPr algn="just">
              <a:buFont typeface="Arial" charset="0"/>
              <a:buChar char="•"/>
              <a:defRPr/>
            </a:pPr>
            <a:r>
              <a:rPr lang="uk" sz="1800" dirty="0"/>
              <a:t>Роботодавець, у якого працює </a:t>
            </a:r>
            <a:r>
              <a:rPr lang="uk" sz="1800" b="1" dirty="0"/>
              <a:t>менше 50 </a:t>
            </a:r>
            <a:r>
              <a:rPr lang="uk" sz="1800" b="1" dirty="0" smtClean="0"/>
              <a:t>працівників</a:t>
            </a:r>
            <a:r>
              <a:rPr lang="uk" sz="1800" dirty="0" smtClean="0"/>
              <a:t>, </a:t>
            </a:r>
            <a:r>
              <a:rPr lang="uk" sz="1800" dirty="0"/>
              <a:t>на яких не поширюється дія корпоративного колективного трудового договору або багатопідприємського колективного трудового </a:t>
            </a:r>
            <a:r>
              <a:rPr lang="uk" sz="1800" dirty="0" smtClean="0"/>
              <a:t>договору</a:t>
            </a:r>
            <a:r>
              <a:rPr lang="uk" sz="1800" b="1" dirty="0" smtClean="0"/>
              <a:t>, </a:t>
            </a:r>
            <a:r>
              <a:rPr lang="uk" sz="1800" b="1" dirty="0"/>
              <a:t>може встановлювати </a:t>
            </a:r>
            <a:r>
              <a:rPr lang="uk" sz="1800" dirty="0"/>
              <a:t>умови оплати праці в Положенні про оплату праці.</a:t>
            </a:r>
          </a:p>
          <a:p>
            <a:pPr algn="just">
              <a:buFont typeface="Arial" charset="0"/>
              <a:buChar char="•"/>
              <a:defRPr/>
            </a:pPr>
            <a:r>
              <a:rPr lang="uk" sz="1800" dirty="0"/>
              <a:t>Роботодавець, у якого працює </a:t>
            </a:r>
            <a:r>
              <a:rPr lang="uk" sz="1800" b="1" dirty="0"/>
              <a:t>не менше 20 і </a:t>
            </a:r>
            <a:r>
              <a:rPr lang="uk" sz="1800" b="1" dirty="0" smtClean="0"/>
              <a:t>не більше </a:t>
            </a:r>
            <a:r>
              <a:rPr lang="uk" sz="1800" b="1" dirty="0"/>
              <a:t>50 </a:t>
            </a:r>
            <a:r>
              <a:rPr lang="uk" sz="1800" b="1" dirty="0" smtClean="0"/>
              <a:t>працівників</a:t>
            </a:r>
            <a:r>
              <a:rPr lang="uk" sz="1800" dirty="0" smtClean="0"/>
              <a:t>, </a:t>
            </a:r>
            <a:r>
              <a:rPr lang="uk" sz="1800" dirty="0"/>
              <a:t>на яких не поширюється дія корпоративного колективного трудового договору або багатопідприємницького колективного трудового договору, визначає умови оплати праці в Положенні про оплату </a:t>
            </a:r>
            <a:r>
              <a:rPr lang="uk" sz="1800" dirty="0" smtClean="0"/>
              <a:t>прац </a:t>
            </a:r>
            <a:r>
              <a:rPr lang="uk" sz="1800" b="1" dirty="0"/>
              <a:t>, якщо профспілкова організація подає заявку на її </a:t>
            </a:r>
            <a:r>
              <a:rPr lang="uk" sz="1800" b="1" dirty="0" smtClean="0"/>
              <a:t>виконання.</a:t>
            </a:r>
            <a:endParaRPr lang="uk" sz="1800" b="1" dirty="0"/>
          </a:p>
          <a:p>
            <a:pPr algn="just">
              <a:buFont typeface="Arial" charset="0"/>
              <a:buChar char="•"/>
              <a:defRPr/>
            </a:pPr>
            <a:endParaRPr lang="pl-PL" sz="1800" b="1" dirty="0"/>
          </a:p>
          <a:p>
            <a:pPr algn="just">
              <a:buFont typeface="Arial" charset="0"/>
              <a:buChar char="•"/>
              <a:defRPr/>
            </a:pPr>
            <a:endParaRPr lang="pl-PL" sz="1800" b="1"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3017700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sz="2400" b="1" cap="all" dirty="0">
                <a:solidFill>
                  <a:srgbClr val="00B050"/>
                </a:solidFill>
                <a:latin typeface="Algerian" panose="04020705040A02060702" pitchFamily="82" charset="0"/>
              </a:rPr>
              <a:t>USTALANIE WYNAGRODZENIA ZA PRACĘ I INNYCH ŚWIADCZEŃ ZWIĄZANYCH Z PRACĄ</a:t>
            </a:r>
            <a:r>
              <a:rPr lang="uk-UA" sz="2400" b="1" cap="all" dirty="0">
                <a:solidFill>
                  <a:srgbClr val="00B050"/>
                </a:solidFill>
                <a:latin typeface="Algerian" panose="04020705040A02060702" pitchFamily="82" charset="0"/>
              </a:rPr>
              <a:t> </a:t>
            </a:r>
            <a:br>
              <a:rPr lang="uk-UA" sz="2400" b="1" cap="all" dirty="0">
                <a:solidFill>
                  <a:srgbClr val="00B050"/>
                </a:solidFill>
                <a:latin typeface="Algerian" panose="04020705040A02060702" pitchFamily="82" charset="0"/>
              </a:rPr>
            </a:br>
            <a:r>
              <a:rPr lang="ru-RU" sz="2400" b="1" cap="all" dirty="0">
                <a:solidFill>
                  <a:srgbClr val="00B050"/>
                </a:solidFill>
                <a:latin typeface="Algerian" panose="04020705040A02060702" pitchFamily="82" charset="0"/>
              </a:rPr>
              <a:t>ВИЗНАЧЕННЯ ЗАПЛАТНІ ТА ІНШИХ ОПЛАТ, ПОВ’ЯЗАНИХ З РОБОТОЮ</a:t>
            </a:r>
            <a:endParaRPr lang="pl-PL" sz="24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marL="0" indent="0" algn="just">
              <a:buNone/>
            </a:pPr>
            <a:r>
              <a:rPr lang="pl-PL" sz="1800" dirty="0"/>
              <a:t>. </a:t>
            </a: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878B9C57-4E99-36E5-157E-61708B042F7D}"/>
              </a:ext>
            </a:extLst>
          </p:cNvPr>
          <p:cNvSpPr txBox="1"/>
          <p:nvPr/>
        </p:nvSpPr>
        <p:spPr>
          <a:xfrm>
            <a:off x="838200" y="1305342"/>
            <a:ext cx="10729912" cy="369332"/>
          </a:xfrm>
          <a:prstGeom prst="rect">
            <a:avLst/>
          </a:prstGeom>
          <a:noFill/>
        </p:spPr>
        <p:txBody>
          <a:bodyPr wrap="square">
            <a:spAutoFit/>
          </a:bodyPr>
          <a:lstStyle/>
          <a:p>
            <a:pPr algn="just" eaLnBrk="1" hangingPunct="1">
              <a:defRPr/>
            </a:pPr>
            <a:endParaRPr lang="pl-PL" sz="1800" b="1" dirty="0"/>
          </a:p>
        </p:txBody>
      </p:sp>
      <p:sp>
        <p:nvSpPr>
          <p:cNvPr id="7" name="pole tekstowe 6">
            <a:extLst>
              <a:ext uri="{FF2B5EF4-FFF2-40B4-BE49-F238E27FC236}">
                <a16:creationId xmlns="" xmlns:a16="http://schemas.microsoft.com/office/drawing/2014/main" id="{D9875C75-4877-B907-F8CC-5B538C3E2A2F}"/>
              </a:ext>
            </a:extLst>
          </p:cNvPr>
          <p:cNvSpPr txBox="1"/>
          <p:nvPr/>
        </p:nvSpPr>
        <p:spPr>
          <a:xfrm>
            <a:off x="697706" y="1385405"/>
            <a:ext cx="11010900" cy="3570208"/>
          </a:xfrm>
          <a:prstGeom prst="rect">
            <a:avLst/>
          </a:prstGeom>
          <a:noFill/>
        </p:spPr>
        <p:txBody>
          <a:bodyPr wrap="square">
            <a:spAutoFit/>
          </a:bodyPr>
          <a:lstStyle/>
          <a:p>
            <a:pPr algn="just" eaLnBrk="1" hangingPunct="1">
              <a:buFont typeface="Arial" charset="0"/>
              <a:buChar char="•"/>
              <a:defRPr/>
            </a:pPr>
            <a:r>
              <a:rPr lang="pl-PL" dirty="0"/>
              <a:t> </a:t>
            </a:r>
            <a:r>
              <a:rPr lang="pl-PL" sz="2000" dirty="0" smtClean="0"/>
              <a:t>Regulamin </a:t>
            </a:r>
            <a:r>
              <a:rPr lang="pl-PL" sz="2000" dirty="0"/>
              <a:t>wynagradzania ustala pracodawca. Jeżeli u danego pracodawcy działa </a:t>
            </a:r>
            <a:r>
              <a:rPr lang="pl-PL" sz="2000" dirty="0">
                <a:hlinkClick r:id="rId3"/>
              </a:rPr>
              <a:t>zakładowa organizacja związkowa</a:t>
            </a:r>
            <a:r>
              <a:rPr lang="pl-PL" sz="2000" dirty="0"/>
              <a:t>, pracodawca uzgadnia z nią regulamin wynagradzania.</a:t>
            </a:r>
          </a:p>
          <a:p>
            <a:pPr algn="just" eaLnBrk="1" hangingPunct="1">
              <a:defRPr/>
            </a:pPr>
            <a:endParaRPr lang="pl-PL" sz="2000" dirty="0"/>
          </a:p>
          <a:p>
            <a:pPr algn="just" eaLnBrk="1" hangingPunct="1">
              <a:buFont typeface="Arial" charset="0"/>
              <a:buChar char="•"/>
              <a:defRPr/>
            </a:pPr>
            <a:r>
              <a:rPr lang="pl-PL" sz="2000" dirty="0"/>
              <a:t> Regulamin wynagradzania wchodzi w życie po upływie </a:t>
            </a:r>
            <a:r>
              <a:rPr lang="pl-PL" sz="2000" b="1" dirty="0"/>
              <a:t>dwóch tygodni </a:t>
            </a:r>
            <a:r>
              <a:rPr lang="pl-PL" sz="2000" dirty="0"/>
              <a:t>od dnia podania go do wiadomości pracowników, w sposób przyjęty u danego pracodawcy.</a:t>
            </a:r>
          </a:p>
          <a:p>
            <a:pPr algn="just" eaLnBrk="1" hangingPunct="1">
              <a:buFont typeface="Arial" charset="0"/>
              <a:buChar char="•"/>
              <a:defRPr/>
            </a:pPr>
            <a:endParaRPr lang="uk-UA" b="1" dirty="0" smtClean="0"/>
          </a:p>
          <a:p>
            <a:pPr algn="just" eaLnBrk="1" hangingPunct="1">
              <a:buFont typeface="Arial" charset="0"/>
              <a:buChar char="•"/>
              <a:defRPr/>
            </a:pPr>
            <a:endParaRPr lang="uk-UA" b="1" dirty="0"/>
          </a:p>
          <a:p>
            <a:pPr algn="just">
              <a:buFont typeface="Arial" charset="0"/>
              <a:buChar char="•"/>
              <a:defRPr/>
            </a:pPr>
            <a:r>
              <a:rPr lang="uk" dirty="0"/>
              <a:t> Положення про оплату праці встановлює роботодавець. Якщо у даного роботодавця діє </a:t>
            </a:r>
            <a:r>
              <a:rPr lang="uk" dirty="0">
                <a:hlinkClick r:id="rId3"/>
              </a:rPr>
              <a:t>профспілка підприємства </a:t>
            </a:r>
            <a:r>
              <a:rPr lang="uk" dirty="0"/>
              <a:t>, то роботодавець узгоджує з нею положення про оплату праці.</a:t>
            </a:r>
          </a:p>
          <a:p>
            <a:pPr algn="just">
              <a:defRPr/>
            </a:pPr>
            <a:endParaRPr lang="pl-PL" dirty="0"/>
          </a:p>
          <a:p>
            <a:pPr algn="just">
              <a:buFont typeface="Arial" charset="0"/>
              <a:buChar char="•"/>
              <a:defRPr/>
            </a:pPr>
            <a:r>
              <a:rPr lang="uk" dirty="0" smtClean="0"/>
              <a:t> Положення </a:t>
            </a:r>
            <a:r>
              <a:rPr lang="uk" dirty="0"/>
              <a:t>про оплату праці </a:t>
            </a:r>
            <a:r>
              <a:rPr lang="uk" dirty="0" smtClean="0"/>
              <a:t>набирає </a:t>
            </a:r>
            <a:r>
              <a:rPr lang="uk" dirty="0"/>
              <a:t>чинності </a:t>
            </a:r>
            <a:r>
              <a:rPr lang="uk" b="1" dirty="0"/>
              <a:t>через два тижні </a:t>
            </a:r>
            <a:r>
              <a:rPr lang="uk" dirty="0"/>
              <a:t>з дня </a:t>
            </a:r>
            <a:r>
              <a:rPr lang="uk" dirty="0" smtClean="0"/>
              <a:t>доведення </a:t>
            </a:r>
            <a:r>
              <a:rPr lang="uk" dirty="0"/>
              <a:t>до працівників у порядку, встановленому роботодавцем</a:t>
            </a:r>
            <a:r>
              <a:rPr lang="uk" dirty="0" smtClean="0"/>
              <a:t>.</a:t>
            </a:r>
            <a:endParaRPr lang="pl-PL" b="1" dirty="0"/>
          </a:p>
        </p:txBody>
      </p:sp>
    </p:spTree>
    <p:extLst>
      <p:ext uri="{BB962C8B-B14F-4D97-AF65-F5344CB8AC3E}">
        <p14:creationId xmlns:p14="http://schemas.microsoft.com/office/powerpoint/2010/main" xmlns="" val="42814945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100584" y="173101"/>
            <a:ext cx="12091416" cy="1132241"/>
          </a:xfrm>
        </p:spPr>
        <p:txBody>
          <a:bodyPr>
            <a:noAutofit/>
          </a:bodyPr>
          <a:lstStyle/>
          <a:p>
            <a:pPr algn="ctr"/>
            <a:r>
              <a:rPr lang="pl-PL" altLang="pl-PL" sz="3200" b="1" dirty="0" smtClean="0">
                <a:solidFill>
                  <a:srgbClr val="00B050"/>
                </a:solidFill>
                <a:latin typeface="Algerian" panose="04020705040A02060702" pitchFamily="82" charset="0"/>
              </a:rPr>
              <a:t>DIETA – PODRÓŻ SŁUŻBOWA </a:t>
            </a:r>
            <a:r>
              <a:rPr lang="pl-PL" sz="3200" b="1" dirty="0" smtClean="0">
                <a:solidFill>
                  <a:srgbClr val="00B050"/>
                </a:solidFill>
                <a:latin typeface="Algerian" panose="04020705040A02060702" pitchFamily="82" charset="0"/>
              </a:rPr>
              <a:t>ART. 77</a:t>
            </a:r>
            <a:r>
              <a:rPr lang="pl-PL" sz="3200" b="1" baseline="30000" dirty="0" smtClean="0">
                <a:solidFill>
                  <a:srgbClr val="00B050"/>
                </a:solidFill>
                <a:latin typeface="Algerian" panose="04020705040A02060702" pitchFamily="82" charset="0"/>
              </a:rPr>
              <a:t>5</a:t>
            </a:r>
            <a:r>
              <a:rPr lang="pl-PL" sz="3200" b="1" dirty="0" smtClean="0">
                <a:solidFill>
                  <a:srgbClr val="00B050"/>
                </a:solidFill>
                <a:latin typeface="Algerian" panose="04020705040A02060702" pitchFamily="82" charset="0"/>
              </a:rPr>
              <a:t> KP</a:t>
            </a:r>
            <a:r>
              <a:rPr lang="uk-UA" sz="3200" b="1" dirty="0" smtClean="0">
                <a:solidFill>
                  <a:srgbClr val="00B050"/>
                </a:solidFill>
                <a:latin typeface="Algerian" panose="04020705040A02060702" pitchFamily="82" charset="0"/>
              </a:rPr>
              <a:t> </a:t>
            </a:r>
            <a:br>
              <a:rPr lang="uk-UA" sz="3200" b="1" dirty="0" smtClean="0">
                <a:solidFill>
                  <a:srgbClr val="00B050"/>
                </a:solidFill>
                <a:latin typeface="Algerian" panose="04020705040A02060702" pitchFamily="82" charset="0"/>
              </a:rPr>
            </a:br>
            <a:r>
              <a:rPr lang="ru-RU" sz="3200" b="1" dirty="0">
                <a:solidFill>
                  <a:srgbClr val="00B050"/>
                </a:solidFill>
                <a:latin typeface="Algerian" panose="04020705040A02060702" pitchFamily="82" charset="0"/>
              </a:rPr>
              <a:t>ХАРЧУВАННЯ - ВІДРЯДЖЕННЯ Ст.  </a:t>
            </a:r>
            <a:r>
              <a:rPr lang="pl-PL" sz="3200" b="1" dirty="0">
                <a:solidFill>
                  <a:srgbClr val="00B050"/>
                </a:solidFill>
                <a:latin typeface="Algerian" panose="04020705040A02060702" pitchFamily="82" charset="0"/>
              </a:rPr>
              <a:t>77</a:t>
            </a:r>
            <a:r>
              <a:rPr lang="pl-PL" sz="3200" b="1" baseline="30000" dirty="0">
                <a:solidFill>
                  <a:srgbClr val="00B050"/>
                </a:solidFill>
                <a:latin typeface="Algerian" panose="04020705040A02060702" pitchFamily="82" charset="0"/>
              </a:rPr>
              <a:t>5 </a:t>
            </a:r>
            <a:r>
              <a:rPr lang="ru-RU" sz="3200" b="1" dirty="0" err="1">
                <a:solidFill>
                  <a:srgbClr val="00B050"/>
                </a:solidFill>
                <a:latin typeface="Algerian" panose="04020705040A02060702" pitchFamily="82" charset="0"/>
              </a:rPr>
              <a:t>КЗпП</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marL="0" indent="0" algn="just">
              <a:buNone/>
            </a:pPr>
            <a:r>
              <a:rPr lang="pl-PL" sz="1800" dirty="0"/>
              <a:t>. </a:t>
            </a: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878B9C57-4E99-36E5-157E-61708B042F7D}"/>
              </a:ext>
            </a:extLst>
          </p:cNvPr>
          <p:cNvSpPr txBox="1"/>
          <p:nvPr/>
        </p:nvSpPr>
        <p:spPr>
          <a:xfrm>
            <a:off x="838200" y="1305342"/>
            <a:ext cx="10729912" cy="369332"/>
          </a:xfrm>
          <a:prstGeom prst="rect">
            <a:avLst/>
          </a:prstGeom>
          <a:noFill/>
        </p:spPr>
        <p:txBody>
          <a:bodyPr wrap="square">
            <a:spAutoFit/>
          </a:bodyPr>
          <a:lstStyle/>
          <a:p>
            <a:pPr algn="just" eaLnBrk="1" hangingPunct="1">
              <a:defRPr/>
            </a:pPr>
            <a:endParaRPr lang="pl-PL" sz="1800" b="1" dirty="0"/>
          </a:p>
        </p:txBody>
      </p:sp>
      <p:sp>
        <p:nvSpPr>
          <p:cNvPr id="7" name="pole tekstowe 6">
            <a:extLst>
              <a:ext uri="{FF2B5EF4-FFF2-40B4-BE49-F238E27FC236}">
                <a16:creationId xmlns="" xmlns:a16="http://schemas.microsoft.com/office/drawing/2014/main" id="{D9875C75-4877-B907-F8CC-5B538C3E2A2F}"/>
              </a:ext>
            </a:extLst>
          </p:cNvPr>
          <p:cNvSpPr txBox="1"/>
          <p:nvPr/>
        </p:nvSpPr>
        <p:spPr>
          <a:xfrm>
            <a:off x="679418" y="1449413"/>
            <a:ext cx="11010900" cy="4247317"/>
          </a:xfrm>
          <a:prstGeom prst="rect">
            <a:avLst/>
          </a:prstGeom>
          <a:noFill/>
        </p:spPr>
        <p:txBody>
          <a:bodyPr wrap="square">
            <a:spAutoFit/>
          </a:bodyPr>
          <a:lstStyle/>
          <a:p>
            <a:pPr algn="just" eaLnBrk="1" hangingPunct="1">
              <a:buFont typeface="Arial" charset="0"/>
              <a:buChar char="•"/>
              <a:defRPr/>
            </a:pPr>
            <a:r>
              <a:rPr lang="pl-PL" dirty="0"/>
              <a:t> Pracownikowi wykonującemu na polecenie pracodawcy zadanie służbowe </a:t>
            </a:r>
            <a:r>
              <a:rPr lang="pl-PL" b="1" dirty="0"/>
              <a:t>poza miejscowością, w której znajduje się siedziba pracodawcy</a:t>
            </a:r>
            <a:r>
              <a:rPr lang="pl-PL" dirty="0"/>
              <a:t>, lub poza </a:t>
            </a:r>
            <a:r>
              <a:rPr lang="pl-PL" b="1" dirty="0"/>
              <a:t>stałym miejscem pracy </a:t>
            </a:r>
            <a:r>
              <a:rPr lang="pl-PL" dirty="0"/>
              <a:t>przysługują należności na pokrycie kosztów związanych z podróżą służbową</a:t>
            </a:r>
          </a:p>
          <a:p>
            <a:pPr algn="just" eaLnBrk="1" hangingPunct="1">
              <a:defRPr/>
            </a:pPr>
            <a:endParaRPr lang="pl-PL" dirty="0"/>
          </a:p>
          <a:p>
            <a:pPr algn="just" eaLnBrk="1" hangingPunct="1">
              <a:buFont typeface="Arial" charset="0"/>
              <a:buChar char="•"/>
              <a:defRPr/>
            </a:pPr>
            <a:r>
              <a:rPr lang="pl-PL" b="1" dirty="0"/>
              <a:t> Minister właściwy do spraw pracy</a:t>
            </a:r>
            <a:r>
              <a:rPr lang="pl-PL" dirty="0"/>
              <a:t> określi, w drodze rozporządzenia, wysokość oraz warunki ustalania należności przysługujących pracownikowi, zatrudnionemu w państwowej lub samorządowej jednostce sfery budżetowej, z tytułu podróży służbowej na obszarze kraju oraz poza granicami kraju. Rozporządzenie powinno w szczególności określać wysokość diet, z uwzględnieniem czasu trwania podróży, a w przypadku podróży poza granicami kraju - walutę, w jakiej będzie ustalana dieta i limit na nocleg w poszczególnych państwach, a także warunki zwrotu kosztów przejazdów, noclegów i innych wydatków</a:t>
            </a:r>
          </a:p>
          <a:p>
            <a:pPr algn="just" eaLnBrk="1" hangingPunct="1">
              <a:buFont typeface="Arial" charset="0"/>
              <a:buChar char="•"/>
              <a:defRPr/>
            </a:pPr>
            <a:endParaRPr lang="pl-PL" b="1" dirty="0"/>
          </a:p>
          <a:p>
            <a:pPr algn="just">
              <a:buFont typeface="Arial" charset="0"/>
              <a:buChar char="•"/>
              <a:defRPr/>
            </a:pPr>
            <a:r>
              <a:rPr lang="pl-PL" altLang="pl-PL" dirty="0"/>
              <a:t> Warunki wypłacania należności z tytułu podróży służbowej pracownikowi zatrudnionemu u innego pracodawcy niż w/w określa się </a:t>
            </a:r>
            <a:r>
              <a:rPr lang="pl-PL" altLang="pl-PL" u="sng" dirty="0"/>
              <a:t>w układzie zbiorowym pracy lub w regulaminie wynagradzania </a:t>
            </a:r>
            <a:r>
              <a:rPr lang="pl-PL" altLang="pl-PL" dirty="0"/>
              <a:t>albo </a:t>
            </a:r>
            <a:r>
              <a:rPr lang="pl-PL" altLang="pl-PL" u="sng" dirty="0"/>
              <a:t>w umowie o pracę</a:t>
            </a:r>
            <a:r>
              <a:rPr lang="pl-PL" altLang="pl-PL" dirty="0"/>
              <a:t>, jeżeli pracodawca nie jest objęty układem zbiorowym pracy lub nie jest obowiązany do ustalenia regulaminu wynagradzania</a:t>
            </a:r>
            <a:r>
              <a:rPr lang="pl-PL" altLang="pl-PL" dirty="0" smtClean="0"/>
              <a:t>.</a:t>
            </a:r>
            <a:endParaRPr lang="pl-PL" b="1" dirty="0"/>
          </a:p>
        </p:txBody>
      </p:sp>
    </p:spTree>
    <p:extLst>
      <p:ext uri="{BB962C8B-B14F-4D97-AF65-F5344CB8AC3E}">
        <p14:creationId xmlns:p14="http://schemas.microsoft.com/office/powerpoint/2010/main" xmlns="" val="32050086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3200" b="1" dirty="0">
                <a:solidFill>
                  <a:srgbClr val="00B050"/>
                </a:solidFill>
                <a:latin typeface="Algerian" panose="04020705040A02060702" pitchFamily="82" charset="0"/>
              </a:rPr>
              <a:t>DIETA – PODRÓŻ SŁUŻBOWA </a:t>
            </a:r>
            <a:r>
              <a:rPr lang="pl-PL" sz="3200" b="1" dirty="0">
                <a:solidFill>
                  <a:srgbClr val="00B050"/>
                </a:solidFill>
                <a:latin typeface="Algerian" panose="04020705040A02060702" pitchFamily="82" charset="0"/>
              </a:rPr>
              <a:t>ART. 77</a:t>
            </a:r>
            <a:r>
              <a:rPr lang="pl-PL" sz="3200" b="1" baseline="30000" dirty="0">
                <a:solidFill>
                  <a:srgbClr val="00B050"/>
                </a:solidFill>
                <a:latin typeface="Algerian" panose="04020705040A02060702" pitchFamily="82" charset="0"/>
              </a:rPr>
              <a:t>5</a:t>
            </a:r>
            <a:r>
              <a:rPr lang="pl-PL" sz="3200" b="1" dirty="0">
                <a:solidFill>
                  <a:srgbClr val="00B050"/>
                </a:solidFill>
                <a:latin typeface="Algerian" panose="04020705040A02060702" pitchFamily="82" charset="0"/>
              </a:rPr>
              <a:t> KP</a:t>
            </a:r>
            <a:r>
              <a:rPr lang="uk-UA" sz="3200" b="1" dirty="0">
                <a:solidFill>
                  <a:srgbClr val="00B050"/>
                </a:solidFill>
                <a:latin typeface="Algerian" panose="04020705040A02060702" pitchFamily="82" charset="0"/>
              </a:rPr>
              <a:t> </a:t>
            </a:r>
            <a:br>
              <a:rPr lang="uk-UA" sz="3200" b="1" dirty="0">
                <a:solidFill>
                  <a:srgbClr val="00B050"/>
                </a:solidFill>
                <a:latin typeface="Algerian" panose="04020705040A02060702" pitchFamily="82" charset="0"/>
              </a:rPr>
            </a:br>
            <a:r>
              <a:rPr lang="ru-RU" sz="3200" b="1" dirty="0" smtClean="0">
                <a:solidFill>
                  <a:srgbClr val="00B050"/>
                </a:solidFill>
                <a:latin typeface="Algerian" panose="04020705040A02060702" pitchFamily="82" charset="0"/>
              </a:rPr>
              <a:t>ХАРЧУВАННЯ - ВІДРЯДЖЕННЯ </a:t>
            </a:r>
            <a:r>
              <a:rPr lang="ru-RU" sz="3200" b="1" dirty="0">
                <a:solidFill>
                  <a:srgbClr val="00B050"/>
                </a:solidFill>
                <a:latin typeface="Algerian" panose="04020705040A02060702" pitchFamily="82" charset="0"/>
              </a:rPr>
              <a:t>Ст.  </a:t>
            </a:r>
            <a:r>
              <a:rPr lang="pl-PL" sz="3200" b="1" dirty="0">
                <a:solidFill>
                  <a:srgbClr val="00B050"/>
                </a:solidFill>
                <a:latin typeface="Algerian" panose="04020705040A02060702" pitchFamily="82" charset="0"/>
              </a:rPr>
              <a:t>77</a:t>
            </a:r>
            <a:r>
              <a:rPr lang="pl-PL" sz="3200" b="1" baseline="30000" dirty="0">
                <a:solidFill>
                  <a:srgbClr val="00B050"/>
                </a:solidFill>
                <a:latin typeface="Algerian" panose="04020705040A02060702" pitchFamily="82" charset="0"/>
              </a:rPr>
              <a:t>5 </a:t>
            </a:r>
            <a:r>
              <a:rPr lang="ru-RU" sz="3200" b="1" dirty="0" err="1">
                <a:solidFill>
                  <a:srgbClr val="00B050"/>
                </a:solidFill>
                <a:latin typeface="Algerian" panose="04020705040A02060702" pitchFamily="82" charset="0"/>
              </a:rPr>
              <a:t>КЗпП</a:t>
            </a:r>
            <a:endParaRPr lang="pl-PL" sz="3200" b="1" dirty="0">
              <a:solidFill>
                <a:srgbClr val="00B050"/>
              </a:solidFill>
              <a:latin typeface="Algerian" panose="04020705040A02060702" pitchFamily="82" charset="0"/>
            </a:endParaRP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8" name="pole tekstowe 6">
            <a:extLst>
              <a:ext uri="{FF2B5EF4-FFF2-40B4-BE49-F238E27FC236}">
                <a16:creationId xmlns="" xmlns:a16="http://schemas.microsoft.com/office/drawing/2014/main" id="{D9875C75-4877-B907-F8CC-5B538C3E2A2F}"/>
              </a:ext>
            </a:extLst>
          </p:cNvPr>
          <p:cNvSpPr txBox="1">
            <a:spLocks noGrp="1"/>
          </p:cNvSpPr>
          <p:nvPr>
            <p:ph idx="1"/>
          </p:nvPr>
        </p:nvSpPr>
        <p:spPr>
          <a:xfrm>
            <a:off x="838199" y="1368425"/>
            <a:ext cx="10515600" cy="4226798"/>
          </a:xfrm>
          <a:prstGeom prst="rect">
            <a:avLst/>
          </a:prstGeom>
          <a:noFill/>
        </p:spPr>
        <p:txBody>
          <a:bodyPr wrap="square">
            <a:spAutoFit/>
          </a:bodyPr>
          <a:lstStyle/>
          <a:p>
            <a:pPr algn="just">
              <a:buFont typeface="Arial" charset="0"/>
              <a:buChar char="•"/>
              <a:defRPr/>
            </a:pPr>
            <a:r>
              <a:rPr lang="uk" sz="2000" dirty="0"/>
              <a:t>Працівник, який на вимогу роботодавця виконує службове завдання </a:t>
            </a:r>
            <a:r>
              <a:rPr lang="uk" sz="2000" b="1" dirty="0"/>
              <a:t>за межами місцезнаходження </a:t>
            </a:r>
            <a:r>
              <a:rPr lang="uk" sz="2000" b="1" dirty="0" smtClean="0"/>
              <a:t>роботодавця </a:t>
            </a:r>
            <a:r>
              <a:rPr lang="uk" sz="2000" dirty="0"/>
              <a:t>або за межами </a:t>
            </a:r>
            <a:r>
              <a:rPr lang="uk" sz="2000" b="1" dirty="0"/>
              <a:t>постійного місця </a:t>
            </a:r>
            <a:r>
              <a:rPr lang="uk" sz="2000" b="1" dirty="0" smtClean="0"/>
              <a:t>роботи</a:t>
            </a:r>
            <a:r>
              <a:rPr lang="uk" sz="2000" dirty="0" smtClean="0"/>
              <a:t>, </a:t>
            </a:r>
            <a:r>
              <a:rPr lang="uk" sz="2000" dirty="0"/>
              <a:t>має право на виплату витрат на відрядження.</a:t>
            </a:r>
          </a:p>
          <a:p>
            <a:pPr algn="just">
              <a:buFont typeface="Arial" charset="0"/>
              <a:buChar char="•"/>
              <a:defRPr/>
            </a:pPr>
            <a:r>
              <a:rPr lang="uk" sz="2000" b="1" dirty="0" smtClean="0"/>
              <a:t>Міністр </a:t>
            </a:r>
            <a:r>
              <a:rPr lang="uk" sz="2000" b="1" dirty="0"/>
              <a:t>з питань праці </a:t>
            </a:r>
            <a:r>
              <a:rPr lang="uk" sz="2000" dirty="0"/>
              <a:t>постановою визначає розмір та умови визначення розміру та умови сплати працівнику, який працює в бюджетній одиниці або органі місцевого самоврядування, у відрядження по території країни та за кордон. У регламенті, зокрема, має бути визначено розмір добових з урахуванням тривалості поїздки, а у разі виїзду за межі країни – валюту, в якій буде визначатися харчування та ліміт проживання в окремих </a:t>
            </a:r>
            <a:r>
              <a:rPr lang="uk" sz="2000" dirty="0" smtClean="0"/>
              <a:t>країнах, </a:t>
            </a:r>
            <a:r>
              <a:rPr lang="uk" sz="2000" dirty="0"/>
              <a:t>а також умови відшкодування проїзду, проживання та інших витрат.</a:t>
            </a:r>
          </a:p>
          <a:p>
            <a:pPr algn="just">
              <a:buFont typeface="Arial" charset="0"/>
              <a:buChar char="•"/>
              <a:defRPr/>
            </a:pPr>
            <a:r>
              <a:rPr lang="uk" altLang="pl-PL" sz="2000" dirty="0" smtClean="0"/>
              <a:t>Умови </a:t>
            </a:r>
            <a:r>
              <a:rPr lang="uk" altLang="pl-PL" sz="2000" dirty="0"/>
              <a:t>виплати сум за відрядження працівнику, який працює у роботодавця, крім зазначених вище, визначаються </a:t>
            </a:r>
            <a:r>
              <a:rPr lang="uk" altLang="pl-PL" sz="2000" u="sng" dirty="0"/>
              <a:t>в колективному трудовому договорі або в Положенні про оплату праці </a:t>
            </a:r>
            <a:r>
              <a:rPr lang="uk" altLang="pl-PL" sz="2000" dirty="0"/>
              <a:t>чи </a:t>
            </a:r>
            <a:r>
              <a:rPr lang="uk" altLang="pl-PL" sz="2000" u="sng" dirty="0"/>
              <a:t>в трудовому </a:t>
            </a:r>
            <a:r>
              <a:rPr lang="uk" altLang="pl-PL" sz="2000" u="sng" dirty="0" smtClean="0"/>
              <a:t>договорі</a:t>
            </a:r>
            <a:r>
              <a:rPr lang="uk" altLang="pl-PL" sz="2000" dirty="0" smtClean="0"/>
              <a:t>, </a:t>
            </a:r>
            <a:r>
              <a:rPr lang="uk" altLang="pl-PL" sz="2000" dirty="0"/>
              <a:t>якщо на роботодавця не поширюється дія колективного трудового договору </a:t>
            </a:r>
            <a:r>
              <a:rPr lang="uk" altLang="pl-PL" sz="2000" dirty="0" smtClean="0"/>
              <a:t>або він </a:t>
            </a:r>
            <a:r>
              <a:rPr lang="uk" altLang="pl-PL" sz="2000" dirty="0"/>
              <a:t>не зобов'язаний встановлювати положення про оплату праці</a:t>
            </a:r>
            <a:r>
              <a:rPr lang="uk" altLang="pl-PL" sz="2000" dirty="0" smtClean="0"/>
              <a:t>.</a:t>
            </a:r>
            <a:endParaRPr lang="pl-PL" sz="2000" b="1" dirty="0"/>
          </a:p>
        </p:txBody>
      </p:sp>
    </p:spTree>
    <p:extLst>
      <p:ext uri="{BB962C8B-B14F-4D97-AF65-F5344CB8AC3E}">
        <p14:creationId xmlns:p14="http://schemas.microsoft.com/office/powerpoint/2010/main" xmlns="" val="41164296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81662"/>
            <a:ext cx="10515600" cy="1316038"/>
          </a:xfrm>
        </p:spPr>
        <p:txBody>
          <a:bodyPr>
            <a:normAutofit/>
          </a:bodyPr>
          <a:lstStyle/>
          <a:p>
            <a:pPr algn="ctr"/>
            <a:r>
              <a:rPr lang="pl-PL" sz="3200" b="1" dirty="0" smtClean="0">
                <a:solidFill>
                  <a:srgbClr val="00B050"/>
                </a:solidFill>
                <a:latin typeface="Algerian" panose="04020705040A02060702" pitchFamily="82" charset="0"/>
              </a:rPr>
              <a:t>WYNAGRODZENIE ZA PRACĘ </a:t>
            </a:r>
            <a:r>
              <a:rPr lang="uk-UA" sz="3200" b="1" dirty="0" smtClean="0">
                <a:solidFill>
                  <a:srgbClr val="00B050"/>
                </a:solidFill>
                <a:latin typeface="Algerian" panose="04020705040A02060702" pitchFamily="82" charset="0"/>
              </a:rPr>
              <a:t/>
            </a:r>
            <a:br>
              <a:rPr lang="uk-UA" sz="3200" b="1" dirty="0" smtClean="0">
                <a:solidFill>
                  <a:srgbClr val="00B050"/>
                </a:solidFill>
                <a:latin typeface="Algerian" panose="04020705040A02060702" pitchFamily="82" charset="0"/>
              </a:rPr>
            </a:br>
            <a:r>
              <a:rPr lang="ru-RU" sz="3200" b="1" dirty="0" err="1" smtClean="0">
                <a:solidFill>
                  <a:srgbClr val="00B050"/>
                </a:solidFill>
                <a:latin typeface="Algerian" panose="04020705040A02060702" pitchFamily="82" charset="0"/>
              </a:rPr>
              <a:t>Заробітна</a:t>
            </a:r>
            <a:r>
              <a:rPr lang="ru-RU" sz="3200" b="1" dirty="0" smtClean="0">
                <a:solidFill>
                  <a:srgbClr val="00B050"/>
                </a:solidFill>
                <a:latin typeface="Algerian" panose="04020705040A02060702" pitchFamily="82" charset="0"/>
              </a:rPr>
              <a:t> плата</a:t>
            </a:r>
            <a:endParaRPr lang="pl-PL" sz="3200" b="1"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50837" y="1293496"/>
            <a:ext cx="5607050" cy="4805552"/>
          </a:xfrm>
        </p:spPr>
        <p:txBody>
          <a:bodyPr>
            <a:normAutofit/>
          </a:bodyPr>
          <a:lstStyle/>
          <a:p>
            <a:pPr marL="0" indent="0">
              <a:buNone/>
            </a:pPr>
            <a:r>
              <a:rPr lang="pl-PL" sz="1800" b="1" dirty="0"/>
              <a:t>Art. 78 KP [Kryteria ustalania wysokości] </a:t>
            </a:r>
          </a:p>
          <a:p>
            <a:pPr marL="0" indent="0" algn="just">
              <a:buNone/>
            </a:pPr>
            <a:r>
              <a:rPr lang="pl-PL" sz="1800" dirty="0"/>
              <a:t>§ 1. Wynagrodzenie za pracę </a:t>
            </a:r>
            <a:r>
              <a:rPr lang="pl-PL" sz="1800" b="1" dirty="0"/>
              <a:t>powinno być tak ustalone</a:t>
            </a:r>
            <a:r>
              <a:rPr lang="pl-PL" sz="1800" dirty="0"/>
              <a:t>, aby odpowiadało w szczególności rodzajowi wykonywanej pracy i kwalifikacjom wymaganym przy jej wykonywaniu, a także uwzględniało ilość i jakość świadczonej pracy.</a:t>
            </a:r>
          </a:p>
          <a:p>
            <a:pPr marL="0" indent="0" algn="just">
              <a:buNone/>
            </a:pPr>
            <a:r>
              <a:rPr lang="pl-PL" sz="1800" dirty="0"/>
              <a:t>§ 2. W celu określenia wynagrodzenia za pracę ustala się, w trybie przewidzianym w </a:t>
            </a:r>
            <a:r>
              <a:rPr lang="pl-PL" sz="1800" dirty="0">
                <a:hlinkClick r:id="rId2"/>
              </a:rPr>
              <a:t>art. 77</a:t>
            </a:r>
            <a:r>
              <a:rPr lang="pl-PL" sz="1800" baseline="30000" dirty="0">
                <a:hlinkClick r:id="rId2"/>
              </a:rPr>
              <a:t>1</a:t>
            </a:r>
            <a:r>
              <a:rPr lang="pl-PL" sz="1800" dirty="0">
                <a:hlinkClick r:id="rId2"/>
              </a:rPr>
              <a:t>-77</a:t>
            </a:r>
            <a:r>
              <a:rPr lang="pl-PL" sz="1800" baseline="30000" dirty="0">
                <a:hlinkClick r:id="rId2"/>
              </a:rPr>
              <a:t>3</a:t>
            </a:r>
            <a:r>
              <a:rPr lang="pl-PL" sz="1800" dirty="0">
                <a:hlinkClick r:id="rId2"/>
              </a:rPr>
              <a:t>,</a:t>
            </a:r>
            <a:r>
              <a:rPr lang="pl-PL" sz="1800" dirty="0"/>
              <a:t> wysokość oraz zasady przyznawania pracownikom stawek wynagrodzenia za pracę określonego rodzaju lub na określonym stanowisku, a także innych (dodatkowych) składników wynagrodzenia, jeżeli zostały one przewidziane z tytułu wykonywania określonej pracy.</a:t>
            </a:r>
          </a:p>
          <a:p>
            <a:pPr marL="0" indent="0" algn="just">
              <a:buNone/>
            </a:pPr>
            <a:r>
              <a:rPr lang="pl-PL" sz="1800" dirty="0"/>
              <a:t>Art. 80 [Wynagrodzenie za pracę wykonaną] Wynagrodzenie przysługuje za pracę wykonaną. Za czas niewykonywania pracy pracownik zachowuje prawo do wynagrodzenia tylko wówczas, gdy przepisy prawa pracy tak </a:t>
            </a:r>
            <a:r>
              <a:rPr lang="pl-PL" sz="1800" dirty="0" smtClean="0"/>
              <a:t>stanowią</a:t>
            </a:r>
            <a:endParaRPr lang="pl-PL" sz="18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293496"/>
            <a:ext cx="5183188" cy="4896167"/>
          </a:xfrm>
        </p:spPr>
        <p:txBody>
          <a:bodyPr>
            <a:normAutofit fontScale="62500" lnSpcReduction="20000"/>
          </a:bodyPr>
          <a:lstStyle/>
          <a:p>
            <a:pPr marL="0" indent="0">
              <a:buNone/>
            </a:pPr>
            <a:r>
              <a:rPr lang="uk" b="1" dirty="0"/>
              <a:t>Стаття 78 </a:t>
            </a:r>
            <a:r>
              <a:rPr lang="uk" b="1" dirty="0" smtClean="0"/>
              <a:t>КЗпП </a:t>
            </a:r>
            <a:r>
              <a:rPr lang="uk" b="1" dirty="0"/>
              <a:t>[Критерії визначення суми]</a:t>
            </a:r>
          </a:p>
          <a:p>
            <a:pPr marL="0" indent="0" algn="just">
              <a:buNone/>
            </a:pPr>
            <a:r>
              <a:rPr lang="uk" dirty="0"/>
              <a:t>§ 1. Оплата праці </a:t>
            </a:r>
            <a:r>
              <a:rPr lang="uk" b="1" dirty="0"/>
              <a:t>повинна визначатися таким чином, </a:t>
            </a:r>
            <a:r>
              <a:rPr lang="uk" dirty="0"/>
              <a:t>щоб відповідати зокрема виду виконуваної роботи та кваліфікації, необхідної для її виконання, а також з урахуванням кількості та якості виконуваної роботи.</a:t>
            </a:r>
          </a:p>
          <a:p>
            <a:pPr marL="0" indent="0" algn="just">
              <a:buNone/>
            </a:pPr>
            <a:r>
              <a:rPr lang="uk" dirty="0"/>
              <a:t>§ 2. Для визначення оплати праці в порядку, передбаченому ст. </a:t>
            </a:r>
            <a:r>
              <a:rPr lang="pl-PL" dirty="0"/>
              <a:t>77</a:t>
            </a:r>
            <a:r>
              <a:rPr lang="pl-PL" baseline="30000" dirty="0"/>
              <a:t>1</a:t>
            </a:r>
            <a:r>
              <a:rPr lang="pl-PL" dirty="0"/>
              <a:t>-77</a:t>
            </a:r>
            <a:r>
              <a:rPr lang="pl-PL" baseline="30000" dirty="0"/>
              <a:t>3</a:t>
            </a:r>
            <a:r>
              <a:rPr lang="uk" dirty="0" smtClean="0"/>
              <a:t>, розмір та принципи винагороди працівників </a:t>
            </a:r>
            <a:r>
              <a:rPr lang="uk" dirty="0"/>
              <a:t>ставками оплати праці за роботу певного виду або за певною посадою, а також іншими (додатковими) складовими оплати праці, якщо вони передбачалися за виконання </a:t>
            </a:r>
            <a:r>
              <a:rPr lang="uk" dirty="0" smtClean="0"/>
              <a:t>конкретної роботи.</a:t>
            </a:r>
            <a:endParaRPr lang="uk" dirty="0"/>
          </a:p>
          <a:p>
            <a:pPr marL="0" indent="0" algn="just">
              <a:buNone/>
            </a:pPr>
            <a:r>
              <a:rPr lang="uk" dirty="0"/>
              <a:t>Стаття 80. [оплата за виконану роботу] винагорода призначається за виконану роботу. За час невиконання роботи працівник зберігає право на оплату праці лише за умови, що це передбачено нормами трудового законодавства.</a:t>
            </a:r>
          </a:p>
          <a:p>
            <a:pPr marL="0" indent="0">
              <a:buNone/>
            </a:pPr>
            <a:endParaRPr 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5775" y="5895975"/>
            <a:ext cx="10944225" cy="914963"/>
          </a:xfrm>
          <a:prstGeom prst="rect">
            <a:avLst/>
          </a:prstGeom>
        </p:spPr>
      </p:pic>
    </p:spTree>
    <p:extLst>
      <p:ext uri="{BB962C8B-B14F-4D97-AF65-F5344CB8AC3E}">
        <p14:creationId xmlns:p14="http://schemas.microsoft.com/office/powerpoint/2010/main" xmlns="" val="15900653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119506"/>
            <a:ext cx="10515600" cy="1316038"/>
          </a:xfrm>
        </p:spPr>
        <p:txBody>
          <a:bodyPr>
            <a:normAutofit fontScale="90000"/>
          </a:bodyPr>
          <a:lstStyle/>
          <a:p>
            <a:pPr algn="ctr"/>
            <a:r>
              <a:rPr lang="pl-PL" b="1" dirty="0" smtClean="0">
                <a:solidFill>
                  <a:srgbClr val="00B050"/>
                </a:solidFill>
                <a:latin typeface="Algerian" panose="04020705040A02060702" pitchFamily="82" charset="0"/>
              </a:rPr>
              <a:t>WYNAGRODZENIE ZA PRACĘ ART. 81 KP</a:t>
            </a:r>
            <a:r>
              <a:rPr lang="uk-UA" b="1" dirty="0" smtClean="0">
                <a:solidFill>
                  <a:srgbClr val="00B050"/>
                </a:solidFill>
                <a:latin typeface="Algerian" panose="04020705040A02060702" pitchFamily="82" charset="0"/>
              </a:rPr>
              <a:t/>
            </a:r>
            <a:br>
              <a:rPr lang="uk-UA" b="1" dirty="0" smtClean="0">
                <a:solidFill>
                  <a:srgbClr val="00B050"/>
                </a:solidFill>
                <a:latin typeface="Algerian" panose="04020705040A02060702" pitchFamily="82" charset="0"/>
              </a:rPr>
            </a:br>
            <a:r>
              <a:rPr lang="ru-RU" b="1" dirty="0" err="1">
                <a:solidFill>
                  <a:srgbClr val="00B050"/>
                </a:solidFill>
                <a:latin typeface="Algerian" panose="04020705040A02060702" pitchFamily="82" charset="0"/>
              </a:rPr>
              <a:t>Заробітна</a:t>
            </a:r>
            <a:r>
              <a:rPr lang="ru-RU" b="1" dirty="0">
                <a:solidFill>
                  <a:srgbClr val="00B050"/>
                </a:solidFill>
                <a:latin typeface="Algerian" panose="04020705040A02060702" pitchFamily="82" charset="0"/>
              </a:rPr>
              <a:t> </a:t>
            </a:r>
            <a:r>
              <a:rPr lang="ru-RU" b="1" dirty="0" smtClean="0">
                <a:solidFill>
                  <a:srgbClr val="00B050"/>
                </a:solidFill>
                <a:latin typeface="Algerian" panose="04020705040A02060702" pitchFamily="82" charset="0"/>
              </a:rPr>
              <a:t>плата Ст. 81 </a:t>
            </a:r>
            <a:r>
              <a:rPr lang="ru-RU" b="1" dirty="0" err="1" smtClean="0">
                <a:solidFill>
                  <a:srgbClr val="00B050"/>
                </a:solidFill>
                <a:latin typeface="Algerian" panose="04020705040A02060702" pitchFamily="82" charset="0"/>
              </a:rPr>
              <a:t>КЗпП</a:t>
            </a:r>
            <a:endParaRPr lang="pl-PL" b="1"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50837" y="1238632"/>
            <a:ext cx="5607050" cy="4759832"/>
          </a:xfrm>
        </p:spPr>
        <p:txBody>
          <a:bodyPr>
            <a:noAutofit/>
          </a:bodyPr>
          <a:lstStyle/>
          <a:p>
            <a:pPr marL="0" indent="0" algn="just">
              <a:buNone/>
            </a:pPr>
            <a:r>
              <a:rPr lang="pl-PL" sz="1600" b="1" dirty="0"/>
              <a:t>Art. 81 § 1</a:t>
            </a:r>
            <a:r>
              <a:rPr lang="pl-PL" sz="1600" dirty="0"/>
              <a:t>. Pracownikowi za czas niewykonywania pracy, jeżeli był gotów do jej wykonywania, a doznał przeszkód z przyczyn dotyczących pracodawcy, przysługuje wynagrodzenie wynikające z jego osobistego zaszeregowania, określonego stawką godzinową lub miesięczną, a jeżeli taki składnik wynagrodzenia nie został wyodrębniony przy określaniu warunków wynagradzania - 60% wynagrodzenia. W każdym przypadku wynagrodzenie to nie może być jednak niższe od wysokości minimalnego wynagrodzenia za pracę, ustalanego na podstawie odrębnych przepisów.</a:t>
            </a:r>
          </a:p>
          <a:p>
            <a:pPr marL="0" indent="0" algn="just">
              <a:buNone/>
            </a:pPr>
            <a:r>
              <a:rPr lang="pl-PL" sz="1600" b="1" dirty="0"/>
              <a:t>§ 2.</a:t>
            </a:r>
            <a:r>
              <a:rPr lang="pl-PL" sz="1600" dirty="0"/>
              <a:t> Wynagrodzenie, o którym mowa w § 1, przysługuje pracownikowi za czas niezawinionego przez niego przestoju. Jeżeli przestój nastąpił z winy pracownika, wynagrodzenie nie przysługuje.</a:t>
            </a:r>
          </a:p>
          <a:p>
            <a:pPr marL="0" indent="0" algn="just">
              <a:buNone/>
            </a:pPr>
            <a:r>
              <a:rPr lang="pl-PL" sz="1600" b="1" dirty="0"/>
              <a:t>§ 3.</a:t>
            </a:r>
            <a:r>
              <a:rPr lang="pl-PL" sz="1600" dirty="0"/>
              <a:t> Pracodawca może na czas przestoju powierzyć pracownikowi inną odpowiednią pracę, za której wykonanie przysługuje wynagrodzenie przewidziane za tę pracę, nie niższe jednak od wynagrodzenia ustalonego zgodnie z § 1. Jeżeli przestój nastąpił z winy pracownika, przysługuje wyłącznie wynagrodzenie przewidziane za wykonaną pracę.</a:t>
            </a:r>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238631"/>
            <a:ext cx="5392738" cy="4823841"/>
          </a:xfrm>
        </p:spPr>
        <p:txBody>
          <a:bodyPr>
            <a:noAutofit/>
          </a:bodyPr>
          <a:lstStyle/>
          <a:p>
            <a:pPr marL="0" indent="0" algn="just">
              <a:buNone/>
            </a:pPr>
            <a:r>
              <a:rPr lang="uk" sz="1600" b="1" dirty="0"/>
              <a:t>Стаття 81 § 1 </a:t>
            </a:r>
            <a:r>
              <a:rPr lang="uk" sz="1600" dirty="0"/>
              <a:t>. Працівник за час невиконання роботи, якщо він був готовий до її виконання і зазнав перешкод з причин, пов'язаних з роботодавцем, має право на винагороду, виходячи з його особистого розряду, визначеного погодинною або місячною ставкою, а якщо така складова винагороди при визначенні умов оплати праці не відокремлювалася - 60% посадового окладу. Однак у кожному разі оплата не може бути нижчою від розміру мінімальної оплати праці, визначеної на підставі окремих нормативних актів.</a:t>
            </a:r>
          </a:p>
          <a:p>
            <a:pPr marL="0" indent="0" algn="just">
              <a:buNone/>
            </a:pPr>
            <a:r>
              <a:rPr lang="uk" sz="1600" b="1" dirty="0"/>
              <a:t>§ 2. </a:t>
            </a:r>
            <a:r>
              <a:rPr lang="uk" sz="1600" dirty="0"/>
              <a:t>Заробітна плата, зазначена в § 1, належить працівнику за час простою, </a:t>
            </a:r>
            <a:r>
              <a:rPr lang="uk" sz="1600" dirty="0" smtClean="0"/>
              <a:t>за який відповіднальність не лежить на ньому</a:t>
            </a:r>
            <a:r>
              <a:rPr lang="uk" sz="1600" dirty="0"/>
              <a:t>. Якщо простої виникли з вини працівника, він не має права на винагороду.</a:t>
            </a:r>
          </a:p>
          <a:p>
            <a:pPr marL="0" indent="0" algn="just">
              <a:buNone/>
            </a:pPr>
            <a:r>
              <a:rPr lang="uk" sz="1600" b="1" dirty="0"/>
              <a:t>§ 3. </a:t>
            </a:r>
            <a:r>
              <a:rPr lang="uk" sz="1600" dirty="0"/>
              <a:t>Роботодавець може доручити працівникові під час простою іншу відповідну роботу, виконання якої має право на винагороду, передбачену за цю роботу, але не нижче винагороди, визначеної згідно з § 1. Якщо зупинка була спричинена з вини працівника він має право лише на винагороду, передбачену за виконану роботу</a:t>
            </a:r>
            <a:r>
              <a:rPr lang="uk" sz="1600" dirty="0" smtClean="0"/>
              <a:t>.</a:t>
            </a:r>
            <a:endParaRPr lang="uk" sz="16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95975"/>
            <a:ext cx="10944225" cy="914963"/>
          </a:xfrm>
          <a:prstGeom prst="rect">
            <a:avLst/>
          </a:prstGeom>
        </p:spPr>
      </p:pic>
    </p:spTree>
    <p:extLst>
      <p:ext uri="{BB962C8B-B14F-4D97-AF65-F5344CB8AC3E}">
        <p14:creationId xmlns:p14="http://schemas.microsoft.com/office/powerpoint/2010/main" xmlns="" val="33951591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26798"/>
            <a:ext cx="10515600" cy="1316038"/>
          </a:xfrm>
        </p:spPr>
        <p:txBody>
          <a:bodyPr>
            <a:normAutofit/>
          </a:bodyPr>
          <a:lstStyle/>
          <a:p>
            <a:pPr algn="ctr"/>
            <a:r>
              <a:rPr lang="pl-PL" sz="3600" b="1" dirty="0">
                <a:solidFill>
                  <a:srgbClr val="00B050"/>
                </a:solidFill>
                <a:latin typeface="Algerian" panose="04020705040A02060702" pitchFamily="82" charset="0"/>
              </a:rPr>
              <a:t>WYNAGRODZENIE ZA PRACĘ </a:t>
            </a:r>
            <a:r>
              <a:rPr lang="uk-UA" sz="3600" b="1" dirty="0">
                <a:solidFill>
                  <a:srgbClr val="00B050"/>
                </a:solidFill>
                <a:latin typeface="Algerian" panose="04020705040A02060702" pitchFamily="82" charset="0"/>
              </a:rPr>
              <a:t/>
            </a:r>
            <a:br>
              <a:rPr lang="uk-UA" sz="3600" b="1" dirty="0">
                <a:solidFill>
                  <a:srgbClr val="00B050"/>
                </a:solidFill>
                <a:latin typeface="Algerian" panose="04020705040A02060702" pitchFamily="82" charset="0"/>
              </a:rPr>
            </a:br>
            <a:r>
              <a:rPr lang="ru-RU" sz="3600" b="1" dirty="0" err="1">
                <a:solidFill>
                  <a:srgbClr val="00B050"/>
                </a:solidFill>
                <a:latin typeface="Algerian" panose="04020705040A02060702" pitchFamily="82" charset="0"/>
              </a:rPr>
              <a:t>Заробітна</a:t>
            </a:r>
            <a:r>
              <a:rPr lang="ru-RU" sz="3600" b="1" dirty="0">
                <a:solidFill>
                  <a:srgbClr val="00B050"/>
                </a:solidFill>
                <a:latin typeface="Algerian" panose="04020705040A02060702" pitchFamily="82" charset="0"/>
              </a:rPr>
              <a:t> плата</a:t>
            </a:r>
            <a:endParaRPr lang="pl-PL" sz="3600" b="1"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284162" y="1448944"/>
            <a:ext cx="5607050" cy="3653408"/>
          </a:xfrm>
        </p:spPr>
        <p:txBody>
          <a:bodyPr>
            <a:noAutofit/>
          </a:bodyPr>
          <a:lstStyle/>
          <a:p>
            <a:pPr marL="0" indent="0" algn="just">
              <a:buNone/>
            </a:pPr>
            <a:r>
              <a:rPr lang="pl-PL" sz="2000" b="1" dirty="0"/>
              <a:t>Art. 81 </a:t>
            </a:r>
          </a:p>
          <a:p>
            <a:pPr marL="0" indent="0" algn="just">
              <a:buNone/>
            </a:pPr>
            <a:r>
              <a:rPr lang="pl-PL" sz="2000" b="1" dirty="0"/>
              <a:t>§ 4. </a:t>
            </a:r>
            <a:r>
              <a:rPr lang="pl-PL" sz="2000" dirty="0"/>
              <a:t>Wynagrodzenie za czas przestoju spowodowanego warunkami atmosferycznymi przysługuje pracownikowi zatrudnionemu przy pracach uzależnionych od tych warunków, jeżeli przepisy prawa pracy tak stanowią. W razie powierzenia pracownikowi na czas takiego przestoju innej pracy, przysługuje mu gotowość do pracy; przestój] </a:t>
            </a:r>
          </a:p>
          <a:p>
            <a:pPr marL="0" indent="0" algn="just">
              <a:buNone/>
            </a:pPr>
            <a:r>
              <a:rPr lang="pl-PL" sz="2000" dirty="0"/>
              <a:t>wynagrodzenie przewidziane za wykonaną pracę, chyba że przepisy prawa pracy przewidują stosowanie zasad określonych w § 3.</a:t>
            </a:r>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448944"/>
            <a:ext cx="5596128" cy="4740719"/>
          </a:xfrm>
        </p:spPr>
        <p:txBody>
          <a:bodyPr>
            <a:normAutofit/>
          </a:bodyPr>
          <a:lstStyle/>
          <a:p>
            <a:pPr marL="0" indent="0" algn="just">
              <a:buNone/>
            </a:pPr>
            <a:r>
              <a:rPr lang="uk" sz="2000" b="1" dirty="0"/>
              <a:t>Стаття 81</a:t>
            </a:r>
          </a:p>
          <a:p>
            <a:pPr marL="0" indent="0" algn="just">
              <a:buNone/>
            </a:pPr>
            <a:r>
              <a:rPr lang="uk" sz="2000" b="1" dirty="0"/>
              <a:t>§ 4. </a:t>
            </a:r>
            <a:r>
              <a:rPr lang="uk" sz="2000" dirty="0"/>
              <a:t>Винагорода за час простою через погодні умови виплачується працівнику, зайнятому на роботах, що залежать від цих умов, якщо це передбачено нормами законодавства про працю. Якщо працівнику під час такого простою доручено іншу роботу, він має право працювати; </a:t>
            </a:r>
            <a:r>
              <a:rPr lang="uk" sz="2000" dirty="0" smtClean="0"/>
              <a:t>простой]</a:t>
            </a:r>
            <a:endParaRPr lang="uk" sz="2000" dirty="0"/>
          </a:p>
          <a:p>
            <a:pPr marL="0" indent="0" algn="just">
              <a:buNone/>
            </a:pPr>
            <a:r>
              <a:rPr lang="ru-RU" sz="2000" dirty="0" smtClean="0"/>
              <a:t>В</a:t>
            </a:r>
            <a:r>
              <a:rPr lang="uk" sz="2000" dirty="0" smtClean="0"/>
              <a:t>инагорода передбачається </a:t>
            </a:r>
            <a:r>
              <a:rPr lang="uk" sz="2000" dirty="0"/>
              <a:t>за виконану роботу, якщо положеннями трудового законодавства не передбачено застосування принципів, викладених у § 3.</a:t>
            </a:r>
          </a:p>
          <a:p>
            <a:pPr marL="0" indent="0">
              <a:buNone/>
            </a:pPr>
            <a:endParaRPr lang="pl-PL" sz="20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95975"/>
            <a:ext cx="10944225" cy="914963"/>
          </a:xfrm>
          <a:prstGeom prst="rect">
            <a:avLst/>
          </a:prstGeom>
        </p:spPr>
      </p:pic>
    </p:spTree>
    <p:extLst>
      <p:ext uri="{BB962C8B-B14F-4D97-AF65-F5344CB8AC3E}">
        <p14:creationId xmlns:p14="http://schemas.microsoft.com/office/powerpoint/2010/main" xmlns="" val="8951820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227965"/>
            <a:ext cx="10515600" cy="777875"/>
          </a:xfrm>
        </p:spPr>
        <p:txBody>
          <a:bodyPr>
            <a:noAutofit/>
          </a:bodyPr>
          <a:lstStyle/>
          <a:p>
            <a:pPr algn="ctr"/>
            <a:r>
              <a:rPr lang="pl-PL" altLang="pl-PL" sz="3200" b="1" dirty="0" smtClean="0">
                <a:solidFill>
                  <a:srgbClr val="00B050"/>
                </a:solidFill>
                <a:latin typeface="Algerian" panose="04020705040A02060702" pitchFamily="82" charset="0"/>
              </a:rPr>
              <a:t>WADLIWE WYKONANIE </a:t>
            </a:r>
            <a:r>
              <a:rPr lang="pl-PL" sz="3200" b="1" dirty="0" smtClean="0">
                <a:solidFill>
                  <a:srgbClr val="00B050"/>
                </a:solidFill>
                <a:latin typeface="Algerian" panose="04020705040A02060702" pitchFamily="82" charset="0"/>
              </a:rPr>
              <a:t>ART. 82 KP</a:t>
            </a:r>
            <a:r>
              <a:rPr lang="uk-UA" sz="3200" b="1" dirty="0" smtClean="0">
                <a:solidFill>
                  <a:srgbClr val="00B050"/>
                </a:solidFill>
                <a:latin typeface="Algerian" panose="04020705040A02060702" pitchFamily="82" charset="0"/>
              </a:rPr>
              <a:t/>
            </a:r>
            <a:br>
              <a:rPr lang="uk-UA" sz="3200" b="1" dirty="0" smtClean="0">
                <a:solidFill>
                  <a:srgbClr val="00B050"/>
                </a:solidFill>
                <a:latin typeface="Algerian" panose="04020705040A02060702" pitchFamily="82" charset="0"/>
              </a:rPr>
            </a:br>
            <a:r>
              <a:rPr lang="ru-RU" sz="3200" b="1" dirty="0" smtClean="0">
                <a:solidFill>
                  <a:srgbClr val="00B050"/>
                </a:solidFill>
                <a:latin typeface="Algerian" panose="04020705040A02060702" pitchFamily="82" charset="0"/>
              </a:rPr>
              <a:t>НЕЯКІСНЕ ВИКОНАННЯ СТ. 82 КЗПП</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marL="0" indent="0" algn="just">
              <a:buNone/>
            </a:pPr>
            <a:r>
              <a:rPr lang="pl-PL" sz="1800" dirty="0"/>
              <a:t>. </a:t>
            </a: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878B9C57-4E99-36E5-157E-61708B042F7D}"/>
              </a:ext>
            </a:extLst>
          </p:cNvPr>
          <p:cNvSpPr txBox="1"/>
          <p:nvPr/>
        </p:nvSpPr>
        <p:spPr>
          <a:xfrm>
            <a:off x="838200" y="1305342"/>
            <a:ext cx="10729912" cy="369332"/>
          </a:xfrm>
          <a:prstGeom prst="rect">
            <a:avLst/>
          </a:prstGeom>
          <a:noFill/>
        </p:spPr>
        <p:txBody>
          <a:bodyPr wrap="square">
            <a:spAutoFit/>
          </a:bodyPr>
          <a:lstStyle/>
          <a:p>
            <a:pPr algn="just" eaLnBrk="1" hangingPunct="1">
              <a:defRPr/>
            </a:pPr>
            <a:endParaRPr lang="pl-PL" sz="1800" b="1" dirty="0"/>
          </a:p>
        </p:txBody>
      </p:sp>
      <p:sp>
        <p:nvSpPr>
          <p:cNvPr id="7" name="pole tekstowe 6">
            <a:extLst>
              <a:ext uri="{FF2B5EF4-FFF2-40B4-BE49-F238E27FC236}">
                <a16:creationId xmlns="" xmlns:a16="http://schemas.microsoft.com/office/drawing/2014/main" id="{D9875C75-4877-B907-F8CC-5B538C3E2A2F}"/>
              </a:ext>
            </a:extLst>
          </p:cNvPr>
          <p:cNvSpPr txBox="1"/>
          <p:nvPr/>
        </p:nvSpPr>
        <p:spPr>
          <a:xfrm>
            <a:off x="697706" y="1135315"/>
            <a:ext cx="11010900" cy="4524315"/>
          </a:xfrm>
          <a:prstGeom prst="rect">
            <a:avLst/>
          </a:prstGeom>
          <a:noFill/>
        </p:spPr>
        <p:txBody>
          <a:bodyPr wrap="square">
            <a:spAutoFit/>
          </a:bodyPr>
          <a:lstStyle/>
          <a:p>
            <a:endParaRPr lang="pl-PL" dirty="0"/>
          </a:p>
          <a:p>
            <a:pPr algn="just"/>
            <a:r>
              <a:rPr lang="pl-PL" dirty="0"/>
              <a:t>ART. 82 § 1. Za wadliwe wykonanie z winy pracownika produktów lub usług </a:t>
            </a:r>
            <a:r>
              <a:rPr lang="pl-PL" b="1" dirty="0"/>
              <a:t>wynagrodzenie nie przysługuje. </a:t>
            </a:r>
            <a:r>
              <a:rPr lang="pl-PL" dirty="0"/>
              <a:t>Jeżeli wskutek wadliwie wykonanej pracy z winy pracownika nastąpiło obniżenie jakości produktu lub usługi, wynagrodzenie ulega odpowiedniemu zmniejszeniu.</a:t>
            </a:r>
          </a:p>
          <a:p>
            <a:pPr algn="just"/>
            <a:endParaRPr lang="pl-PL" dirty="0"/>
          </a:p>
          <a:p>
            <a:pPr algn="just"/>
            <a:r>
              <a:rPr lang="pl-PL" dirty="0"/>
              <a:t>§ 2. Jeżeli wadliwość produktu lub usługi została usunięta przez pracownika, przysługuje mu wynagrodzenie odpowiednie do jakości produktu lub usługi, z tym, że za czas pracy przy usuwaniu wady wynagrodzenie nie przysługuje</a:t>
            </a:r>
            <a:r>
              <a:rPr lang="pl-PL" dirty="0" smtClean="0"/>
              <a:t>.</a:t>
            </a:r>
            <a:endParaRPr lang="uk-UA" dirty="0" smtClean="0"/>
          </a:p>
          <a:p>
            <a:endParaRPr lang="pl-PL" dirty="0"/>
          </a:p>
          <a:p>
            <a:pPr algn="just"/>
            <a:r>
              <a:rPr lang="uk" dirty="0" smtClean="0"/>
              <a:t>Ст. </a:t>
            </a:r>
            <a:r>
              <a:rPr lang="uk" dirty="0"/>
              <a:t>82 § 1. За неякісне виконання продукції чи послуг з вини працівника </a:t>
            </a:r>
            <a:r>
              <a:rPr lang="uk" b="1" dirty="0"/>
              <a:t>винагорода не виплачується. </a:t>
            </a:r>
            <a:r>
              <a:rPr lang="uk" dirty="0"/>
              <a:t>Якщо в результаті неякісної роботи з вини працівника відбулося зниження якості продукції або послуги, оплата праці відповідно зменшується.</a:t>
            </a:r>
          </a:p>
          <a:p>
            <a:pPr algn="just"/>
            <a:endParaRPr lang="pl-PL" dirty="0"/>
          </a:p>
          <a:p>
            <a:pPr algn="just"/>
            <a:r>
              <a:rPr lang="uk" dirty="0"/>
              <a:t>§ 2. Якщо недолік товару чи послуги усунуто працівником, він має право на винагороду, що відповідає якості товару чи послуги, але працівник не має права на винагороду за час </a:t>
            </a:r>
            <a:r>
              <a:rPr lang="uk" dirty="0" smtClean="0"/>
              <a:t>роботи при </a:t>
            </a:r>
            <a:r>
              <a:rPr lang="uk" dirty="0"/>
              <a:t>усуненні дефекту.</a:t>
            </a:r>
          </a:p>
          <a:p>
            <a:pPr algn="just"/>
            <a:endParaRPr lang="pl-PL" dirty="0"/>
          </a:p>
        </p:txBody>
      </p:sp>
    </p:spTree>
    <p:extLst>
      <p:ext uri="{BB962C8B-B14F-4D97-AF65-F5344CB8AC3E}">
        <p14:creationId xmlns:p14="http://schemas.microsoft.com/office/powerpoint/2010/main" xmlns="" val="4301127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118237"/>
            <a:ext cx="10515600" cy="777875"/>
          </a:xfrm>
        </p:spPr>
        <p:txBody>
          <a:bodyPr>
            <a:noAutofit/>
          </a:bodyPr>
          <a:lstStyle/>
          <a:p>
            <a:pPr algn="ctr"/>
            <a:r>
              <a:rPr lang="pl-PL" altLang="pl-PL" sz="3200" b="1" dirty="0" smtClean="0">
                <a:solidFill>
                  <a:srgbClr val="00B050"/>
                </a:solidFill>
                <a:latin typeface="Algerian" panose="04020705040A02060702" pitchFamily="82" charset="0"/>
              </a:rPr>
              <a:t>OCHRONA WYNAGRODZENIA </a:t>
            </a:r>
            <a:r>
              <a:rPr lang="pl-PL" sz="3200" b="1" dirty="0" smtClean="0">
                <a:solidFill>
                  <a:srgbClr val="00B050"/>
                </a:solidFill>
                <a:latin typeface="Algerian" panose="04020705040A02060702" pitchFamily="82" charset="0"/>
              </a:rPr>
              <a:t>Art. 86 KP</a:t>
            </a:r>
            <a:r>
              <a:rPr lang="uk-UA" sz="3200" b="1" dirty="0" smtClean="0">
                <a:solidFill>
                  <a:srgbClr val="00B050"/>
                </a:solidFill>
                <a:latin typeface="Algerian" panose="04020705040A02060702" pitchFamily="82" charset="0"/>
              </a:rPr>
              <a:t> </a:t>
            </a:r>
            <a:br>
              <a:rPr lang="uk-UA" sz="3200" b="1" dirty="0" smtClean="0">
                <a:solidFill>
                  <a:srgbClr val="00B050"/>
                </a:solidFill>
                <a:latin typeface="Algerian" panose="04020705040A02060702" pitchFamily="82" charset="0"/>
              </a:rPr>
            </a:br>
            <a:r>
              <a:rPr lang="ru-RU" sz="3200" b="1" dirty="0" smtClean="0">
                <a:solidFill>
                  <a:srgbClr val="00B050"/>
                </a:solidFill>
                <a:latin typeface="Algerian" panose="04020705040A02060702" pitchFamily="82" charset="0"/>
              </a:rPr>
              <a:t>ЗАХИСТ </a:t>
            </a:r>
            <a:r>
              <a:rPr lang="ru-RU" sz="3200" b="1" dirty="0">
                <a:solidFill>
                  <a:srgbClr val="00B050"/>
                </a:solidFill>
                <a:latin typeface="Algerian" panose="04020705040A02060702" pitchFamily="82" charset="0"/>
              </a:rPr>
              <a:t>ВИНАГОРОДИ </a:t>
            </a:r>
            <a:r>
              <a:rPr lang="ru-RU" sz="3200" b="1" dirty="0" smtClean="0">
                <a:solidFill>
                  <a:srgbClr val="00B050"/>
                </a:solidFill>
                <a:latin typeface="Algerian" panose="04020705040A02060702" pitchFamily="82" charset="0"/>
              </a:rPr>
              <a:t>Ст. </a:t>
            </a:r>
            <a:r>
              <a:rPr lang="ru-RU" sz="3200" b="1" dirty="0">
                <a:solidFill>
                  <a:srgbClr val="00B050"/>
                </a:solidFill>
                <a:latin typeface="Algerian" panose="04020705040A02060702" pitchFamily="82" charset="0"/>
              </a:rPr>
              <a:t>86 </a:t>
            </a:r>
            <a:r>
              <a:rPr lang="ru-RU" sz="3200" b="1" dirty="0" err="1" smtClean="0">
                <a:solidFill>
                  <a:srgbClr val="00B050"/>
                </a:solidFill>
                <a:latin typeface="Algerian" panose="04020705040A02060702" pitchFamily="82" charset="0"/>
              </a:rPr>
              <a:t>КЗпП</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marL="0" indent="0" algn="just">
              <a:buNone/>
            </a:pPr>
            <a:r>
              <a:rPr lang="pl-PL" sz="1800" dirty="0"/>
              <a:t>. </a:t>
            </a: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878B9C57-4E99-36E5-157E-61708B042F7D}"/>
              </a:ext>
            </a:extLst>
          </p:cNvPr>
          <p:cNvSpPr txBox="1"/>
          <p:nvPr/>
        </p:nvSpPr>
        <p:spPr>
          <a:xfrm>
            <a:off x="838200" y="1305342"/>
            <a:ext cx="10729912" cy="369332"/>
          </a:xfrm>
          <a:prstGeom prst="rect">
            <a:avLst/>
          </a:prstGeom>
          <a:noFill/>
        </p:spPr>
        <p:txBody>
          <a:bodyPr wrap="square">
            <a:spAutoFit/>
          </a:bodyPr>
          <a:lstStyle/>
          <a:p>
            <a:pPr algn="just" eaLnBrk="1" hangingPunct="1">
              <a:defRPr/>
            </a:pPr>
            <a:endParaRPr lang="pl-PL" sz="1800" b="1" dirty="0"/>
          </a:p>
        </p:txBody>
      </p:sp>
      <p:sp>
        <p:nvSpPr>
          <p:cNvPr id="7" name="pole tekstowe 6">
            <a:extLst>
              <a:ext uri="{FF2B5EF4-FFF2-40B4-BE49-F238E27FC236}">
                <a16:creationId xmlns="" xmlns:a16="http://schemas.microsoft.com/office/drawing/2014/main" id="{D9875C75-4877-B907-F8CC-5B538C3E2A2F}"/>
              </a:ext>
            </a:extLst>
          </p:cNvPr>
          <p:cNvSpPr txBox="1"/>
          <p:nvPr/>
        </p:nvSpPr>
        <p:spPr>
          <a:xfrm>
            <a:off x="623887" y="1148114"/>
            <a:ext cx="11010900" cy="4770537"/>
          </a:xfrm>
          <a:prstGeom prst="rect">
            <a:avLst/>
          </a:prstGeom>
          <a:noFill/>
        </p:spPr>
        <p:txBody>
          <a:bodyPr wrap="square">
            <a:spAutoFit/>
          </a:bodyPr>
          <a:lstStyle/>
          <a:p>
            <a:pPr marL="285750" indent="-285750" algn="just" eaLnBrk="1" hangingPunct="1">
              <a:buFont typeface="Arial" panose="020B0604020202020204" pitchFamily="34" charset="0"/>
              <a:buChar char="•"/>
            </a:pPr>
            <a:r>
              <a:rPr lang="pl-PL" altLang="pl-PL" sz="2200" dirty="0"/>
              <a:t>Pracownik </a:t>
            </a:r>
            <a:r>
              <a:rPr lang="pl-PL" altLang="pl-PL" sz="2200" b="1" dirty="0"/>
              <a:t>nie może zrzec się prawa do wynagrodzenia</a:t>
            </a:r>
            <a:r>
              <a:rPr lang="pl-PL" altLang="pl-PL" sz="2200" dirty="0"/>
              <a:t> ani przenieść tego prawa na inną osobę.</a:t>
            </a:r>
          </a:p>
          <a:p>
            <a:pPr marL="285750" indent="-285750" algn="just" eaLnBrk="1" hangingPunct="1">
              <a:buFont typeface="Arial" panose="020B0604020202020204" pitchFamily="34" charset="0"/>
              <a:buChar char="•"/>
            </a:pPr>
            <a:r>
              <a:rPr lang="pl-PL" altLang="pl-PL" sz="2200" dirty="0"/>
              <a:t>Wypłaty wynagrodzenia za pracę dokonuje się </a:t>
            </a:r>
            <a:r>
              <a:rPr lang="pl-PL" altLang="pl-PL" sz="2200" b="1" dirty="0"/>
              <a:t>co najmniej raz w miesiącu</a:t>
            </a:r>
            <a:r>
              <a:rPr lang="pl-PL" altLang="pl-PL" sz="2200" dirty="0"/>
              <a:t>, w stałym i ustalonym z góry terminie.</a:t>
            </a:r>
          </a:p>
          <a:p>
            <a:pPr marL="285750" indent="-285750" algn="just" eaLnBrk="1" hangingPunct="1">
              <a:buFont typeface="Arial" panose="020B0604020202020204" pitchFamily="34" charset="0"/>
              <a:buChar char="•"/>
            </a:pPr>
            <a:r>
              <a:rPr lang="pl-PL" altLang="pl-PL" sz="2200" dirty="0"/>
              <a:t>Wynagrodzenie za pracę </a:t>
            </a:r>
            <a:r>
              <a:rPr lang="pl-PL" altLang="pl-PL" sz="2200" b="1" dirty="0"/>
              <a:t>płatne raz w miesiącu wypłaca się z dołu</a:t>
            </a:r>
            <a:r>
              <a:rPr lang="pl-PL" altLang="pl-PL" sz="2200" dirty="0"/>
              <a:t>, niezwłocznie po ustaleniu jego pełnej wysokości, </a:t>
            </a:r>
            <a:r>
              <a:rPr lang="pl-PL" altLang="pl-PL" sz="2200" b="1" dirty="0"/>
              <a:t>nie później jednak niż w ciągu pierwszych 10 dni następnego miesiąca kalendarzowego.</a:t>
            </a:r>
          </a:p>
          <a:p>
            <a:pPr marL="285750" indent="-285750" algn="just" eaLnBrk="1" hangingPunct="1">
              <a:buFont typeface="Arial" panose="020B0604020202020204" pitchFamily="34" charset="0"/>
              <a:buChar char="•"/>
            </a:pPr>
            <a:r>
              <a:rPr lang="pl-PL" altLang="pl-PL" sz="2200" dirty="0"/>
              <a:t>jeżeli ustalony dzień wypłaty wynagrodzenia za pracę jest dniem wolnym od pracy, wynagrodzenie </a:t>
            </a:r>
            <a:r>
              <a:rPr lang="pl-PL" altLang="pl-PL" sz="2200" b="1" dirty="0"/>
              <a:t>wypłaca się w dniu poprzedzającym.</a:t>
            </a:r>
          </a:p>
          <a:p>
            <a:pPr marL="285750" indent="-285750" algn="just" eaLnBrk="1" hangingPunct="1">
              <a:buFont typeface="Arial" panose="020B0604020202020204" pitchFamily="34" charset="0"/>
              <a:buChar char="•"/>
            </a:pPr>
            <a:r>
              <a:rPr lang="pl-PL" altLang="pl-PL" sz="2200" dirty="0"/>
              <a:t>Pracodawca, na żądanie pracownika, jest obowiązany udostępnić do wglądu dokumenty, na których podstawie zostało obliczone jego wynagrodzenie.</a:t>
            </a:r>
            <a:endParaRPr lang="pl-PL" altLang="pl-PL" sz="2200" b="1" dirty="0"/>
          </a:p>
          <a:p>
            <a:pPr marL="285750" indent="-285750" algn="just" eaLnBrk="1" hangingPunct="1">
              <a:buFont typeface="Arial" panose="020B0604020202020204" pitchFamily="34" charset="0"/>
              <a:buChar char="•"/>
            </a:pPr>
            <a:r>
              <a:rPr lang="pl-PL" altLang="pl-PL" sz="2200" dirty="0"/>
              <a:t>Pracodawca jest obowiązany wypłacać wynagrodzenie w miejscu, terminie i czasie określonych w regulaminie pracy lub w innych przepisach prawa pracy.</a:t>
            </a:r>
          </a:p>
          <a:p>
            <a:endParaRPr lang="pl-PL" dirty="0"/>
          </a:p>
        </p:txBody>
      </p:sp>
    </p:spTree>
    <p:extLst>
      <p:ext uri="{BB962C8B-B14F-4D97-AF65-F5344CB8AC3E}">
        <p14:creationId xmlns:p14="http://schemas.microsoft.com/office/powerpoint/2010/main" xmlns="" val="65937388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3200" b="1" dirty="0">
                <a:solidFill>
                  <a:srgbClr val="00B050"/>
                </a:solidFill>
                <a:latin typeface="Algerian" panose="04020705040A02060702" pitchFamily="82" charset="0"/>
              </a:rPr>
              <a:t>OCHRONA WYNAGRODZENIA </a:t>
            </a:r>
            <a:r>
              <a:rPr lang="pl-PL" sz="3200" b="1" dirty="0">
                <a:solidFill>
                  <a:srgbClr val="00B050"/>
                </a:solidFill>
                <a:latin typeface="Algerian" panose="04020705040A02060702" pitchFamily="82" charset="0"/>
              </a:rPr>
              <a:t>Art. 86 KP</a:t>
            </a:r>
            <a:r>
              <a:rPr lang="uk-UA" sz="3200" b="1" dirty="0">
                <a:solidFill>
                  <a:srgbClr val="00B050"/>
                </a:solidFill>
                <a:latin typeface="Algerian" panose="04020705040A02060702" pitchFamily="82" charset="0"/>
              </a:rPr>
              <a:t> </a:t>
            </a:r>
            <a:br>
              <a:rPr lang="uk-UA" sz="3200" b="1" dirty="0">
                <a:solidFill>
                  <a:srgbClr val="00B050"/>
                </a:solidFill>
                <a:latin typeface="Algerian" panose="04020705040A02060702" pitchFamily="82" charset="0"/>
              </a:rPr>
            </a:br>
            <a:r>
              <a:rPr lang="ru-RU" sz="3200" b="1" dirty="0">
                <a:solidFill>
                  <a:srgbClr val="00B050"/>
                </a:solidFill>
                <a:latin typeface="Algerian" panose="04020705040A02060702" pitchFamily="82" charset="0"/>
              </a:rPr>
              <a:t>ЗАХИСТ ВИНАГОРОДИ Ст. 86 </a:t>
            </a:r>
            <a:r>
              <a:rPr lang="ru-RU" sz="3200" b="1" dirty="0" err="1">
                <a:solidFill>
                  <a:srgbClr val="00B050"/>
                </a:solidFill>
                <a:latin typeface="Algerian" panose="04020705040A02060702" pitchFamily="82" charset="0"/>
              </a:rPr>
              <a:t>КЗпП</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marL="285750" indent="-285750" algn="just"/>
            <a:r>
              <a:rPr lang="uk" altLang="pl-PL" sz="1800" dirty="0"/>
              <a:t>Працівник </a:t>
            </a:r>
            <a:r>
              <a:rPr lang="uk" altLang="pl-PL" sz="1800" b="1" dirty="0"/>
              <a:t>не може відмовитися від права на винагороду </a:t>
            </a:r>
            <a:r>
              <a:rPr lang="uk" altLang="pl-PL" sz="1800" dirty="0"/>
              <a:t>або передати це право іншій особі.</a:t>
            </a:r>
          </a:p>
          <a:p>
            <a:pPr marL="285750" indent="-285750" algn="just"/>
            <a:r>
              <a:rPr lang="uk" altLang="pl-PL" sz="1800" dirty="0"/>
              <a:t>Виплата винагороди за роботу здійснюється </a:t>
            </a:r>
            <a:r>
              <a:rPr lang="uk" altLang="pl-PL" sz="1800" b="1" dirty="0"/>
              <a:t>не рідше одного разу на місяць </a:t>
            </a:r>
            <a:r>
              <a:rPr lang="uk" altLang="pl-PL" sz="1800" dirty="0"/>
              <a:t>у встановлений і заздалегідь визначений день.</a:t>
            </a:r>
          </a:p>
          <a:p>
            <a:pPr marL="285750" indent="-285750" algn="just"/>
            <a:r>
              <a:rPr lang="uk" altLang="pl-PL" sz="1800" dirty="0"/>
              <a:t>Заробітна плата за </a:t>
            </a:r>
            <a:r>
              <a:rPr lang="uk" altLang="pl-PL" sz="1800" dirty="0" smtClean="0"/>
              <a:t>роботу</a:t>
            </a:r>
            <a:r>
              <a:rPr lang="uk" altLang="pl-PL" sz="1800" b="1" dirty="0" smtClean="0"/>
              <a:t>, </a:t>
            </a:r>
            <a:r>
              <a:rPr lang="uk" altLang="pl-PL" sz="1800" b="1" dirty="0"/>
              <a:t>що виплачується один раз на місяць, виплачується </a:t>
            </a:r>
            <a:r>
              <a:rPr lang="uk" altLang="pl-PL" sz="1800" b="1" dirty="0" smtClean="0"/>
              <a:t>заборговано</a:t>
            </a:r>
            <a:r>
              <a:rPr lang="uk" altLang="pl-PL" sz="1800" dirty="0" smtClean="0"/>
              <a:t>, </a:t>
            </a:r>
            <a:r>
              <a:rPr lang="uk" altLang="pl-PL" sz="1800" dirty="0"/>
              <a:t>негайно після визначення її повного розміру, </a:t>
            </a:r>
            <a:r>
              <a:rPr lang="uk" altLang="pl-PL" sz="1800" b="1" dirty="0"/>
              <a:t>але не пізніше 10 днів наступного календарного місяця.</a:t>
            </a:r>
          </a:p>
          <a:p>
            <a:pPr marL="285750" indent="-285750" algn="just"/>
            <a:r>
              <a:rPr lang="uk" altLang="pl-PL" sz="1800" dirty="0" smtClean="0"/>
              <a:t>Якщо </a:t>
            </a:r>
            <a:r>
              <a:rPr lang="uk" altLang="pl-PL" sz="1800" dirty="0"/>
              <a:t>узгодженою датою виплати винагороди за роботу є вихідний день, винагорода </a:t>
            </a:r>
            <a:r>
              <a:rPr lang="uk" altLang="pl-PL" sz="1800" b="1" dirty="0"/>
              <a:t>виплачується в попередній день.</a:t>
            </a:r>
          </a:p>
          <a:p>
            <a:pPr marL="285750" indent="-285750" algn="just"/>
            <a:r>
              <a:rPr lang="uk" altLang="pl-PL" sz="1800" dirty="0"/>
              <a:t>Роботодавець на вимогу працівника зобов’язаний надати для ознайомлення документи, на підставі яких розрахована йому заробітна плата.</a:t>
            </a:r>
            <a:endParaRPr lang="pl-PL" altLang="pl-PL" sz="1800" b="1" dirty="0"/>
          </a:p>
          <a:p>
            <a:pPr marL="285750" indent="-285750" algn="just"/>
            <a:r>
              <a:rPr lang="uk" altLang="pl-PL" sz="1800" dirty="0"/>
              <a:t>Роботодавець зобов'язаний виплачувати заробітну плату в місці, в день і час, визначені трудовим розпорядком або іншими положеннями законодавства про працю.</a:t>
            </a:r>
          </a:p>
          <a:p>
            <a:endParaRPr lang="pl-PL" sz="1800" dirty="0"/>
          </a:p>
          <a:p>
            <a:pPr marL="0" indent="0" algn="just">
              <a:buNone/>
            </a:pPr>
            <a:endParaRPr lang="pl-PL" sz="18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878B9C57-4E99-36E5-157E-61708B042F7D}"/>
              </a:ext>
            </a:extLst>
          </p:cNvPr>
          <p:cNvSpPr txBox="1"/>
          <p:nvPr/>
        </p:nvSpPr>
        <p:spPr>
          <a:xfrm>
            <a:off x="731043" y="681327"/>
            <a:ext cx="10729912" cy="369332"/>
          </a:xfrm>
          <a:prstGeom prst="rect">
            <a:avLst/>
          </a:prstGeom>
          <a:noFill/>
        </p:spPr>
        <p:txBody>
          <a:bodyPr wrap="square">
            <a:spAutoFit/>
          </a:bodyPr>
          <a:lstStyle/>
          <a:p>
            <a:pPr algn="just" eaLnBrk="1" hangingPunct="1">
              <a:defRPr/>
            </a:pPr>
            <a:endParaRPr lang="pl-PL" sz="1800" b="1" dirty="0"/>
          </a:p>
        </p:txBody>
      </p:sp>
      <p:sp>
        <p:nvSpPr>
          <p:cNvPr id="7" name="pole tekstowe 6">
            <a:extLst>
              <a:ext uri="{FF2B5EF4-FFF2-40B4-BE49-F238E27FC236}">
                <a16:creationId xmlns="" xmlns:a16="http://schemas.microsoft.com/office/drawing/2014/main" id="{D9875C75-4877-B907-F8CC-5B538C3E2A2F}"/>
              </a:ext>
            </a:extLst>
          </p:cNvPr>
          <p:cNvSpPr txBox="1"/>
          <p:nvPr/>
        </p:nvSpPr>
        <p:spPr>
          <a:xfrm>
            <a:off x="966787" y="1143000"/>
            <a:ext cx="11010900" cy="369332"/>
          </a:xfrm>
          <a:prstGeom prst="rect">
            <a:avLst/>
          </a:prstGeom>
          <a:noFill/>
        </p:spPr>
        <p:txBody>
          <a:bodyPr wrap="square">
            <a:spAutoFit/>
          </a:bodyPr>
          <a:lstStyle/>
          <a:p>
            <a:endParaRPr lang="pl-PL" dirty="0"/>
          </a:p>
        </p:txBody>
      </p:sp>
    </p:spTree>
    <p:extLst>
      <p:ext uri="{BB962C8B-B14F-4D97-AF65-F5344CB8AC3E}">
        <p14:creationId xmlns:p14="http://schemas.microsoft.com/office/powerpoint/2010/main" xmlns="" val="257782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3200" b="1" dirty="0">
                <a:solidFill>
                  <a:srgbClr val="00B050"/>
                </a:solidFill>
                <a:latin typeface="Algerian" panose="04020705040A02060702" pitchFamily="82" charset="0"/>
              </a:rPr>
              <a:t>CZAS PRACY </a:t>
            </a:r>
            <a:r>
              <a:rPr lang="pl-PL" sz="3200" b="1" dirty="0">
                <a:solidFill>
                  <a:srgbClr val="00B050"/>
                </a:solidFill>
                <a:latin typeface="Algerian" panose="04020705040A02060702" pitchFamily="82" charset="0"/>
              </a:rPr>
              <a:t>Art. 129 KP i </a:t>
            </a:r>
            <a:r>
              <a:rPr lang="pl-PL" sz="3200" b="1" dirty="0" smtClean="0">
                <a:solidFill>
                  <a:srgbClr val="00B050"/>
                </a:solidFill>
                <a:latin typeface="Algerian" panose="04020705040A02060702" pitchFamily="82" charset="0"/>
              </a:rPr>
              <a:t>dalsze</a:t>
            </a:r>
            <a:r>
              <a:rPr lang="uk-UA" sz="3200" b="1" dirty="0" smtClean="0">
                <a:solidFill>
                  <a:srgbClr val="00B050"/>
                </a:solidFill>
                <a:latin typeface="Algerian" panose="04020705040A02060702" pitchFamily="82" charset="0"/>
              </a:rPr>
              <a:t> </a:t>
            </a:r>
            <a:br>
              <a:rPr lang="uk-UA" sz="3200" b="1" dirty="0" smtClean="0">
                <a:solidFill>
                  <a:srgbClr val="00B050"/>
                </a:solidFill>
                <a:latin typeface="Algerian" panose="04020705040A02060702" pitchFamily="82" charset="0"/>
              </a:rPr>
            </a:br>
            <a:r>
              <a:rPr lang="ru-RU" sz="3200" b="1" dirty="0" smtClean="0">
                <a:solidFill>
                  <a:srgbClr val="00B050"/>
                </a:solidFill>
                <a:latin typeface="Algerian" panose="04020705040A02060702" pitchFamily="82" charset="0"/>
              </a:rPr>
              <a:t>ЧАС </a:t>
            </a:r>
            <a:r>
              <a:rPr lang="ru-RU" sz="3200" b="1" dirty="0">
                <a:solidFill>
                  <a:srgbClr val="00B050"/>
                </a:solidFill>
                <a:latin typeface="Algerian" panose="04020705040A02060702" pitchFamily="82" charset="0"/>
              </a:rPr>
              <a:t>РОБОТИ ст.129 </a:t>
            </a:r>
            <a:r>
              <a:rPr lang="ru-RU" sz="3200" b="1" dirty="0" err="1">
                <a:solidFill>
                  <a:srgbClr val="00B050"/>
                </a:solidFill>
                <a:latin typeface="Algerian" panose="04020705040A02060702" pitchFamily="82" charset="0"/>
              </a:rPr>
              <a:t>КЗпП</a:t>
            </a:r>
            <a:r>
              <a:rPr lang="ru-RU" sz="3200" b="1" dirty="0">
                <a:solidFill>
                  <a:srgbClr val="00B050"/>
                </a:solidFill>
                <a:latin typeface="Algerian" panose="04020705040A02060702" pitchFamily="82" charset="0"/>
              </a:rPr>
              <a:t> і </a:t>
            </a:r>
            <a:r>
              <a:rPr lang="ru-RU" sz="3200" b="1" dirty="0" err="1" smtClean="0">
                <a:solidFill>
                  <a:srgbClr val="00B050"/>
                </a:solidFill>
                <a:latin typeface="Algerian" panose="04020705040A02060702" pitchFamily="82" charset="0"/>
              </a:rPr>
              <a:t>далі</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lnSpcReduction="10000"/>
          </a:bodyPr>
          <a:lstStyle/>
          <a:p>
            <a:pPr algn="just" eaLnBrk="1" hangingPunct="1">
              <a:buFont typeface="Arial" charset="0"/>
              <a:buChar char="•"/>
              <a:defRPr/>
            </a:pPr>
            <a:r>
              <a:rPr lang="pl-PL" sz="2000" dirty="0"/>
              <a:t>Czasem pracy jest </a:t>
            </a:r>
            <a:r>
              <a:rPr lang="pl-PL" sz="2000" u="sng" dirty="0"/>
              <a:t>czas, w którym pracownik pozostaje w dyspozycji pracodawcy</a:t>
            </a:r>
            <a:r>
              <a:rPr lang="pl-PL" sz="2000" dirty="0"/>
              <a:t> w zakładzie pracy lub w innym miejscu wyznaczonym do wykonywania pracy.</a:t>
            </a:r>
          </a:p>
          <a:p>
            <a:pPr algn="just" eaLnBrk="1" hangingPunct="1">
              <a:buFont typeface="Arial" charset="0"/>
              <a:buChar char="•"/>
              <a:defRPr/>
            </a:pPr>
            <a:r>
              <a:rPr lang="pl-PL" sz="2000" b="1" dirty="0"/>
              <a:t>Praca zmianowa </a:t>
            </a:r>
            <a:r>
              <a:rPr lang="pl-PL" sz="2000" dirty="0"/>
              <a:t>–wykonywanie pracy według ustalonego rozkładu czasu pracy przewidującego zmianę pory wykonywania pracy przez poszczególnych pracowników po upływie określonej liczby godzin, dni lub tygodni. </a:t>
            </a:r>
          </a:p>
          <a:p>
            <a:pPr algn="just" eaLnBrk="1" hangingPunct="1">
              <a:buFont typeface="Arial" charset="0"/>
              <a:buChar char="•"/>
              <a:defRPr/>
            </a:pPr>
            <a:r>
              <a:rPr lang="pl-PL" sz="2000" b="1" dirty="0"/>
              <a:t>Pracownicy zarządzających w imieniu pracodawcy zakładem pracy </a:t>
            </a:r>
            <a:r>
              <a:rPr lang="pl-PL" sz="2000" dirty="0"/>
              <a:t>– należy przez to rozumieć pracowników kierujących jednoosobowo zakładem pracy i ich zastępców lub pracowników wchodzących w skład kolegialnego organu zarządzającego zakładem pracy oraz głównych księgowych.</a:t>
            </a:r>
          </a:p>
          <a:p>
            <a:pPr algn="just" eaLnBrk="1" hangingPunct="1">
              <a:buFont typeface="Arial" charset="0"/>
              <a:buChar char="•"/>
              <a:defRPr/>
            </a:pPr>
            <a:r>
              <a:rPr lang="pl-PL" sz="2000" b="1" dirty="0"/>
              <a:t>Doba</a:t>
            </a:r>
            <a:r>
              <a:rPr lang="pl-PL" sz="2000" dirty="0"/>
              <a:t>– należy rozumieć 24 kolejne godziny, poczynając od godziny, w której pracownik rozpoczyna pracę zgodnie z obowiązującym go rozkładem czasu pracy.</a:t>
            </a:r>
          </a:p>
          <a:p>
            <a:pPr algn="just" eaLnBrk="1" hangingPunct="1">
              <a:buFont typeface="Arial" charset="0"/>
              <a:buChar char="•"/>
              <a:defRPr/>
            </a:pPr>
            <a:r>
              <a:rPr lang="pl-PL" sz="2000" b="1" dirty="0"/>
              <a:t>Tydzień</a:t>
            </a:r>
            <a:r>
              <a:rPr lang="pl-PL" sz="2000" dirty="0"/>
              <a:t> – należy rozumieć </a:t>
            </a:r>
            <a:r>
              <a:rPr lang="pl-PL" sz="2000" b="1" dirty="0"/>
              <a:t>7 kolejnych dni kalendarzowych</a:t>
            </a:r>
            <a:r>
              <a:rPr lang="pl-PL" sz="2000" dirty="0"/>
              <a:t>, poczynając od pierwszego dnia okresu rozliczeniowego.</a:t>
            </a:r>
          </a:p>
          <a:p>
            <a:pPr marL="0" indent="0" algn="just">
              <a:buNone/>
            </a:pPr>
            <a:endParaRPr lang="pl-PL" sz="18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878B9C57-4E99-36E5-157E-61708B042F7D}"/>
              </a:ext>
            </a:extLst>
          </p:cNvPr>
          <p:cNvSpPr txBox="1"/>
          <p:nvPr/>
        </p:nvSpPr>
        <p:spPr>
          <a:xfrm>
            <a:off x="838200" y="1305342"/>
            <a:ext cx="10729912" cy="369332"/>
          </a:xfrm>
          <a:prstGeom prst="rect">
            <a:avLst/>
          </a:prstGeom>
          <a:noFill/>
        </p:spPr>
        <p:txBody>
          <a:bodyPr wrap="square">
            <a:spAutoFit/>
          </a:bodyPr>
          <a:lstStyle/>
          <a:p>
            <a:pPr algn="just" eaLnBrk="1" hangingPunct="1">
              <a:defRPr/>
            </a:pPr>
            <a:endParaRPr lang="pl-PL" sz="1800" b="1" dirty="0"/>
          </a:p>
        </p:txBody>
      </p:sp>
      <p:sp>
        <p:nvSpPr>
          <p:cNvPr id="7" name="pole tekstowe 6">
            <a:extLst>
              <a:ext uri="{FF2B5EF4-FFF2-40B4-BE49-F238E27FC236}">
                <a16:creationId xmlns="" xmlns:a16="http://schemas.microsoft.com/office/drawing/2014/main" id="{D9875C75-4877-B907-F8CC-5B538C3E2A2F}"/>
              </a:ext>
            </a:extLst>
          </p:cNvPr>
          <p:cNvSpPr txBox="1"/>
          <p:nvPr/>
        </p:nvSpPr>
        <p:spPr>
          <a:xfrm>
            <a:off x="623887" y="1148114"/>
            <a:ext cx="11010900" cy="369332"/>
          </a:xfrm>
          <a:prstGeom prst="rect">
            <a:avLst/>
          </a:prstGeom>
          <a:noFill/>
        </p:spPr>
        <p:txBody>
          <a:bodyPr wrap="square">
            <a:spAutoFit/>
          </a:bodyPr>
          <a:lstStyle/>
          <a:p>
            <a:endParaRPr lang="pl-PL" dirty="0"/>
          </a:p>
        </p:txBody>
      </p:sp>
    </p:spTree>
    <p:extLst>
      <p:ext uri="{BB962C8B-B14F-4D97-AF65-F5344CB8AC3E}">
        <p14:creationId xmlns:p14="http://schemas.microsoft.com/office/powerpoint/2010/main" xmlns="" val="35946715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3200" b="1" dirty="0">
                <a:solidFill>
                  <a:srgbClr val="00B050"/>
                </a:solidFill>
                <a:latin typeface="Algerian" panose="04020705040A02060702" pitchFamily="82" charset="0"/>
              </a:rPr>
              <a:t>CZAS PRACY </a:t>
            </a:r>
            <a:r>
              <a:rPr lang="pl-PL" sz="3200" b="1" dirty="0">
                <a:solidFill>
                  <a:srgbClr val="00B050"/>
                </a:solidFill>
                <a:latin typeface="Algerian" panose="04020705040A02060702" pitchFamily="82" charset="0"/>
              </a:rPr>
              <a:t>Art. 129 KP i dalsze</a:t>
            </a:r>
            <a:r>
              <a:rPr lang="uk-UA" sz="3200" b="1" dirty="0">
                <a:solidFill>
                  <a:srgbClr val="00B050"/>
                </a:solidFill>
                <a:latin typeface="Algerian" panose="04020705040A02060702" pitchFamily="82" charset="0"/>
              </a:rPr>
              <a:t> </a:t>
            </a:r>
            <a:br>
              <a:rPr lang="uk-UA" sz="3200" b="1" dirty="0">
                <a:solidFill>
                  <a:srgbClr val="00B050"/>
                </a:solidFill>
                <a:latin typeface="Algerian" panose="04020705040A02060702" pitchFamily="82" charset="0"/>
              </a:rPr>
            </a:br>
            <a:r>
              <a:rPr lang="ru-RU" sz="3200" b="1" dirty="0">
                <a:solidFill>
                  <a:srgbClr val="00B050"/>
                </a:solidFill>
                <a:latin typeface="Algerian" panose="04020705040A02060702" pitchFamily="82" charset="0"/>
              </a:rPr>
              <a:t>ЧАС РОБОТИ ст.129 </a:t>
            </a:r>
            <a:r>
              <a:rPr lang="ru-RU" sz="3200" b="1" dirty="0" err="1">
                <a:solidFill>
                  <a:srgbClr val="00B050"/>
                </a:solidFill>
                <a:latin typeface="Algerian" panose="04020705040A02060702" pitchFamily="82" charset="0"/>
              </a:rPr>
              <a:t>КЗпП</a:t>
            </a:r>
            <a:r>
              <a:rPr lang="ru-RU" sz="3200" b="1" dirty="0">
                <a:solidFill>
                  <a:srgbClr val="00B050"/>
                </a:solidFill>
                <a:latin typeface="Algerian" panose="04020705040A02060702" pitchFamily="82" charset="0"/>
              </a:rPr>
              <a:t> і </a:t>
            </a:r>
            <a:r>
              <a:rPr lang="ru-RU" sz="3200" b="1" dirty="0" err="1">
                <a:solidFill>
                  <a:srgbClr val="00B050"/>
                </a:solidFill>
                <a:latin typeface="Algerian" panose="04020705040A02060702" pitchFamily="82" charset="0"/>
              </a:rPr>
              <a:t>далі</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algn="just">
              <a:buFont typeface="Arial" charset="0"/>
              <a:buChar char="•"/>
              <a:defRPr/>
            </a:pPr>
            <a:r>
              <a:rPr lang="uk" sz="1800" dirty="0"/>
              <a:t>Робочий час - </a:t>
            </a:r>
            <a:r>
              <a:rPr lang="uk" sz="1800" u="sng" dirty="0"/>
              <a:t>це час, протягом якого працівник перебуває у розпорядженні роботодавця </a:t>
            </a:r>
            <a:r>
              <a:rPr lang="uk" sz="1800" dirty="0"/>
              <a:t>на робочому або іншому місці, відведеному для виконання роботи.</a:t>
            </a:r>
          </a:p>
          <a:p>
            <a:pPr algn="just">
              <a:buFont typeface="Arial" charset="0"/>
              <a:buChar char="•"/>
              <a:defRPr/>
            </a:pPr>
            <a:r>
              <a:rPr lang="uk" sz="1800" b="1" dirty="0"/>
              <a:t>Позмінна </a:t>
            </a:r>
            <a:r>
              <a:rPr lang="uk" sz="1800" dirty="0"/>
              <a:t>робота - виконання роботи за встановленим графіком робочого часу, що передбачає зміну часу роботи окремими працівниками через визначену кількість годин, днів або тижнів.</a:t>
            </a:r>
          </a:p>
          <a:p>
            <a:pPr algn="just">
              <a:buFont typeface="Arial" charset="0"/>
              <a:buChar char="•"/>
              <a:defRPr/>
            </a:pPr>
            <a:r>
              <a:rPr lang="uk" sz="1800" b="1" dirty="0" smtClean="0"/>
              <a:t>Працівників, </a:t>
            </a:r>
            <a:r>
              <a:rPr lang="uk" sz="1800" b="1" dirty="0"/>
              <a:t>які керують робочим місцем від імені </a:t>
            </a:r>
            <a:r>
              <a:rPr lang="uk" sz="1800" b="1" dirty="0" smtClean="0"/>
              <a:t>роботодавця</a:t>
            </a:r>
            <a:r>
              <a:rPr lang="uk" sz="1800" dirty="0" smtClean="0"/>
              <a:t>, </a:t>
            </a:r>
            <a:r>
              <a:rPr lang="uk" sz="1800" dirty="0"/>
              <a:t>слід розуміти </a:t>
            </a:r>
            <a:r>
              <a:rPr lang="uk" sz="1800" dirty="0" smtClean="0"/>
              <a:t>осіб, </a:t>
            </a:r>
            <a:r>
              <a:rPr lang="uk" sz="1800" dirty="0"/>
              <a:t>які самостійно керують робочим місцем, та їх заступників або працівників, які входять до складу колективного органу управління робочим місцем та головних бухгалтерів.</a:t>
            </a:r>
          </a:p>
          <a:p>
            <a:pPr algn="just">
              <a:buFont typeface="Arial" charset="0"/>
              <a:buChar char="•"/>
              <a:defRPr/>
            </a:pPr>
            <a:r>
              <a:rPr lang="uk" sz="1800" b="1" dirty="0" smtClean="0"/>
              <a:t>Доба </a:t>
            </a:r>
            <a:r>
              <a:rPr lang="uk" sz="1800" dirty="0" smtClean="0"/>
              <a:t>- </a:t>
            </a:r>
            <a:r>
              <a:rPr lang="uk" sz="1800" dirty="0"/>
              <a:t>це 24 години поспіль, починаючи з години, в яку працівник приступає до роботи відповідно до чинного для нього </a:t>
            </a:r>
            <a:r>
              <a:rPr lang="uk" sz="1800" dirty="0" smtClean="0"/>
              <a:t>графіку </a:t>
            </a:r>
            <a:r>
              <a:rPr lang="uk" sz="1800" dirty="0"/>
              <a:t>робочого часу.</a:t>
            </a:r>
          </a:p>
          <a:p>
            <a:pPr algn="just">
              <a:buFont typeface="Arial" charset="0"/>
              <a:buChar char="•"/>
              <a:defRPr/>
            </a:pPr>
            <a:r>
              <a:rPr lang="uk" sz="1800" b="1" dirty="0"/>
              <a:t>Тиждень </a:t>
            </a:r>
            <a:r>
              <a:rPr lang="uk" sz="1800" dirty="0"/>
              <a:t>– слід розуміти </a:t>
            </a:r>
            <a:r>
              <a:rPr lang="uk" sz="1800" b="1" dirty="0"/>
              <a:t>7 послідовних календарних днів </a:t>
            </a:r>
            <a:r>
              <a:rPr lang="uk" sz="1800" dirty="0"/>
              <a:t>, починаючи з першого дня розрахункового періоду.</a:t>
            </a:r>
          </a:p>
          <a:p>
            <a:pPr marL="0" indent="0" algn="just">
              <a:buNone/>
            </a:pPr>
            <a:endParaRPr lang="pl-PL" sz="1600" dirty="0"/>
          </a:p>
          <a:p>
            <a:pPr marL="0" indent="0" algn="just">
              <a:buNone/>
            </a:pPr>
            <a:endParaRPr lang="pl-PL" sz="18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7" name="pole tekstowe 6">
            <a:extLst>
              <a:ext uri="{FF2B5EF4-FFF2-40B4-BE49-F238E27FC236}">
                <a16:creationId xmlns="" xmlns:a16="http://schemas.microsoft.com/office/drawing/2014/main" id="{D9875C75-4877-B907-F8CC-5B538C3E2A2F}"/>
              </a:ext>
            </a:extLst>
          </p:cNvPr>
          <p:cNvSpPr txBox="1"/>
          <p:nvPr/>
        </p:nvSpPr>
        <p:spPr>
          <a:xfrm>
            <a:off x="966787" y="1143000"/>
            <a:ext cx="11010900" cy="369332"/>
          </a:xfrm>
          <a:prstGeom prst="rect">
            <a:avLst/>
          </a:prstGeom>
          <a:noFill/>
        </p:spPr>
        <p:txBody>
          <a:bodyPr wrap="square">
            <a:spAutoFit/>
          </a:bodyPr>
          <a:lstStyle/>
          <a:p>
            <a:endParaRPr lang="pl-PL" dirty="0"/>
          </a:p>
        </p:txBody>
      </p:sp>
    </p:spTree>
    <p:extLst>
      <p:ext uri="{BB962C8B-B14F-4D97-AF65-F5344CB8AC3E}">
        <p14:creationId xmlns:p14="http://schemas.microsoft.com/office/powerpoint/2010/main" xmlns="" val="2577829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3200" b="1" dirty="0">
                <a:solidFill>
                  <a:srgbClr val="00B050"/>
                </a:solidFill>
                <a:latin typeface="Algerian" panose="04020705040A02060702" pitchFamily="82" charset="0"/>
              </a:rPr>
              <a:t>CZAS PRACY </a:t>
            </a:r>
            <a:r>
              <a:rPr lang="pl-PL" sz="3200" b="1" dirty="0">
                <a:solidFill>
                  <a:srgbClr val="00B050"/>
                </a:solidFill>
                <a:latin typeface="Algerian" panose="04020705040A02060702" pitchFamily="82" charset="0"/>
              </a:rPr>
              <a:t>Art. 129 KP i dalsze</a:t>
            </a:r>
            <a:r>
              <a:rPr lang="uk-UA" sz="3200" b="1" dirty="0">
                <a:solidFill>
                  <a:srgbClr val="00B050"/>
                </a:solidFill>
                <a:latin typeface="Algerian" panose="04020705040A02060702" pitchFamily="82" charset="0"/>
              </a:rPr>
              <a:t> </a:t>
            </a:r>
            <a:br>
              <a:rPr lang="uk-UA" sz="3200" b="1" dirty="0">
                <a:solidFill>
                  <a:srgbClr val="00B050"/>
                </a:solidFill>
                <a:latin typeface="Algerian" panose="04020705040A02060702" pitchFamily="82" charset="0"/>
              </a:rPr>
            </a:br>
            <a:r>
              <a:rPr lang="ru-RU" sz="3200" b="1" dirty="0">
                <a:solidFill>
                  <a:srgbClr val="00B050"/>
                </a:solidFill>
                <a:latin typeface="Algerian" panose="04020705040A02060702" pitchFamily="82" charset="0"/>
              </a:rPr>
              <a:t>ЧАС РОБОТИ ст.129 </a:t>
            </a:r>
            <a:r>
              <a:rPr lang="ru-RU" sz="3200" b="1" dirty="0" err="1">
                <a:solidFill>
                  <a:srgbClr val="00B050"/>
                </a:solidFill>
                <a:latin typeface="Algerian" panose="04020705040A02060702" pitchFamily="82" charset="0"/>
              </a:rPr>
              <a:t>КЗпП</a:t>
            </a:r>
            <a:r>
              <a:rPr lang="ru-RU" sz="3200" b="1" dirty="0">
                <a:solidFill>
                  <a:srgbClr val="00B050"/>
                </a:solidFill>
                <a:latin typeface="Algerian" panose="04020705040A02060702" pitchFamily="82" charset="0"/>
              </a:rPr>
              <a:t> і </a:t>
            </a:r>
            <a:r>
              <a:rPr lang="ru-RU" sz="3200" b="1" dirty="0" err="1">
                <a:solidFill>
                  <a:srgbClr val="00B050"/>
                </a:solidFill>
                <a:latin typeface="Algerian" panose="04020705040A02060702" pitchFamily="82" charset="0"/>
              </a:rPr>
              <a:t>далі</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algn="just" eaLnBrk="1" hangingPunct="1">
              <a:buFont typeface="Arial" charset="0"/>
              <a:buChar char="•"/>
              <a:defRPr/>
            </a:pPr>
            <a:r>
              <a:rPr lang="pl-PL" sz="2400" dirty="0"/>
              <a:t>Czas pracy nie może przekraczać </a:t>
            </a:r>
            <a:r>
              <a:rPr lang="pl-PL" sz="2400" b="1" dirty="0"/>
              <a:t>8 godzin na dobę </a:t>
            </a:r>
            <a:r>
              <a:rPr lang="pl-PL" sz="2400" dirty="0"/>
              <a:t>i przeciętnie </a:t>
            </a:r>
            <a:r>
              <a:rPr lang="pl-PL" sz="2400" b="1" dirty="0"/>
              <a:t>40 godzin </a:t>
            </a:r>
            <a:r>
              <a:rPr lang="pl-PL" sz="2400" dirty="0"/>
              <a:t>w przeciętnie pięciodniowym tygodniu pracy w przyjętym okresie rozliczeniowym nieprzekraczającym </a:t>
            </a:r>
            <a:r>
              <a:rPr lang="pl-PL" sz="2400" b="1" dirty="0"/>
              <a:t>4 miesięcy </a:t>
            </a:r>
            <a:r>
              <a:rPr lang="pl-PL" sz="2400" dirty="0"/>
              <a:t>(co do zasady).</a:t>
            </a:r>
          </a:p>
          <a:p>
            <a:pPr algn="just" eaLnBrk="1" hangingPunct="1">
              <a:buFont typeface="Arial" charset="0"/>
              <a:buChar char="•"/>
              <a:defRPr/>
            </a:pPr>
            <a:r>
              <a:rPr lang="pl-PL" sz="2400" dirty="0"/>
              <a:t>W każdym systemie czasu pracy, jeżeli jest to uzasadnione przyczynami obiektywnymi lub technicznymi lub dotyczącymi organizacji pracy, okres rozliczeniowy może być przedłużony, nie więcej jednak niż do </a:t>
            </a:r>
            <a:r>
              <a:rPr lang="pl-PL" sz="2400" b="1" dirty="0"/>
              <a:t>12 miesięcy</a:t>
            </a:r>
            <a:r>
              <a:rPr lang="pl-PL" sz="2400" dirty="0"/>
              <a:t>, przy zachowaniu ogólnych zasad dotyczących ochrony bezpieczeństwa i zdrowia pracowników.</a:t>
            </a:r>
          </a:p>
          <a:p>
            <a:pPr marL="0" indent="0" algn="just">
              <a:buNone/>
            </a:pPr>
            <a:endParaRPr lang="pl-PL" sz="18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878B9C57-4E99-36E5-157E-61708B042F7D}"/>
              </a:ext>
            </a:extLst>
          </p:cNvPr>
          <p:cNvSpPr txBox="1"/>
          <p:nvPr/>
        </p:nvSpPr>
        <p:spPr>
          <a:xfrm>
            <a:off x="623887" y="773668"/>
            <a:ext cx="10729912" cy="369332"/>
          </a:xfrm>
          <a:prstGeom prst="rect">
            <a:avLst/>
          </a:prstGeom>
          <a:noFill/>
        </p:spPr>
        <p:txBody>
          <a:bodyPr wrap="square">
            <a:spAutoFit/>
          </a:bodyPr>
          <a:lstStyle/>
          <a:p>
            <a:pPr algn="just" eaLnBrk="1" hangingPunct="1">
              <a:defRPr/>
            </a:pPr>
            <a:endParaRPr lang="pl-PL" sz="1800" b="1" dirty="0"/>
          </a:p>
        </p:txBody>
      </p:sp>
      <p:sp>
        <p:nvSpPr>
          <p:cNvPr id="7" name="pole tekstowe 6">
            <a:extLst>
              <a:ext uri="{FF2B5EF4-FFF2-40B4-BE49-F238E27FC236}">
                <a16:creationId xmlns="" xmlns:a16="http://schemas.microsoft.com/office/drawing/2014/main" id="{D9875C75-4877-B907-F8CC-5B538C3E2A2F}"/>
              </a:ext>
            </a:extLst>
          </p:cNvPr>
          <p:cNvSpPr txBox="1"/>
          <p:nvPr/>
        </p:nvSpPr>
        <p:spPr>
          <a:xfrm>
            <a:off x="623887" y="1148114"/>
            <a:ext cx="11010900" cy="369332"/>
          </a:xfrm>
          <a:prstGeom prst="rect">
            <a:avLst/>
          </a:prstGeom>
          <a:noFill/>
        </p:spPr>
        <p:txBody>
          <a:bodyPr wrap="square">
            <a:spAutoFit/>
          </a:bodyPr>
          <a:lstStyle/>
          <a:p>
            <a:endParaRPr lang="pl-PL" dirty="0"/>
          </a:p>
        </p:txBody>
      </p:sp>
    </p:spTree>
    <p:extLst>
      <p:ext uri="{BB962C8B-B14F-4D97-AF65-F5344CB8AC3E}">
        <p14:creationId xmlns:p14="http://schemas.microsoft.com/office/powerpoint/2010/main" xmlns="" val="28727072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3200" b="1" dirty="0">
                <a:solidFill>
                  <a:srgbClr val="00B050"/>
                </a:solidFill>
                <a:latin typeface="Algerian" panose="04020705040A02060702" pitchFamily="82" charset="0"/>
              </a:rPr>
              <a:t>CZAS PRACY </a:t>
            </a:r>
            <a:r>
              <a:rPr lang="pl-PL" sz="3200" b="1" dirty="0">
                <a:solidFill>
                  <a:srgbClr val="00B050"/>
                </a:solidFill>
                <a:latin typeface="Algerian" panose="04020705040A02060702" pitchFamily="82" charset="0"/>
              </a:rPr>
              <a:t>Art. 129 KP i dalsze</a:t>
            </a:r>
            <a:r>
              <a:rPr lang="uk-UA" sz="3200" b="1" dirty="0">
                <a:solidFill>
                  <a:srgbClr val="00B050"/>
                </a:solidFill>
                <a:latin typeface="Algerian" panose="04020705040A02060702" pitchFamily="82" charset="0"/>
              </a:rPr>
              <a:t> </a:t>
            </a:r>
            <a:br>
              <a:rPr lang="uk-UA" sz="3200" b="1" dirty="0">
                <a:solidFill>
                  <a:srgbClr val="00B050"/>
                </a:solidFill>
                <a:latin typeface="Algerian" panose="04020705040A02060702" pitchFamily="82" charset="0"/>
              </a:rPr>
            </a:br>
            <a:r>
              <a:rPr lang="ru-RU" sz="3200" b="1" dirty="0">
                <a:solidFill>
                  <a:srgbClr val="00B050"/>
                </a:solidFill>
                <a:latin typeface="Algerian" panose="04020705040A02060702" pitchFamily="82" charset="0"/>
              </a:rPr>
              <a:t>ЧАС РОБОТИ ст.129 </a:t>
            </a:r>
            <a:r>
              <a:rPr lang="ru-RU" sz="3200" b="1" dirty="0" err="1">
                <a:solidFill>
                  <a:srgbClr val="00B050"/>
                </a:solidFill>
                <a:latin typeface="Algerian" panose="04020705040A02060702" pitchFamily="82" charset="0"/>
              </a:rPr>
              <a:t>КЗпП</a:t>
            </a:r>
            <a:r>
              <a:rPr lang="ru-RU" sz="3200" b="1" dirty="0">
                <a:solidFill>
                  <a:srgbClr val="00B050"/>
                </a:solidFill>
                <a:latin typeface="Algerian" panose="04020705040A02060702" pitchFamily="82" charset="0"/>
              </a:rPr>
              <a:t> і </a:t>
            </a:r>
            <a:r>
              <a:rPr lang="ru-RU" sz="3200" b="1" dirty="0" err="1">
                <a:solidFill>
                  <a:srgbClr val="00B050"/>
                </a:solidFill>
                <a:latin typeface="Algerian" panose="04020705040A02060702" pitchFamily="82" charset="0"/>
              </a:rPr>
              <a:t>далі</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algn="just">
              <a:buFont typeface="Arial" charset="0"/>
              <a:buChar char="•"/>
              <a:defRPr/>
            </a:pPr>
            <a:r>
              <a:rPr lang="uk" sz="2600" dirty="0"/>
              <a:t>Тривалість робочого часу не може перевищувати </a:t>
            </a:r>
            <a:r>
              <a:rPr lang="uk" sz="2600" b="1" dirty="0"/>
              <a:t>8 годин на день </a:t>
            </a:r>
            <a:r>
              <a:rPr lang="uk" sz="2600" dirty="0"/>
              <a:t>і в середньому </a:t>
            </a:r>
            <a:r>
              <a:rPr lang="uk" sz="2600" b="1" dirty="0"/>
              <a:t>40 годин </a:t>
            </a:r>
            <a:r>
              <a:rPr lang="uk" sz="2600" dirty="0"/>
              <a:t>при середньому п'ятиденному робочому тижні у прийнятому розрахунковому періоді, що не перевищує </a:t>
            </a:r>
            <a:r>
              <a:rPr lang="uk" sz="2600" b="1" dirty="0"/>
              <a:t>4 місяців </a:t>
            </a:r>
            <a:r>
              <a:rPr lang="uk" sz="2600" dirty="0"/>
              <a:t>(в принципі).</a:t>
            </a:r>
          </a:p>
          <a:p>
            <a:pPr algn="just">
              <a:buFont typeface="Arial" charset="0"/>
              <a:buChar char="•"/>
              <a:defRPr/>
            </a:pPr>
            <a:r>
              <a:rPr lang="uk" sz="2600" dirty="0"/>
              <a:t>У кожній системі робочого часу, якщо це виправдано об’єктивними чи технічними причинами чи причинами, пов’язаними з організацією праці, період відліку може бути продовжений, але не більше ніж на </a:t>
            </a:r>
            <a:r>
              <a:rPr lang="uk" sz="2600" b="1" dirty="0"/>
              <a:t>12 </a:t>
            </a:r>
            <a:r>
              <a:rPr lang="uk" sz="2600" b="1" dirty="0" smtClean="0"/>
              <a:t>місяців</a:t>
            </a:r>
            <a:r>
              <a:rPr lang="uk" sz="2600" dirty="0" smtClean="0"/>
              <a:t>, </a:t>
            </a:r>
            <a:r>
              <a:rPr lang="uk" sz="2600" dirty="0"/>
              <a:t>за умови дотримання загальних принципів щодо захисту </a:t>
            </a:r>
            <a:r>
              <a:rPr lang="uk" sz="2600" dirty="0" smtClean="0"/>
              <a:t>безпеки </a:t>
            </a:r>
            <a:r>
              <a:rPr lang="uk" sz="2600" dirty="0"/>
              <a:t>та </a:t>
            </a:r>
            <a:r>
              <a:rPr lang="uk" sz="2600" dirty="0" smtClean="0"/>
              <a:t>здоров'я працівників.</a:t>
            </a:r>
            <a:endParaRPr lang="uk" sz="26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878B9C57-4E99-36E5-157E-61708B042F7D}"/>
              </a:ext>
            </a:extLst>
          </p:cNvPr>
          <p:cNvSpPr txBox="1"/>
          <p:nvPr/>
        </p:nvSpPr>
        <p:spPr>
          <a:xfrm>
            <a:off x="623887" y="773668"/>
            <a:ext cx="10729912" cy="369332"/>
          </a:xfrm>
          <a:prstGeom prst="rect">
            <a:avLst/>
          </a:prstGeom>
          <a:noFill/>
        </p:spPr>
        <p:txBody>
          <a:bodyPr wrap="square">
            <a:spAutoFit/>
          </a:bodyPr>
          <a:lstStyle/>
          <a:p>
            <a:pPr algn="just" eaLnBrk="1" hangingPunct="1">
              <a:defRPr/>
            </a:pPr>
            <a:endParaRPr lang="pl-PL" sz="1800" b="1" dirty="0"/>
          </a:p>
        </p:txBody>
      </p:sp>
      <p:sp>
        <p:nvSpPr>
          <p:cNvPr id="7" name="pole tekstowe 6">
            <a:extLst>
              <a:ext uri="{FF2B5EF4-FFF2-40B4-BE49-F238E27FC236}">
                <a16:creationId xmlns="" xmlns:a16="http://schemas.microsoft.com/office/drawing/2014/main" id="{D9875C75-4877-B907-F8CC-5B538C3E2A2F}"/>
              </a:ext>
            </a:extLst>
          </p:cNvPr>
          <p:cNvSpPr txBox="1"/>
          <p:nvPr/>
        </p:nvSpPr>
        <p:spPr>
          <a:xfrm>
            <a:off x="623887" y="1148114"/>
            <a:ext cx="11010900" cy="369332"/>
          </a:xfrm>
          <a:prstGeom prst="rect">
            <a:avLst/>
          </a:prstGeom>
          <a:noFill/>
        </p:spPr>
        <p:txBody>
          <a:bodyPr wrap="square">
            <a:spAutoFit/>
          </a:bodyPr>
          <a:lstStyle/>
          <a:p>
            <a:endParaRPr lang="pl-PL" dirty="0"/>
          </a:p>
        </p:txBody>
      </p:sp>
    </p:spTree>
    <p:extLst>
      <p:ext uri="{BB962C8B-B14F-4D97-AF65-F5344CB8AC3E}">
        <p14:creationId xmlns:p14="http://schemas.microsoft.com/office/powerpoint/2010/main" xmlns="" val="378487489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3200" b="1" dirty="0">
                <a:solidFill>
                  <a:srgbClr val="00B050"/>
                </a:solidFill>
                <a:latin typeface="Algerian" panose="04020705040A02060702" pitchFamily="82" charset="0"/>
              </a:rPr>
              <a:t>OKRES ODPOCZYNKU ART. 132 </a:t>
            </a:r>
            <a:r>
              <a:rPr lang="pl-PL" altLang="pl-PL" sz="3200" b="1" dirty="0" smtClean="0">
                <a:solidFill>
                  <a:srgbClr val="00B050"/>
                </a:solidFill>
                <a:latin typeface="Algerian" panose="04020705040A02060702" pitchFamily="82" charset="0"/>
              </a:rPr>
              <a:t>KP</a:t>
            </a:r>
            <a:r>
              <a:rPr lang="uk-UA" altLang="pl-PL" sz="3200" b="1" dirty="0" smtClean="0">
                <a:solidFill>
                  <a:srgbClr val="00B050"/>
                </a:solidFill>
                <a:latin typeface="Algerian" panose="04020705040A02060702" pitchFamily="82" charset="0"/>
              </a:rPr>
              <a:t> </a:t>
            </a:r>
            <a:br>
              <a:rPr lang="uk-UA" altLang="pl-PL" sz="3200" b="1" dirty="0" smtClean="0">
                <a:solidFill>
                  <a:srgbClr val="00B050"/>
                </a:solidFill>
                <a:latin typeface="Algerian" panose="04020705040A02060702" pitchFamily="82" charset="0"/>
              </a:rPr>
            </a:br>
            <a:r>
              <a:rPr lang="ru-RU" altLang="pl-PL" sz="3200" b="1" dirty="0" smtClean="0">
                <a:solidFill>
                  <a:srgbClr val="00B050"/>
                </a:solidFill>
                <a:latin typeface="Algerian" panose="04020705040A02060702" pitchFamily="82" charset="0"/>
              </a:rPr>
              <a:t>ПЕРІОД </a:t>
            </a:r>
            <a:r>
              <a:rPr lang="ru-RU" altLang="pl-PL" sz="3200" b="1" dirty="0">
                <a:solidFill>
                  <a:srgbClr val="00B050"/>
                </a:solidFill>
                <a:latin typeface="Algerian" panose="04020705040A02060702" pitchFamily="82" charset="0"/>
              </a:rPr>
              <a:t>ВІДПОЧИНКУ </a:t>
            </a:r>
            <a:r>
              <a:rPr lang="ru-RU" altLang="pl-PL" sz="3200" b="1" dirty="0" smtClean="0">
                <a:solidFill>
                  <a:srgbClr val="00B050"/>
                </a:solidFill>
                <a:latin typeface="Algerian" panose="04020705040A02060702" pitchFamily="82" charset="0"/>
              </a:rPr>
              <a:t>Ст. </a:t>
            </a:r>
            <a:r>
              <a:rPr lang="ru-RU" altLang="pl-PL" sz="3200" b="1" dirty="0">
                <a:solidFill>
                  <a:srgbClr val="00B050"/>
                </a:solidFill>
                <a:latin typeface="Algerian" panose="04020705040A02060702" pitchFamily="82" charset="0"/>
              </a:rPr>
              <a:t>132 </a:t>
            </a:r>
            <a:r>
              <a:rPr lang="ru-RU" altLang="pl-PL" sz="3200" b="1" dirty="0" err="1" smtClean="0">
                <a:solidFill>
                  <a:srgbClr val="00B050"/>
                </a:solidFill>
                <a:latin typeface="Algerian" panose="04020705040A02060702" pitchFamily="82" charset="0"/>
              </a:rPr>
              <a:t>КЗпП</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algn="just" eaLnBrk="1" hangingPunct="1">
              <a:buFont typeface="Arial" charset="0"/>
              <a:buChar char="•"/>
              <a:defRPr/>
            </a:pPr>
            <a:r>
              <a:rPr lang="pl-PL" sz="1800" dirty="0"/>
              <a:t>Pracownikowi przysługuje w każdej </a:t>
            </a:r>
            <a:r>
              <a:rPr lang="pl-PL" sz="1800" b="1" dirty="0"/>
              <a:t>dobie</a:t>
            </a:r>
            <a:r>
              <a:rPr lang="pl-PL" sz="1800" dirty="0"/>
              <a:t> prawo do </a:t>
            </a:r>
            <a:r>
              <a:rPr lang="pl-PL" sz="1800" b="1" dirty="0"/>
              <a:t>co najmniej 11 godzin nieprzerwanego odpoczynku.</a:t>
            </a:r>
          </a:p>
          <a:p>
            <a:pPr algn="just" eaLnBrk="1" hangingPunct="1">
              <a:buFont typeface="Arial" charset="0"/>
              <a:buChar char="•"/>
              <a:defRPr/>
            </a:pPr>
            <a:r>
              <a:rPr lang="pl-PL" sz="1800" dirty="0"/>
              <a:t> </a:t>
            </a:r>
            <a:r>
              <a:rPr lang="pl-PL" sz="1800" b="1" dirty="0"/>
              <a:t>Nie dotyczy: </a:t>
            </a:r>
          </a:p>
          <a:p>
            <a:pPr marL="0" indent="0" algn="just" eaLnBrk="1" hangingPunct="1">
              <a:buFont typeface="Arial" charset="0"/>
              <a:buNone/>
              <a:defRPr/>
            </a:pPr>
            <a:r>
              <a:rPr lang="pl-PL" sz="1800" dirty="0"/>
              <a:t>1) pracowników zarządzających w imieniu pracodawcy zakładem pracy; </a:t>
            </a:r>
          </a:p>
          <a:p>
            <a:pPr marL="0" indent="0" algn="just" eaLnBrk="1" hangingPunct="1">
              <a:buFont typeface="Arial" charset="0"/>
              <a:buNone/>
              <a:defRPr/>
            </a:pPr>
            <a:r>
              <a:rPr lang="pl-PL" sz="1800" dirty="0"/>
              <a:t>2) przypadków konieczności prowadzenia akcji ratowniczej w celu ochrony życia lub zdrowia ludzkiego, ochrony mienia lub środowiska albo usunięcia awarii.</a:t>
            </a:r>
          </a:p>
          <a:p>
            <a:pPr marL="0" indent="0" algn="just" eaLnBrk="1" hangingPunct="1">
              <a:buFont typeface="Arial" charset="0"/>
              <a:buNone/>
              <a:defRPr/>
            </a:pPr>
            <a:r>
              <a:rPr lang="pl-PL" sz="1800" dirty="0"/>
              <a:t>W tych przypadkach pracownikowi przysługuje, w okresie rozliczeniowym, równoważny okres odpoczynku.</a:t>
            </a:r>
          </a:p>
          <a:p>
            <a:pPr algn="just" eaLnBrk="1" hangingPunct="1">
              <a:buFont typeface="Arial" charset="0"/>
              <a:buChar char="•"/>
              <a:defRPr/>
            </a:pPr>
            <a:r>
              <a:rPr lang="pl-PL" sz="1800" dirty="0"/>
              <a:t>Pracownikowi przysługuje </a:t>
            </a:r>
            <a:r>
              <a:rPr lang="pl-PL" sz="1800" b="1" dirty="0"/>
              <a:t>w każdym tygodniu </a:t>
            </a:r>
            <a:r>
              <a:rPr lang="pl-PL" sz="1800" dirty="0"/>
              <a:t>prawo do co najmniej </a:t>
            </a:r>
            <a:r>
              <a:rPr lang="pl-PL" sz="1800" b="1" dirty="0"/>
              <a:t>35 godzin</a:t>
            </a:r>
            <a:r>
              <a:rPr lang="pl-PL" sz="1800" dirty="0"/>
              <a:t> nieprzerwanego odpoczynku, obejmującego co najmniej </a:t>
            </a:r>
            <a:r>
              <a:rPr lang="pl-PL" sz="1800" b="1" dirty="0"/>
              <a:t>11 godzin nieprzerwanego odpoczynku dobowego.</a:t>
            </a:r>
            <a:endParaRPr lang="pl-PL" sz="1800" dirty="0"/>
          </a:p>
          <a:p>
            <a:pPr algn="just" eaLnBrk="1" hangingPunct="1">
              <a:buFont typeface="Arial" charset="0"/>
              <a:buChar char="•"/>
              <a:defRPr/>
            </a:pPr>
            <a:r>
              <a:rPr lang="pl-PL" sz="1800" dirty="0"/>
              <a:t>Odpoczynek, o którym mowa, </a:t>
            </a:r>
            <a:r>
              <a:rPr lang="pl-PL" sz="1800" b="1" dirty="0"/>
              <a:t>powinien przypadać w niedzielę</a:t>
            </a:r>
            <a:r>
              <a:rPr lang="pl-PL" sz="1800" dirty="0"/>
              <a:t>. Niedziela obejmuje 24 kolejne godziny, poczynając od godziny 600 w tym dniu, chyba że u danego pracodawcy została ustalona inna godzina.</a:t>
            </a:r>
          </a:p>
          <a:p>
            <a:pPr algn="just" eaLnBrk="1" hangingPunct="1">
              <a:buFont typeface="Arial" charset="0"/>
              <a:buChar char="•"/>
              <a:defRPr/>
            </a:pPr>
            <a:r>
              <a:rPr lang="pl-PL" sz="1800" dirty="0"/>
              <a:t>Jeżeli dobowy wymiar czasu pracy pracownika wynosi co najmniej </a:t>
            </a:r>
            <a:r>
              <a:rPr lang="pl-PL" sz="1800" b="1" dirty="0"/>
              <a:t>6 godzin</a:t>
            </a:r>
            <a:r>
              <a:rPr lang="pl-PL" sz="1800" dirty="0"/>
              <a:t>, pracownik ma prawo do przerwy w pracy trwającej co najmniej </a:t>
            </a:r>
            <a:r>
              <a:rPr lang="pl-PL" sz="1800" b="1" dirty="0"/>
              <a:t>15 minut</a:t>
            </a:r>
            <a:r>
              <a:rPr lang="pl-PL" sz="1800" dirty="0"/>
              <a:t>, wliczanej do czasu pracy.</a:t>
            </a:r>
          </a:p>
          <a:p>
            <a:pPr marL="0" indent="0" algn="just">
              <a:buNone/>
            </a:pPr>
            <a:endParaRPr lang="pl-PL" sz="18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7" name="pole tekstowe 6">
            <a:extLst>
              <a:ext uri="{FF2B5EF4-FFF2-40B4-BE49-F238E27FC236}">
                <a16:creationId xmlns="" xmlns:a16="http://schemas.microsoft.com/office/drawing/2014/main" id="{D9875C75-4877-B907-F8CC-5B538C3E2A2F}"/>
              </a:ext>
            </a:extLst>
          </p:cNvPr>
          <p:cNvSpPr txBox="1"/>
          <p:nvPr/>
        </p:nvSpPr>
        <p:spPr>
          <a:xfrm>
            <a:off x="623887" y="1148114"/>
            <a:ext cx="11010900" cy="369332"/>
          </a:xfrm>
          <a:prstGeom prst="rect">
            <a:avLst/>
          </a:prstGeom>
          <a:noFill/>
        </p:spPr>
        <p:txBody>
          <a:bodyPr wrap="square">
            <a:spAutoFit/>
          </a:bodyPr>
          <a:lstStyle/>
          <a:p>
            <a:endParaRPr lang="pl-PL" dirty="0"/>
          </a:p>
        </p:txBody>
      </p:sp>
    </p:spTree>
    <p:extLst>
      <p:ext uri="{BB962C8B-B14F-4D97-AF65-F5344CB8AC3E}">
        <p14:creationId xmlns:p14="http://schemas.microsoft.com/office/powerpoint/2010/main" xmlns="" val="339542299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Autofit/>
          </a:bodyPr>
          <a:lstStyle/>
          <a:p>
            <a:pPr algn="ctr"/>
            <a:r>
              <a:rPr lang="pl-PL" altLang="pl-PL" sz="3200" b="1" dirty="0">
                <a:solidFill>
                  <a:srgbClr val="00B050"/>
                </a:solidFill>
                <a:latin typeface="Algerian" panose="04020705040A02060702" pitchFamily="82" charset="0"/>
              </a:rPr>
              <a:t>OKRES ODPOCZYNKU ART. 132 KP</a:t>
            </a:r>
            <a:r>
              <a:rPr lang="uk-UA" altLang="pl-PL" sz="3200" b="1" dirty="0">
                <a:solidFill>
                  <a:srgbClr val="00B050"/>
                </a:solidFill>
                <a:latin typeface="Algerian" panose="04020705040A02060702" pitchFamily="82" charset="0"/>
              </a:rPr>
              <a:t> </a:t>
            </a:r>
            <a:br>
              <a:rPr lang="uk-UA" altLang="pl-PL" sz="3200" b="1" dirty="0">
                <a:solidFill>
                  <a:srgbClr val="00B050"/>
                </a:solidFill>
                <a:latin typeface="Algerian" panose="04020705040A02060702" pitchFamily="82" charset="0"/>
              </a:rPr>
            </a:br>
            <a:r>
              <a:rPr lang="ru-RU" altLang="pl-PL" sz="3200" b="1" dirty="0">
                <a:solidFill>
                  <a:srgbClr val="00B050"/>
                </a:solidFill>
                <a:latin typeface="Algerian" panose="04020705040A02060702" pitchFamily="82" charset="0"/>
              </a:rPr>
              <a:t>ПЕРІОД ВІДПОЧИНКУ Ст. 132 </a:t>
            </a:r>
            <a:r>
              <a:rPr lang="ru-RU" altLang="pl-PL" sz="3200" b="1" dirty="0" err="1">
                <a:solidFill>
                  <a:srgbClr val="00B050"/>
                </a:solidFill>
                <a:latin typeface="Algerian" panose="04020705040A02060702" pitchFamily="82" charset="0"/>
              </a:rPr>
              <a:t>КЗпП</a:t>
            </a:r>
            <a:endParaRPr lang="pl-PL" sz="3200" b="1" dirty="0">
              <a:solidFill>
                <a:srgbClr val="00B050"/>
              </a:solidFill>
              <a:latin typeface="Algerian" panose="04020705040A02060702" pitchFamily="82" charset="0"/>
            </a:endParaRPr>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343024"/>
            <a:ext cx="10515600" cy="4124325"/>
          </a:xfrm>
        </p:spPr>
        <p:txBody>
          <a:bodyPr>
            <a:normAutofit/>
          </a:bodyPr>
          <a:lstStyle/>
          <a:p>
            <a:pPr algn="just">
              <a:buFont typeface="Arial" charset="0"/>
              <a:buChar char="•"/>
              <a:defRPr/>
            </a:pPr>
            <a:r>
              <a:rPr lang="uk" sz="1800" dirty="0"/>
              <a:t>Працівник має право на </a:t>
            </a:r>
            <a:r>
              <a:rPr lang="uk" sz="1800" b="1" dirty="0"/>
              <a:t>не </a:t>
            </a:r>
            <a:r>
              <a:rPr lang="uk" sz="1800" b="1" dirty="0" smtClean="0"/>
              <a:t>менше ніж </a:t>
            </a:r>
            <a:r>
              <a:rPr lang="uk" sz="1800" b="1" dirty="0"/>
              <a:t>11 годин безперервного відпочинку </a:t>
            </a:r>
            <a:r>
              <a:rPr lang="uk" sz="1800" b="1" dirty="0" smtClean="0"/>
              <a:t>щодня.</a:t>
            </a:r>
            <a:endParaRPr lang="uk" sz="1800" b="1" dirty="0"/>
          </a:p>
          <a:p>
            <a:pPr algn="just">
              <a:buFont typeface="Arial" charset="0"/>
              <a:buChar char="•"/>
              <a:defRPr/>
            </a:pPr>
            <a:r>
              <a:rPr lang="uk" sz="1800" dirty="0"/>
              <a:t> </a:t>
            </a:r>
            <a:r>
              <a:rPr lang="uk" sz="1800" b="1" dirty="0"/>
              <a:t>Не </a:t>
            </a:r>
            <a:r>
              <a:rPr lang="uk" sz="1800" b="1" dirty="0" smtClean="0"/>
              <a:t>стосується</a:t>
            </a:r>
            <a:r>
              <a:rPr lang="uk" sz="1800" b="1" dirty="0"/>
              <a:t>:</a:t>
            </a:r>
          </a:p>
          <a:p>
            <a:pPr marL="0" indent="0" algn="just">
              <a:buNone/>
              <a:defRPr/>
            </a:pPr>
            <a:r>
              <a:rPr lang="uk" sz="1800" dirty="0"/>
              <a:t>1) </a:t>
            </a:r>
            <a:r>
              <a:rPr lang="uk" sz="1800" dirty="0" smtClean="0"/>
              <a:t>працівників, </a:t>
            </a:r>
            <a:r>
              <a:rPr lang="uk" sz="1800" dirty="0"/>
              <a:t>які керують робочим місцем за дорученням роботодавця;</a:t>
            </a:r>
          </a:p>
          <a:p>
            <a:pPr marL="0" indent="0" algn="just">
              <a:buNone/>
              <a:defRPr/>
            </a:pPr>
            <a:r>
              <a:rPr lang="uk" sz="1800" dirty="0" smtClean="0"/>
              <a:t>2) випадків </a:t>
            </a:r>
            <a:r>
              <a:rPr lang="uk" sz="1800" dirty="0"/>
              <a:t>необхідності проведення рятувальної операції з метою захисту життя чи здоров'я людей, майна чи довкілля або усунення аварії.</a:t>
            </a:r>
          </a:p>
          <a:p>
            <a:pPr marL="0" indent="0" algn="just">
              <a:buNone/>
              <a:defRPr/>
            </a:pPr>
            <a:r>
              <a:rPr lang="uk" sz="1800" dirty="0"/>
              <a:t>У цих випадках працівник має право на еквівалентний період відпочинку протягом звітного періоду.</a:t>
            </a:r>
          </a:p>
          <a:p>
            <a:pPr algn="just">
              <a:buFont typeface="Arial" charset="0"/>
              <a:buChar char="•"/>
              <a:defRPr/>
            </a:pPr>
            <a:r>
              <a:rPr lang="uk" sz="1800" b="1" dirty="0"/>
              <a:t>Щотижня </a:t>
            </a:r>
            <a:r>
              <a:rPr lang="uk" sz="1800" dirty="0"/>
              <a:t>працівник має право на не менше </a:t>
            </a:r>
            <a:r>
              <a:rPr lang="uk" sz="1800" b="1" dirty="0"/>
              <a:t>35 годин </a:t>
            </a:r>
            <a:r>
              <a:rPr lang="uk" sz="1800" dirty="0"/>
              <a:t>безперервного відпочинку, у тому числі не менше </a:t>
            </a:r>
            <a:r>
              <a:rPr lang="uk" sz="1800" b="1" dirty="0"/>
              <a:t>11 годин безперервного щоденного відпочинку.</a:t>
            </a:r>
            <a:endParaRPr lang="pl-PL" sz="1800" dirty="0"/>
          </a:p>
          <a:p>
            <a:pPr algn="just">
              <a:buFont typeface="Arial" charset="0"/>
              <a:buChar char="•"/>
              <a:defRPr/>
            </a:pPr>
            <a:r>
              <a:rPr lang="uk" sz="1800" dirty="0"/>
              <a:t>Зазначений відпочинок </a:t>
            </a:r>
            <a:r>
              <a:rPr lang="uk" sz="1800" b="1" dirty="0"/>
              <a:t>має припасти на </a:t>
            </a:r>
            <a:r>
              <a:rPr lang="uk" sz="1800" b="1" dirty="0" smtClean="0"/>
              <a:t>неділю</a:t>
            </a:r>
            <a:r>
              <a:rPr lang="uk" sz="1800" dirty="0" smtClean="0"/>
              <a:t>. </a:t>
            </a:r>
            <a:r>
              <a:rPr lang="uk" sz="1800" dirty="0"/>
              <a:t>Неділя включає 24 години поспіль, починаючи з 18.00 цього дня, якщо з даним роботодавцем не узгоджено інший час.</a:t>
            </a:r>
          </a:p>
          <a:p>
            <a:pPr algn="just">
              <a:buFont typeface="Arial" charset="0"/>
              <a:buChar char="•"/>
              <a:defRPr/>
            </a:pPr>
            <a:r>
              <a:rPr lang="uk" sz="1800" dirty="0"/>
              <a:t>Якщо щоденний робочий час працівника становить не менше </a:t>
            </a:r>
            <a:r>
              <a:rPr lang="uk" sz="1800" b="1" dirty="0"/>
              <a:t>6 </a:t>
            </a:r>
            <a:r>
              <a:rPr lang="uk" sz="1800" b="1" dirty="0" smtClean="0"/>
              <a:t>годин</a:t>
            </a:r>
            <a:r>
              <a:rPr lang="uk" sz="1800" dirty="0" smtClean="0"/>
              <a:t>, </a:t>
            </a:r>
            <a:r>
              <a:rPr lang="uk" sz="1800" dirty="0"/>
              <a:t>працівник має право на перерву в роботі не менше </a:t>
            </a:r>
            <a:r>
              <a:rPr lang="uk" sz="1800" b="1" dirty="0"/>
              <a:t>15 </a:t>
            </a:r>
            <a:r>
              <a:rPr lang="uk" sz="1800" b="1" dirty="0" smtClean="0"/>
              <a:t>хвилин</a:t>
            </a:r>
            <a:r>
              <a:rPr lang="uk" sz="1800" dirty="0" smtClean="0"/>
              <a:t>, </a:t>
            </a:r>
            <a:r>
              <a:rPr lang="uk" sz="1800" dirty="0"/>
              <a:t>що включається в робочий час.</a:t>
            </a:r>
          </a:p>
          <a:p>
            <a:pPr marL="0" indent="0" algn="just">
              <a:buNone/>
            </a:pPr>
            <a:endParaRPr lang="pl-PL" sz="1800" dirty="0"/>
          </a:p>
          <a:p>
            <a:pPr marL="0" indent="0" algn="just">
              <a:buNone/>
            </a:pPr>
            <a:endParaRPr lang="pl-PL" sz="1800"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pole tekstowe 5">
            <a:extLst>
              <a:ext uri="{FF2B5EF4-FFF2-40B4-BE49-F238E27FC236}">
                <a16:creationId xmlns="" xmlns:a16="http://schemas.microsoft.com/office/drawing/2014/main" id="{878B9C57-4E99-36E5-157E-61708B042F7D}"/>
              </a:ext>
            </a:extLst>
          </p:cNvPr>
          <p:cNvSpPr txBox="1"/>
          <p:nvPr/>
        </p:nvSpPr>
        <p:spPr>
          <a:xfrm>
            <a:off x="623887" y="773668"/>
            <a:ext cx="10729912" cy="369332"/>
          </a:xfrm>
          <a:prstGeom prst="rect">
            <a:avLst/>
          </a:prstGeom>
          <a:noFill/>
        </p:spPr>
        <p:txBody>
          <a:bodyPr wrap="square">
            <a:spAutoFit/>
          </a:bodyPr>
          <a:lstStyle/>
          <a:p>
            <a:pPr algn="just" eaLnBrk="1" hangingPunct="1">
              <a:defRPr/>
            </a:pPr>
            <a:endParaRPr lang="pl-PL" sz="1800" b="1" dirty="0"/>
          </a:p>
        </p:txBody>
      </p:sp>
      <p:sp>
        <p:nvSpPr>
          <p:cNvPr id="7" name="pole tekstowe 6">
            <a:extLst>
              <a:ext uri="{FF2B5EF4-FFF2-40B4-BE49-F238E27FC236}">
                <a16:creationId xmlns="" xmlns:a16="http://schemas.microsoft.com/office/drawing/2014/main" id="{D9875C75-4877-B907-F8CC-5B538C3E2A2F}"/>
              </a:ext>
            </a:extLst>
          </p:cNvPr>
          <p:cNvSpPr txBox="1"/>
          <p:nvPr/>
        </p:nvSpPr>
        <p:spPr>
          <a:xfrm>
            <a:off x="623887" y="1148114"/>
            <a:ext cx="11010900" cy="369332"/>
          </a:xfrm>
          <a:prstGeom prst="rect">
            <a:avLst/>
          </a:prstGeom>
          <a:noFill/>
        </p:spPr>
        <p:txBody>
          <a:bodyPr wrap="square">
            <a:spAutoFit/>
          </a:bodyPr>
          <a:lstStyle/>
          <a:p>
            <a:endParaRPr lang="pl-PL" dirty="0"/>
          </a:p>
        </p:txBody>
      </p:sp>
    </p:spTree>
    <p:extLst>
      <p:ext uri="{BB962C8B-B14F-4D97-AF65-F5344CB8AC3E}">
        <p14:creationId xmlns:p14="http://schemas.microsoft.com/office/powerpoint/2010/main" xmlns="" val="40525967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 xmlns:a16="http://schemas.microsoft.com/office/drawing/2014/main" id="{B7611A63-2A64-E95E-C66C-41BA981C26A6}"/>
              </a:ext>
            </a:extLst>
          </p:cNvPr>
          <p:cNvPicPr>
            <a:picLocks noChangeAspect="1"/>
          </p:cNvPicPr>
          <p:nvPr/>
        </p:nvPicPr>
        <p:blipFill>
          <a:blip r:embed="rId2" cstate="print"/>
          <a:stretch>
            <a:fillRect/>
          </a:stretch>
        </p:blipFill>
        <p:spPr>
          <a:xfrm>
            <a:off x="1202826" y="0"/>
            <a:ext cx="9786347" cy="6143625"/>
          </a:xfrm>
          <a:prstGeom prst="rect">
            <a:avLst/>
          </a:prstGeom>
        </p:spPr>
      </p:pic>
    </p:spTree>
    <p:extLst>
      <p:ext uri="{BB962C8B-B14F-4D97-AF65-F5344CB8AC3E}">
        <p14:creationId xmlns:p14="http://schemas.microsoft.com/office/powerpoint/2010/main" xmlns="" val="421085303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 xmlns:a16="http://schemas.microsoft.com/office/drawing/2014/main" id="{DD01A40C-7896-58E0-A0C1-8C50D4DEFDE5}"/>
              </a:ext>
            </a:extLst>
          </p:cNvPr>
          <p:cNvPicPr>
            <a:picLocks noChangeAspect="1"/>
          </p:cNvPicPr>
          <p:nvPr/>
        </p:nvPicPr>
        <p:blipFill>
          <a:blip r:embed="rId2" cstate="print"/>
          <a:stretch>
            <a:fillRect/>
          </a:stretch>
        </p:blipFill>
        <p:spPr>
          <a:xfrm>
            <a:off x="1109662" y="166687"/>
            <a:ext cx="9972675" cy="5815013"/>
          </a:xfrm>
          <a:prstGeom prst="rect">
            <a:avLst/>
          </a:prstGeom>
        </p:spPr>
      </p:pic>
      <p:sp>
        <p:nvSpPr>
          <p:cNvPr id="5" name="pole tekstowe 4">
            <a:extLst>
              <a:ext uri="{FF2B5EF4-FFF2-40B4-BE49-F238E27FC236}">
                <a16:creationId xmlns="" xmlns:a16="http://schemas.microsoft.com/office/drawing/2014/main" id="{284D8F6C-9F04-E340-70C2-7566E0641A9B}"/>
              </a:ext>
            </a:extLst>
          </p:cNvPr>
          <p:cNvSpPr txBox="1"/>
          <p:nvPr/>
        </p:nvSpPr>
        <p:spPr>
          <a:xfrm>
            <a:off x="1109662" y="6044982"/>
            <a:ext cx="9024938" cy="369332"/>
          </a:xfrm>
          <a:prstGeom prst="rect">
            <a:avLst/>
          </a:prstGeom>
          <a:noFill/>
        </p:spPr>
        <p:txBody>
          <a:bodyPr wrap="square">
            <a:spAutoFit/>
          </a:bodyPr>
          <a:lstStyle/>
          <a:p>
            <a:r>
              <a:rPr lang="pl-PL" dirty="0" err="1"/>
              <a:t>Żródło</a:t>
            </a:r>
            <a:r>
              <a:rPr lang="pl-PL" dirty="0"/>
              <a:t>: https://www.gov.pl/attachment/f75fd756-3bde-4b24-8a17-f4135a39ac7f</a:t>
            </a:r>
          </a:p>
        </p:txBody>
      </p:sp>
    </p:spTree>
    <p:extLst>
      <p:ext uri="{BB962C8B-B14F-4D97-AF65-F5344CB8AC3E}">
        <p14:creationId xmlns:p14="http://schemas.microsoft.com/office/powerpoint/2010/main" xmlns="" val="31735431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rot="10800000" flipV="1">
            <a:off x="838199" y="1724025"/>
            <a:ext cx="10515600" cy="2628900"/>
          </a:xfrm>
        </p:spPr>
        <p:txBody>
          <a:bodyPr>
            <a:normAutofit/>
          </a:bodyPr>
          <a:lstStyle/>
          <a:p>
            <a:pPr marL="0" indent="0" algn="ctr">
              <a:buNone/>
            </a:pPr>
            <a:r>
              <a:rPr lang="pl-PL" sz="4800" b="1" dirty="0">
                <a:solidFill>
                  <a:srgbClr val="00B050"/>
                </a:solidFill>
                <a:latin typeface="Algerian" panose="04020705040A02060702" pitchFamily="82" charset="0"/>
                <a:cs typeface="Arial" panose="020B0604020202020204" pitchFamily="34" charset="0"/>
              </a:rPr>
              <a:t>DZIĘKUJĘ </a:t>
            </a:r>
            <a:r>
              <a:rPr lang="pl-PL" sz="4800" b="1" dirty="0" smtClean="0">
                <a:solidFill>
                  <a:srgbClr val="00B050"/>
                </a:solidFill>
                <a:latin typeface="Algerian" panose="04020705040A02060702" pitchFamily="82" charset="0"/>
                <a:cs typeface="Arial" panose="020B0604020202020204" pitchFamily="34" charset="0"/>
              </a:rPr>
              <a:t> PAŃSTWU  ZA  UWAGĘ </a:t>
            </a:r>
            <a:endParaRPr lang="uk-UA" sz="4800" b="1" dirty="0" smtClean="0">
              <a:solidFill>
                <a:srgbClr val="00B050"/>
              </a:solidFill>
              <a:latin typeface="Algerian" panose="04020705040A02060702" pitchFamily="82" charset="0"/>
              <a:cs typeface="Arial" panose="020B0604020202020204" pitchFamily="34" charset="0"/>
            </a:endParaRPr>
          </a:p>
          <a:p>
            <a:pPr marL="0" indent="0" algn="ctr">
              <a:buNone/>
            </a:pPr>
            <a:endParaRPr lang="uk-UA" sz="4800" b="1" dirty="0">
              <a:solidFill>
                <a:srgbClr val="00B050"/>
              </a:solidFill>
              <a:latin typeface="Algerian" panose="04020705040A02060702" pitchFamily="82" charset="0"/>
              <a:cs typeface="Arial" panose="020B0604020202020204" pitchFamily="34" charset="0"/>
            </a:endParaRPr>
          </a:p>
          <a:p>
            <a:pPr marL="0" indent="0" algn="ctr">
              <a:buNone/>
            </a:pPr>
            <a:r>
              <a:rPr lang="ru-RU" sz="4800" b="1" dirty="0" smtClean="0">
                <a:solidFill>
                  <a:srgbClr val="00B050"/>
                </a:solidFill>
                <a:latin typeface="Algerian" panose="04020705040A02060702" pitchFamily="82" charset="0"/>
                <a:cs typeface="Arial" panose="020B0604020202020204" pitchFamily="34" charset="0"/>
              </a:rPr>
              <a:t>ДЯКУЮ </a:t>
            </a:r>
            <a:r>
              <a:rPr lang="ru-RU" sz="4800" b="1" dirty="0">
                <a:solidFill>
                  <a:srgbClr val="00B050"/>
                </a:solidFill>
                <a:latin typeface="Algerian" panose="04020705040A02060702" pitchFamily="82" charset="0"/>
                <a:cs typeface="Arial" panose="020B0604020202020204" pitchFamily="34" charset="0"/>
              </a:rPr>
              <a:t>ЗА УВАГУ</a:t>
            </a:r>
            <a:endParaRPr lang="pl-PL" sz="4800" b="1" dirty="0">
              <a:solidFill>
                <a:srgbClr val="00B050"/>
              </a:solidFill>
              <a:latin typeface="Algerian" panose="04020705040A02060702" pitchFamily="82" charset="0"/>
              <a:cs typeface="Arial" panose="020B0604020202020204" pitchFamily="34" charset="0"/>
            </a:endParaRP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4167043397"/>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3263</TotalTime>
  <Words>12055</Words>
  <Application>Microsoft Office PowerPoint</Application>
  <PresentationFormat>Niestandardowy</PresentationFormat>
  <Paragraphs>690</Paragraphs>
  <Slides>98</Slides>
  <Notes>0</Notes>
  <HiddenSlides>0</HiddenSlides>
  <MMClips>0</MMClips>
  <ScaleCrop>false</ScaleCrop>
  <HeadingPairs>
    <vt:vector size="4" baseType="variant">
      <vt:variant>
        <vt:lpstr>Motyw</vt:lpstr>
      </vt:variant>
      <vt:variant>
        <vt:i4>1</vt:i4>
      </vt:variant>
      <vt:variant>
        <vt:lpstr>Tytuły slajdów</vt:lpstr>
      </vt:variant>
      <vt:variant>
        <vt:i4>98</vt:i4>
      </vt:variant>
    </vt:vector>
  </HeadingPairs>
  <TitlesOfParts>
    <vt:vector size="99" baseType="lpstr">
      <vt:lpstr>Motyw pakietu Office</vt:lpstr>
      <vt:lpstr>PRAWO PRACY ТРУДОВЕ ПРАВО</vt:lpstr>
      <vt:lpstr>ŹRÓDŁA PRAWA PRACY ДЖЕРЕЛА ТРУДОВОГО ПРАВА</vt:lpstr>
      <vt:lpstr>HIERARCHIA ŹRÓDEŁ PRAWA  ІЄРАРХІЯ ДЖЕРЕЛ ПРАВА</vt:lpstr>
      <vt:lpstr>PRACOWNIK  ПРАЦІВНИК</vt:lpstr>
      <vt:lpstr>PRACODAWCA РОБОТОДАВЕЦЬ</vt:lpstr>
      <vt:lpstr>PODSTAWOWE  ZASADY  PRAWA  PRACY  ОСНОВНІ НОРМИ ТРУДОВОГО ПРАВА</vt:lpstr>
      <vt:lpstr>ZAKAZ  DYSKRYMINACJI  ЗАБОРОНА ДИСКРИМІНАЦІЇ</vt:lpstr>
      <vt:lpstr>MOLESTOWANIE Домагання </vt:lpstr>
      <vt:lpstr>MOLESTOWANIE  SEKSUALNE СЕКСУАЛЬНІ ДОМАГАННЯ</vt:lpstr>
      <vt:lpstr>MOLESTOWANIE  SEKSUALNE СЕКСУАЛЬНІ ДОМАГАННЯ</vt:lpstr>
      <vt:lpstr>MOLESTOWANIE  SEKSUALNE СЕКСУАЛЬНІ ДОМАГАННЯ</vt:lpstr>
      <vt:lpstr>Naruszenie zasady równego traktowania Порушення принципу рівного ставлення</vt:lpstr>
      <vt:lpstr>Naruszenie zasady równego traktowania Порушення принципу рівного ставлення</vt:lpstr>
      <vt:lpstr>RÓWNE  TRAKTOWANIE  W  ZAKRESIE  WYNAGRODZENIA РІВНЕ СТАВЛЕННЯ У СФЕРІ ОПЛАТИ</vt:lpstr>
      <vt:lpstr>NADZÓR  I  KONTROLA  PRZESTRZEGANIA  PRAWA  PRACY НАГЛЯД ТА КОНТРОЛЬ ЗА ДОТРИМАННЯМ ТРУДОВОГО ПРАВА</vt:lpstr>
      <vt:lpstr>NADZÓR  I  KONTROLA  PRZESTRZEGANIA  PRAWA  PRACY НАГЛЯД ТА КОНТРОЛЬ ЗА ДОТРИМАННЯМ ТРУДОВОГО ПРАВА</vt:lpstr>
      <vt:lpstr>Slajd 17</vt:lpstr>
      <vt:lpstr>SPOŁECZNA  INSPEKCJA  PRACY СОЦІАЛЬНА ІНСПЕКЦІЯ ПРАЦІ</vt:lpstr>
      <vt:lpstr>SPOŁECZNA  INSPEKCJA  PRACY СОЦІАЛЬНА ІНСПЕКЦІЯ ПРАЦІ</vt:lpstr>
      <vt:lpstr>STOSUNEK  PRACY Трудові відносини</vt:lpstr>
      <vt:lpstr>PRACOWNIK  ПРАЦІВНИК</vt:lpstr>
      <vt:lpstr>DANE, KTÓRYCH MOŻE ŻĄDAĆ PRACODAWCA OD KANDYDATA DO PRACY Дані, які роботодавець може вимагати від претендента на роботу</vt:lpstr>
      <vt:lpstr>PRZEJŚCIE ZAKŁADU PRACY NA INNEGO PRACODAWCĘ ART. 23 KP Передання місця роботи іншому роботодавцю  Ст. 23 КЗпП</vt:lpstr>
      <vt:lpstr>PRZEJŚCIE ZAKŁADU PRACY NA INNEGO PRACODAWCĘ ART. 23 KP Передання місця роботи іншому роботодавцю  Ст. 23 КЗпП</vt:lpstr>
      <vt:lpstr>PRZEJŚCIE ZAKŁADU PRACY NA INNEGO PRACODAWCĘ ART. 23 KP Передання місця роботи іншому роботодавцю  Ст. 23 КЗпП</vt:lpstr>
      <vt:lpstr>RODZAJE  UMÓW  O  PRACĘ  ART.25 KP ВИДИ ТРУДОВИХ ДОГОВІРІВ СТ. 25 КЗпП</vt:lpstr>
      <vt:lpstr>RODZAJE  UMÓW  O  PRACĘ  ART.25 KP ВИДИ ТРУДОВИХ ДОГОВІРІВ СТ. 25 КЗпП</vt:lpstr>
      <vt:lpstr>RODZAJE  UMÓW  O  PRACĘ  ART.25 KP ВИДИ ТРУДОВИХ ДОГОВІРІВ СТ. 25 КЗпП</vt:lpstr>
      <vt:lpstr>RODZAJE  UMÓW  O  PRACĘ  ART.25 KP ВИДИ ТРУДОВИХ ДОГОВІРІВ СТ. 25 КЗпП</vt:lpstr>
      <vt:lpstr>RODZAJE  UMÓW  O  PRACĘ  ART.25 KP ВИДИ ТРУДОВИХ ДОГОВІРІВ СТ. 25 КЗпП</vt:lpstr>
      <vt:lpstr>RODZAJE  UMÓW  O  PRACĘ  ART.25 KP ВИДИ ТРУДОВИХ ДОГОВІРІВ СТ. 25 КЗпП</vt:lpstr>
      <vt:lpstr>NAWIĄZANIE  STOSUNKU  PRACY  ART.26 KP ВСТАНОВЛЕННЯ ТРУДОВИХ ВІДНОСИН СТ. 26 КЗпП</vt:lpstr>
      <vt:lpstr>FORMA I TREŚĆ UMOWY; OBOWIĄZKOWA INFORMACJA O PORZĄDKU PRACY ФОРМА ТА ЗМІСТ ДОГОВОРУ; ОБОВ'ЯЗКОВА ІНФОРМАЦІЯ ПРО РОБОЧИЙ ПОРЯДОК</vt:lpstr>
      <vt:lpstr>FORMA I TREŚĆ UMOWY; OBOWIĄZKOWA INFORMACJA O PORZĄDKU PRACY ФОРМА ТА ЗМІСТ ДОГОВОРУ; ОБОВ'ЯЗКОВА ІНФОРМАЦІЯ ПРО РОБОЧИЙ ПОРЯДОК</vt:lpstr>
      <vt:lpstr>FORMA I TREŚĆ UMOWY; OBOWIĄZKOWA INFORMACJA O PORZĄDKU PRACY ФОРМА ТА ЗМІСТ ДОГОВОРУ; ОБОВ'ЯЗКОВА ІНФОРМАЦІЯ ПРО РОБОЧИЙ ПОРЯДОК</vt:lpstr>
      <vt:lpstr>ROZWIĄZANIE  UMOWY  O  PRACĘ  ПРИПИНЕННЯ ТРУДОВОГО ДОГОВОРУ</vt:lpstr>
      <vt:lpstr>ROZWIĄZANIE  UMOWY  O  PRACĘ  ART.30 KP ПРИПИНЕННЯ ТРУДОВОГО ДОГОВОРУ  Ст. 30 КЗпП</vt:lpstr>
      <vt:lpstr>ROZWIĄZANIE  UMOWY  O  PRACĘ  ART.30 KP ПРИПИНЕННЯ ТРУДОВОГО ДОГОВОРУ  Ст. 30 КЗпП</vt:lpstr>
      <vt:lpstr>ROZWIĄZANIE  UMOWY  O  PRACĘ  ZA  WYPOWIEDZENIEM ПРИПИНЕННЯ ТРУДОВОГО ДОГОВОРУ ЗА ПОПЕРЕДЖЕННЯМ</vt:lpstr>
      <vt:lpstr>ROZWIĄZANIE  UMOWY  O  PRACĘ  ZA  WYPOWIEDZENIEM ПРИПИНЕННЯ ТРУДОВОГО ДОГОВОРУ ЗА ПОПЕРЕДЖЕННЯМ</vt:lpstr>
      <vt:lpstr>ROZWIĄZANIE  UMOWY  O  PRACĘ  ZA  WYPOWIEDZENIEM ПРИПИНЕННЯ ТРУДОВОГО ДОГОВОРУ ЗА ПОПЕРЕДЖЕННЯМ</vt:lpstr>
      <vt:lpstr>ROZWIĄZANIE  UMOWY  O  PRACĘ  ZA  WYPOWIEDZENIEM ПРИПИНЕННЯ ТРУДОВОГО ДОГОВОРУ ЗА ПОПЕРЕДЖЕННЯМ</vt:lpstr>
      <vt:lpstr>ROZWIĄZANIE  UMOWY  O  PRACĘ  ZA  WYPOWIEDZENIEM ПРИПИНЕННЯ ТРУДОВОГО ДОГОВОРУ ЗА ПОПЕРЕДЖЕННЯМ</vt:lpstr>
      <vt:lpstr>ZWOLNIENIE  PRACOWNIKA  ЗВІЛЬНЕННЯ ПРАЦІВНИКА</vt:lpstr>
      <vt:lpstr>KONSULTACJA ZE ZWIĄZKAMI ZAWODOWYMI  ART.38 Консультація з профспілками Ст. 38</vt:lpstr>
      <vt:lpstr>KONSULTACJA ZE ZWIĄZKAMI ZAWODOWYMI  ART.38 Консультація з профспілками Ст. 38</vt:lpstr>
      <vt:lpstr>OCHRONA PRZED WYPOWIEDZENIEM ЗАХИСТ ВІД ПРИПИНЕННЯ ДОГОВОРУ</vt:lpstr>
      <vt:lpstr>OCHRONA PRZED WYPOWIEDZENIEM ЗАХИСТ ВІД ПРИПИНЕННЯ ДОГОВОРУ</vt:lpstr>
      <vt:lpstr>WYPOWIEDZENIE ZMIENIAJĄCE ART. 42 УМОВИ ЗМІНИ Ст. 42</vt:lpstr>
      <vt:lpstr>WYPOWIEDZENIE ZMIENIAJĄCE ART. 42 УМОВИ ЗМІНИ Ст. 42</vt:lpstr>
      <vt:lpstr>WYPOWIEDZENIE ZMIENIAJĄCE ART. 42 УМОВИ ЗМІНИ Ст. 42</vt:lpstr>
      <vt:lpstr>WYPOWIEDZENIE ZMIENIAJĄCE ART. 42 УМОВИ ЗМІНИ Ст. 42</vt:lpstr>
      <vt:lpstr>WYPOWIEDZENIE ZMIENIAJĄCE ART. 43 УМОВИ ЗМІНИ Ст. 43</vt:lpstr>
      <vt:lpstr>WYPOWIEDZENIE ZMIENIAJĄCE ART. 43 УМОВИ ЗМІНИ Ст. 43</vt:lpstr>
      <vt:lpstr>UPRAWNIENIA PRACOWNIKA W RAZIE NIE UZASADNIONEGO LUB NIEZGODNEGO Z PRAWEM WYPOWIEDZENIA UMOWY O PRACĘ PRZEZ PRACODAWCĘ ПРАВА ПРАЦІВНИКА У ВИПАДКУ НЕобґрунтованого або незаконного розірвання РОБОТОДАВЦЕМ трудового ДоГОВОРУ</vt:lpstr>
      <vt:lpstr>UPRAWNIENIA PRACOWNIKA W RAZIE NIE UZASADNIONEGO LUB NIEZGODNEGO Z PRAWEM WYPOWIEDZENIA UMOWY O PRACĘ PRZEZ PRACODAWCĘ ПРАВА ПРАЦІВНИКА У ВИПАДКУ НЕобґрунтованого або незаконного розірвання РОБОТОДАВЦЕМ трудового ДоГОВОРУ</vt:lpstr>
      <vt:lpstr>UPRAWNIENIA PRACOWNIKA W RAZIE NIE UZASADNIONEGO LUB NIEZGODNEGO Z PRAWEM WYPOWIEDZENIA UMOWY O PRACĘ PRZEZ PRACODAWCĘ ПРАВА ПРАЦІВНИКА У ВИПАДКУ НЕобґрунтованого або незаконного розірвання РОБОТОДАВЦЕМ трудового ДоГОВОРУ</vt:lpstr>
      <vt:lpstr>UPRAWNIENIA PRACOWNIKA W RAZIE NIE UZASADNIONEGO LUB NIEZGODNEGO Z PRAWEM WYPOWIEDZENIA UMOWY O PRACĘ PRZEZ PRACODAWCĘ ПРАВА ПРАЦІВНИКА У ВИПАДКУ НЕобґрунтованого або незаконного розірвання РОБОТОДАВЦЕМ трудового ДоГОВОРУ</vt:lpstr>
      <vt:lpstr>UPRAWNIENIA PRACOWNIKA W RAZIE NIE UZASADNIONEGO LUB NIEZGODNEGO Z PRAWEM WYPOWIEDZENIA UMOWY O PRACĘ PRZEZ PRACODAWCĘ ПРАВА ПРАЦІВНИКА У ВИПАДКУ НЕобґрунтованого або незаконного розірвання РОБОТОДАВЦЕМ трудового ДоГОВОРУ</vt:lpstr>
      <vt:lpstr>UPRAWNIENIA PRACOWNIKA W RAZIE NIE UZASADNIONEGO LUB NIEZGODNEGO Z PRAWEM WYPOWIEDZENIA UMOWY O PRACĘ PRZEZ PRACODAWCĘ</vt:lpstr>
      <vt:lpstr>Odszkodowanie za wypowiedzenie umów terminowych Компенсація за розірвання строкових контрактів</vt:lpstr>
      <vt:lpstr>Odszkodowanie za wypowiedzenie umów terminowych Компенсація за розірвання строкових контрактів</vt:lpstr>
      <vt:lpstr>Odszkodowanie za wypowiedzenie umów terminowych Компенсація за розірвання строкових контрактів</vt:lpstr>
      <vt:lpstr>Odszkodowanie za wypowiedzenie umów terminowych Компенсація за розірвання строкових контрактів</vt:lpstr>
      <vt:lpstr>ROZWIĄZANIE UMOWY BEZ WYPOWIEDZENIA Z WINY PRACOWNIKA РОЗІРВАННЯ ДОГОВОРУ БЕЗ ПОВІДОМЛЕННЯ З ВИНИ ПРАЦІВНИКА</vt:lpstr>
      <vt:lpstr>ROZWIĄZANIE UMOWY BEZ WYPOWIEDZENIA Z WINY PRACOWNIKA РОЗІРВАННЯ ДОГОВОРУ БЕЗ ПОВІДОМЛЕННЯ З ВИНИ ПРАЦІВНИКА</vt:lpstr>
      <vt:lpstr>ROZWIĄZANIE UMOWY BEZ WYPOWIEDZENIA BEZ WINY PRACOWNIKA РОЗІРВАННЯ ДОГОВОРУ БЕЗ ПОВІДОМЛЕННЯ БЕЗ ВИНИ ПРАЦІВНИКА</vt:lpstr>
      <vt:lpstr>ROZWIĄZANIE UMOWY BEZ WYPOWIEDZENIA BEZ WINY PRACOWNIKA РОЗІРВАННЯ ДОГОВОРУ БЕЗ ПОВІДОМЛЕННЯ БЕЗ ВИНИ ПРАЦІВНИКА</vt:lpstr>
      <vt:lpstr>ROZWIĄZANIE UMOWY BEZ WYPOWIEDZENIA PRZEZ PRACOWNIKA РОЗІРВАННЯ ДОГОВОРУ БЕЗ ПОВІДОМЛЕННЯ ПРАЦІВНИКОМ</vt:lpstr>
      <vt:lpstr>ROZWIĄZANIE UMOWY BEZ WYPOWIEDZENIA PRZEZ PRACOWNIKA РОЗІРВАННЯ ДОГОВОРУ БЕЗ ПОВІДОМЛЕННЯ ПРАЦІВНИКОМ</vt:lpstr>
      <vt:lpstr>UPRAWNIENIA PRACOWNIKA W RAZIE NIEZGODNEGO Z PRAWEM ROZWIĄZANIA PRZEZ PRACODAWCĘ ПРАВА ПРАЦІВНИКІВ У ВИПАДКУ НЕЗАКОННОГО ПРИПИНЕННЯ ДОГОВОРУ РОБОТОДАВЦЕМ</vt:lpstr>
      <vt:lpstr>UPRAWNIENIA PRACOWNIKA W RAZIE NIEZGODNEGO Z PRAWEM ROZWIĄZANIA PRZEZ PRACODAWCĘ ПРАВА ПРАЦІВНИКІВ У ВИПАДКУ НЕЗАКОННОГО ПРИПИНЕННЯ ДОГОВОРУ РОБОТОДАВЦЕМ</vt:lpstr>
      <vt:lpstr>UPRAWNIENIA PRACOWNIKA W RAZIE NIEZGODNEGO Z PRAWEM ROZWIĄZANIA PRZEZ PRACODAWCĘ ПРАВА ПРАЦІВНИКІВ У ВИПАДКУ НЕЗАКОННОГО ПРИПИНЕННЯ ДОГОВОРУ РОБОТОДАВЦЕМ</vt:lpstr>
      <vt:lpstr>UPRAWNIENIA PRACOWNIKA W RAZIE NIEZGODNEGO Z PRAWEM ROZWIĄZANIA PRZEZ PRACODAWCĘ ПРАВА ПРАЦІВНИКІВ У ВИПАДКУ НЕЗАКОННОГО ПРИПИНЕННЯ ДОГОВОРУ РОБОТОДАВЦЕМ</vt:lpstr>
      <vt:lpstr>UPRAWNIENIA PRACODAWCY W RAZIE NIEUZASADNIONEGO ROZWIĄZANIA PRZEZ PRACOWNIKA UMOWY O PRACĘ BEZ WYPOWIEDZENIA  ПРАВА РОБОТОДАВЦЯ У ВИПАДКУ РОЗІРВАННЯ ТРУДОВОГО ДОГОВОРУ ПРАЦІВНИКОМ БЕЗ ПОВІДОМЛЕННЯ</vt:lpstr>
      <vt:lpstr>UPRAWNIENIA PRACODAWCY W RAZIE NIEUZASADNIONEGO ROZWIĄZANIA PRZEZ PRACOWNIKA UMOWY O PRACĘ BEZ WYPOWIEDZENIA  ПРАВА РОБОТОДАВЦЯ У ВИПАДКУ РОЗІРВАННЯ ТРУДОВОГО ДОГОВОРУ ПРАЦІВНИКОМ БЕЗ ПОВІДОМЛЕННЯ</vt:lpstr>
      <vt:lpstr>WYGAŚNIĘCIE UMOWY O PRACĘ Art. 611  KP ЗАКІНЧЕННЯ ТРУДОВОГО ДОГОВОРУ Ст. 611 КЗпП</vt:lpstr>
      <vt:lpstr>WYGAŚNIĘCIE UMOWY O PRACĘ Art. 611  KP ЗАКІНЧЕННЯ ТРУДОВОГО ДОГОВОРУ Ст. 611 КЗпП</vt:lpstr>
      <vt:lpstr>USTALANIE WYNAGRODZENIA ZA PRACĘ I INNYCH ŚWIADCZEŃ ZWIĄZANYCH Z PRACĄ  ВИЗНАЧЕННЯ ЗАПЛАТНІ ТА ІНШИХ ОПЛАТ, ПОВ’ЯЗАНИХ З РОБОТОЮ</vt:lpstr>
      <vt:lpstr>USTALANIE WYNAGRODZENIA ZA PRACĘ I INNYCH ŚWIADCZEŃ ZWIĄZANYCH Z PRACĄ  ВИЗНАЧЕННЯ ЗАПЛАТНІ ТА ІНШИХ ОПЛАТ, ПОВ’ЯЗАНИХ З РОБОТОЮ</vt:lpstr>
      <vt:lpstr>USTALANIE WYNAGRODZENIA ZA PRACĘ I INNYCH ŚWIADCZEŃ ZWIĄZANYCH Z PRACĄ  ВИЗНАЧЕННЯ ЗАПЛАТНІ ТА ІНШИХ ОПЛАТ, ПОВ’ЯЗАНИХ З РОБОТОЮ</vt:lpstr>
      <vt:lpstr>DIETA – PODRÓŻ SŁUŻBOWA ART. 775 KP  ХАРЧУВАННЯ - ВІДРЯДЖЕННЯ Ст.  775 КЗпП</vt:lpstr>
      <vt:lpstr>DIETA – PODRÓŻ SŁUŻBOWA ART. 775 KP  ХАРЧУВАННЯ - ВІДРЯДЖЕННЯ Ст.  775 КЗпП</vt:lpstr>
      <vt:lpstr>WYNAGRODZENIE ZA PRACĘ  Заробітна плата</vt:lpstr>
      <vt:lpstr>WYNAGRODZENIE ZA PRACĘ ART. 81 KP Заробітна плата Ст. 81 КЗпП</vt:lpstr>
      <vt:lpstr>WYNAGRODZENIE ZA PRACĘ  Заробітна плата</vt:lpstr>
      <vt:lpstr>WADLIWE WYKONANIE ART. 82 KP НЕЯКІСНЕ ВИКОНАННЯ СТ. 82 КЗПП</vt:lpstr>
      <vt:lpstr>OCHRONA WYNAGRODZENIA Art. 86 KP  ЗАХИСТ ВИНАГОРОДИ Ст. 86 КЗпП</vt:lpstr>
      <vt:lpstr>OCHRONA WYNAGRODZENIA Art. 86 KP  ЗАХИСТ ВИНАГОРОДИ Ст. 86 КЗпП</vt:lpstr>
      <vt:lpstr>CZAS PRACY Art. 129 KP i dalsze  ЧАС РОБОТИ ст.129 КЗпП і далі</vt:lpstr>
      <vt:lpstr>CZAS PRACY Art. 129 KP i dalsze  ЧАС РОБОТИ ст.129 КЗпП і далі</vt:lpstr>
      <vt:lpstr>CZAS PRACY Art. 129 KP i dalsze  ЧАС РОБОТИ ст.129 КЗпП і далі</vt:lpstr>
      <vt:lpstr>CZAS PRACY Art. 129 KP i dalsze  ЧАС РОБОТИ ст.129 КЗпП і далі</vt:lpstr>
      <vt:lpstr>OKRES ODPOCZYNKU ART. 132 KP  ПЕРІОД ВІДПОЧИНКУ Ст. 132 КЗпП</vt:lpstr>
      <vt:lpstr>OKRES ODPOCZYNKU ART. 132 KP  ПЕРІОД ВІДПОЧИНКУ Ст. 132 КЗпП</vt:lpstr>
      <vt:lpstr>Slajd 96</vt:lpstr>
      <vt:lpstr>Slajd 97</vt:lpstr>
      <vt:lpstr>Slajd 98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PRAWO RODZINNE I OPIEKUŃCZE</dc:title>
  <dc:creator>Magdalena Ritter</dc:creator>
  <cp:lastModifiedBy>ekedzia</cp:lastModifiedBy>
  <cp:revision>148</cp:revision>
  <dcterms:created xsi:type="dcterms:W3CDTF">2022-05-24T17:20:10Z</dcterms:created>
  <dcterms:modified xsi:type="dcterms:W3CDTF">2022-09-28T10:05:03Z</dcterms:modified>
</cp:coreProperties>
</file>