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9" r:id="rId6"/>
    <p:sldId id="392" r:id="rId7"/>
    <p:sldId id="393" r:id="rId8"/>
    <p:sldId id="260" r:id="rId9"/>
    <p:sldId id="394" r:id="rId10"/>
    <p:sldId id="261" r:id="rId11"/>
    <p:sldId id="262" r:id="rId12"/>
    <p:sldId id="312" r:id="rId13"/>
    <p:sldId id="310" r:id="rId14"/>
    <p:sldId id="395" r:id="rId15"/>
    <p:sldId id="396" r:id="rId16"/>
    <p:sldId id="311" r:id="rId17"/>
    <p:sldId id="397" r:id="rId18"/>
    <p:sldId id="398" r:id="rId19"/>
    <p:sldId id="399" r:id="rId20"/>
    <p:sldId id="263" r:id="rId21"/>
    <p:sldId id="400" r:id="rId22"/>
    <p:sldId id="401" r:id="rId23"/>
    <p:sldId id="402" r:id="rId24"/>
    <p:sldId id="403" r:id="rId25"/>
    <p:sldId id="404" r:id="rId26"/>
    <p:sldId id="405" r:id="rId27"/>
    <p:sldId id="406" r:id="rId28"/>
    <p:sldId id="315" r:id="rId29"/>
    <p:sldId id="407" r:id="rId30"/>
    <p:sldId id="316" r:id="rId31"/>
    <p:sldId id="307" r:id="rId32"/>
    <p:sldId id="308" r:id="rId33"/>
    <p:sldId id="309" r:id="rId34"/>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6" d="100"/>
          <a:sy n="116" d="100"/>
        </p:scale>
        <p:origin x="-39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38F24803-DC02-4DB1-DD7F-C8670CBFDA42}"/>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 xmlns:a16="http://schemas.microsoft.com/office/drawing/2014/main" id="{35F3E149-1BDB-5F75-3C11-7D8AAE2251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 xmlns:a16="http://schemas.microsoft.com/office/drawing/2014/main" id="{CEF8A68E-2EA5-BBB7-10CB-93203BE99752}"/>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5" name="Symbol zastępczy stopki 4">
            <a:extLst>
              <a:ext uri="{FF2B5EF4-FFF2-40B4-BE49-F238E27FC236}">
                <a16:creationId xmlns="" xmlns:a16="http://schemas.microsoft.com/office/drawing/2014/main" id="{37011379-06F2-E15A-9F45-E64755FB233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75DBA106-8A05-C0AC-5753-B353476C5090}"/>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657251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96B1C72-0CE1-FA87-18EF-F80C47510A2D}"/>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 xmlns:a16="http://schemas.microsoft.com/office/drawing/2014/main" id="{16C84338-0575-30AC-F8B4-18665FAAEBD9}"/>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1B21E1B2-9EA5-0270-8B5A-DC137C0A98CE}"/>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5" name="Symbol zastępczy stopki 4">
            <a:extLst>
              <a:ext uri="{FF2B5EF4-FFF2-40B4-BE49-F238E27FC236}">
                <a16:creationId xmlns="" xmlns:a16="http://schemas.microsoft.com/office/drawing/2014/main" id="{167F2358-943F-EBE8-DD8A-475392CB997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82C425E2-6FA0-EF43-BF9C-81DCD8B7E95E}"/>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14614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7BF5899B-D15A-2163-D476-7C73408A4839}"/>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 xmlns:a16="http://schemas.microsoft.com/office/drawing/2014/main" id="{77953DA8-D48F-2ED7-2AFA-8C495455C4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 xmlns:a16="http://schemas.microsoft.com/office/drawing/2014/main" id="{D9F3B10A-C19D-9CE9-E68C-5B11DE2C62E2}"/>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5" name="Symbol zastępczy stopki 4">
            <a:extLst>
              <a:ext uri="{FF2B5EF4-FFF2-40B4-BE49-F238E27FC236}">
                <a16:creationId xmlns="" xmlns:a16="http://schemas.microsoft.com/office/drawing/2014/main" id="{3EEDD7DC-3D0D-99BA-DA18-13C3753B370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5C7926A9-80FA-8428-03B7-869EAD66F7B5}"/>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4019594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97A8040B-3C5D-F349-2092-D1628FAD703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 xmlns:a16="http://schemas.microsoft.com/office/drawing/2014/main" id="{371A6037-C587-B824-49F4-3DB0AA610181}"/>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 xmlns:a16="http://schemas.microsoft.com/office/drawing/2014/main" id="{FAF46E01-12F7-139E-764F-7EA92BC37D86}"/>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 xmlns:a16="http://schemas.microsoft.com/office/drawing/2014/main" id="{4D180A9D-18EA-29D2-C757-62E970FD56A8}"/>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6" name="Symbol zastępczy stopki 5">
            <a:extLst>
              <a:ext uri="{FF2B5EF4-FFF2-40B4-BE49-F238E27FC236}">
                <a16:creationId xmlns="" xmlns:a16="http://schemas.microsoft.com/office/drawing/2014/main" id="{18166915-3AFB-1D81-D0C8-EAFF5ACC3E1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D7A60146-2948-51CF-DB65-021B7AD0B968}"/>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1739538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9CF2D45A-1EE1-647F-C1AD-3B6DC3984AC2}"/>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 xmlns:a16="http://schemas.microsoft.com/office/drawing/2014/main" id="{D51966B2-BB52-E36F-52A5-57A0C830EB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 xmlns:a16="http://schemas.microsoft.com/office/drawing/2014/main" id="{2A9F13FA-254C-710B-433F-8C352E480EB5}"/>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 xmlns:a16="http://schemas.microsoft.com/office/drawing/2014/main" id="{C9454EFA-7CE2-7701-1031-D1D060CFD1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 xmlns:a16="http://schemas.microsoft.com/office/drawing/2014/main" id="{2FD36E83-0D72-E3F0-A311-0E352C668A93}"/>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 xmlns:a16="http://schemas.microsoft.com/office/drawing/2014/main" id="{1A5AFA24-FAD9-6A5D-8554-DE73B2B702BB}"/>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8" name="Symbol zastępczy stopki 7">
            <a:extLst>
              <a:ext uri="{FF2B5EF4-FFF2-40B4-BE49-F238E27FC236}">
                <a16:creationId xmlns="" xmlns:a16="http://schemas.microsoft.com/office/drawing/2014/main" id="{2F435360-38D6-7660-2609-90D67196676B}"/>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 xmlns:a16="http://schemas.microsoft.com/office/drawing/2014/main" id="{CC036C1C-663C-7CA3-C3E8-13B58B08C563}"/>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1536708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45CCE0D4-78B1-17A9-1270-C286B4B0CAD5}"/>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 xmlns:a16="http://schemas.microsoft.com/office/drawing/2014/main" id="{80492642-2F07-B58C-B84D-26A8B28CC697}"/>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4" name="Symbol zastępczy stopki 3">
            <a:extLst>
              <a:ext uri="{FF2B5EF4-FFF2-40B4-BE49-F238E27FC236}">
                <a16:creationId xmlns="" xmlns:a16="http://schemas.microsoft.com/office/drawing/2014/main" id="{F15567E7-949E-8DA5-7A4D-2111934C92D0}"/>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 xmlns:a16="http://schemas.microsoft.com/office/drawing/2014/main" id="{128ABE6A-999D-23CF-FFE6-7DB5900D6BB7}"/>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4142989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 xmlns:a16="http://schemas.microsoft.com/office/drawing/2014/main" id="{619CB7C1-F770-4D00-464D-17C36B233CE5}"/>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3" name="Symbol zastępczy stopki 2">
            <a:extLst>
              <a:ext uri="{FF2B5EF4-FFF2-40B4-BE49-F238E27FC236}">
                <a16:creationId xmlns="" xmlns:a16="http://schemas.microsoft.com/office/drawing/2014/main" id="{24A21745-6B28-D8E2-ECF8-3621E38E292E}"/>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 xmlns:a16="http://schemas.microsoft.com/office/drawing/2014/main" id="{4176BF0E-42EB-273C-9D4C-6609CEBC341C}"/>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612739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D0244115-284E-6B55-8B4A-5C76051F9006}"/>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 xmlns:a16="http://schemas.microsoft.com/office/drawing/2014/main" id="{B7911612-EAEA-D441-A910-54161BF118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 xmlns:a16="http://schemas.microsoft.com/office/drawing/2014/main" id="{BF55E4C6-7A51-493F-B5BA-1CFB2D7522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 xmlns:a16="http://schemas.microsoft.com/office/drawing/2014/main" id="{2288DACC-0EBF-84C0-8218-6B1F4A4003F2}"/>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6" name="Symbol zastępczy stopki 5">
            <a:extLst>
              <a:ext uri="{FF2B5EF4-FFF2-40B4-BE49-F238E27FC236}">
                <a16:creationId xmlns="" xmlns:a16="http://schemas.microsoft.com/office/drawing/2014/main" id="{304554C4-1066-FC5F-4C4F-62634B5DB2F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7FEA73A8-489E-8DA9-5F92-B67EC95BC5AB}"/>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627708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419571E6-351F-0DEF-7D81-3862CBAB8D6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 xmlns:a16="http://schemas.microsoft.com/office/drawing/2014/main" id="{819D2CC8-B7FF-36D5-B7F8-F720D31FE7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 xmlns:a16="http://schemas.microsoft.com/office/drawing/2014/main" id="{2EE8354D-B13D-1814-63E5-F628DD1842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 xmlns:a16="http://schemas.microsoft.com/office/drawing/2014/main" id="{2A7ADAA0-C2C5-9130-59E6-90D69A4A8811}"/>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6" name="Symbol zastępczy stopki 5">
            <a:extLst>
              <a:ext uri="{FF2B5EF4-FFF2-40B4-BE49-F238E27FC236}">
                <a16:creationId xmlns="" xmlns:a16="http://schemas.microsoft.com/office/drawing/2014/main" id="{C54D4D40-4A1A-C6E9-345E-8E226BF9386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FD4C485D-9574-B253-ADDC-27D481A001CC}"/>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55106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57768AA5-0347-48EF-F290-CD2C7FB669C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 xmlns:a16="http://schemas.microsoft.com/office/drawing/2014/main" id="{22BE9C5D-4579-4684-1A74-A8E0CF53C76F}"/>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4188C898-0235-2CD5-764A-A08A36488572}"/>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5" name="Symbol zastępczy stopki 4">
            <a:extLst>
              <a:ext uri="{FF2B5EF4-FFF2-40B4-BE49-F238E27FC236}">
                <a16:creationId xmlns="" xmlns:a16="http://schemas.microsoft.com/office/drawing/2014/main" id="{419F98A9-D09C-1312-ED1A-4CC27583E13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411243AB-5C19-5267-C134-346CF1887791}"/>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3224685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 xmlns:a16="http://schemas.microsoft.com/office/drawing/2014/main" id="{A2AD631B-B01A-670C-4906-FEB962A17A0C}"/>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 xmlns:a16="http://schemas.microsoft.com/office/drawing/2014/main" id="{71691EE1-588D-833D-8FF2-DDA8894AE822}"/>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E29AD0E2-3AF6-BED1-76E5-E17DCF24B3A1}"/>
              </a:ext>
            </a:extLst>
          </p:cNvPr>
          <p:cNvSpPr>
            <a:spLocks noGrp="1"/>
          </p:cNvSpPr>
          <p:nvPr>
            <p:ph type="dt" sz="half" idx="10"/>
          </p:nvPr>
        </p:nvSpPr>
        <p:spPr/>
        <p:txBody>
          <a:bodyPr/>
          <a:lstStyle/>
          <a:p>
            <a:fld id="{6B8F7D27-35A0-499F-B12D-41EE59BFB229}" type="datetimeFigureOut">
              <a:rPr lang="pl-PL" smtClean="0"/>
              <a:pPr/>
              <a:t>2022-09-12</a:t>
            </a:fld>
            <a:endParaRPr lang="pl-PL"/>
          </a:p>
        </p:txBody>
      </p:sp>
      <p:sp>
        <p:nvSpPr>
          <p:cNvPr id="5" name="Symbol zastępczy stopki 4">
            <a:extLst>
              <a:ext uri="{FF2B5EF4-FFF2-40B4-BE49-F238E27FC236}">
                <a16:creationId xmlns="" xmlns:a16="http://schemas.microsoft.com/office/drawing/2014/main" id="{4AE77BB2-56AA-AC12-0097-251DB657A6B5}"/>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123D2F86-11AC-BDC7-CB8F-D5ADEEF04FCE}"/>
              </a:ext>
            </a:extLst>
          </p:cNvPr>
          <p:cNvSpPr>
            <a:spLocks noGrp="1"/>
          </p:cNvSpPr>
          <p:nvPr>
            <p:ph type="sldNum" sz="quarter" idx="12"/>
          </p:nvPr>
        </p:nvSpPr>
        <p:spPr/>
        <p:txBody>
          <a:body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1026773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 xmlns:a16="http://schemas.microsoft.com/office/drawing/2014/main" id="{C396769C-6EE7-9381-A4F5-D05EF3F63C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 xmlns:a16="http://schemas.microsoft.com/office/drawing/2014/main" id="{3951AFB1-4210-FC51-D44D-ADAD5ABA1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39C0045D-0A78-DC28-62B3-A048FAC5C6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F7D27-35A0-499F-B12D-41EE59BFB229}" type="datetimeFigureOut">
              <a:rPr lang="pl-PL" smtClean="0"/>
              <a:pPr/>
              <a:t>2022-09-12</a:t>
            </a:fld>
            <a:endParaRPr lang="pl-PL"/>
          </a:p>
        </p:txBody>
      </p:sp>
      <p:sp>
        <p:nvSpPr>
          <p:cNvPr id="5" name="Symbol zastępczy stopki 4">
            <a:extLst>
              <a:ext uri="{FF2B5EF4-FFF2-40B4-BE49-F238E27FC236}">
                <a16:creationId xmlns="" xmlns:a16="http://schemas.microsoft.com/office/drawing/2014/main" id="{78FDAC14-0B6B-2898-32C7-F432C6FA34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 xmlns:a16="http://schemas.microsoft.com/office/drawing/2014/main" id="{01B293F0-F1D4-2027-B0BC-CB6A767294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A231FC-2F39-4EA7-A451-A4DFEAB9D11B}" type="slidenum">
              <a:rPr lang="pl-PL" smtClean="0"/>
              <a:pPr/>
              <a:t>‹#›</a:t>
            </a:fld>
            <a:endParaRPr lang="pl-PL"/>
          </a:p>
        </p:txBody>
      </p:sp>
    </p:spTree>
    <p:extLst>
      <p:ext uri="{BB962C8B-B14F-4D97-AF65-F5344CB8AC3E}">
        <p14:creationId xmlns:p14="http://schemas.microsoft.com/office/powerpoint/2010/main" xmlns="" val="536248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sip.legalis.pl/urlSearch.seam?HitlistCaption=Odes%C5%82ania&amp;pap_group=25011231&amp;refSource=guide&amp;sortField=document-date&amp;filterByUniqueVersionBaseId=true" TargetMode="External"/><Relationship Id="rId2" Type="http://schemas.openxmlformats.org/officeDocument/2006/relationships/hyperlink" Target="https://sip.legalis.pl/document-view.seam?documentId=mfrxilrtg4ytgojshaytmltqmfyc4nbzhe4dsmrxgq" TargetMode="Externa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sip.legalis.pl/document-view.seam?documentId=mfrxilrtg4ytomzthaztgltqmfyc4nrsg42tonjxge" TargetMode="External"/><Relationship Id="rId2" Type="http://schemas.openxmlformats.org/officeDocument/2006/relationships/hyperlink" Target="https://sip.legalis.pl/document-full.seam?documentId=mfrxilrsgqztimjoobqxalrrgeydcmjyhe4c45tfoixdcobygaza&amp;refSource=search" TargetMode="Externa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s://sip.legalis.pl/document-view.seam?documentId=mfrxilrtg4ytmnbrhazdeltqmfyc4njzgm2denzugq"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kadry.infor.pl/tematy/podatek-dochodowy/" TargetMode="External"/><Relationship Id="rId2" Type="http://schemas.openxmlformats.org/officeDocument/2006/relationships/hyperlink" Target="https://ksiegowosc.infor.pl/tematy/pracodawca/" TargetMode="Externa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v.pl/web/gov/uzyskaj-podatkowa-interpretacje-indywidualna"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v.pl/web/gov/uzyskaj-podatkowa-interpretacje-indywidualna"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urlSearch.seam?HitlistCaption=Odes%C5%82ania&amp;pap_group=25010815&amp;refSource=guide&amp;sortField=document-date&amp;filterByUniqueVersionBaseId=true"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urlSearch.seam?HitlistCaption=Odes%C5%82ania&amp;pap_group=25010928&amp;refSource=guide&amp;sortField=document-date&amp;filterByUniqueVersionBaseId=true"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urlSearch.seam?HitlistCaption=Odes%C5%82ania&amp;pap_group=25011007&amp;refSource=guide&amp;sortField=document-date&amp;filterByUniqueVersionBaseId=true"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p.legalis.pl/urlSearch.seam?HitlistCaption=Odes%C5%82ania&amp;pap_group=25010828&amp;refSource=guide&amp;sortField=document-date&amp;filterByUniqueVersionBaseId=true" TargetMode="Externa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 xmlns:a16="http://schemas.microsoft.com/office/drawing/2014/main" id="{4136A8E5-605A-ABCF-F53F-13358FB831A0}"/>
              </a:ext>
            </a:extLst>
          </p:cNvPr>
          <p:cNvSpPr>
            <a:spLocks noGrp="1"/>
          </p:cNvSpPr>
          <p:nvPr>
            <p:ph type="title"/>
          </p:nvPr>
        </p:nvSpPr>
        <p:spPr>
          <a:xfrm>
            <a:off x="339365" y="365125"/>
            <a:ext cx="11643085" cy="1325563"/>
          </a:xfrm>
        </p:spPr>
        <p:txBody>
          <a:bodyPr>
            <a:noAutofit/>
          </a:bodyPr>
          <a:lstStyle/>
          <a:p>
            <a:pPr algn="ctr"/>
            <a:r>
              <a:rPr lang="pl-PL" sz="3600" dirty="0">
                <a:solidFill>
                  <a:srgbClr val="00B050"/>
                </a:solidFill>
                <a:latin typeface="Algerian" panose="04020705040A02060702" pitchFamily="82" charset="0"/>
              </a:rPr>
              <a:t>PRAWO Podatkowe dla uchodźców Z ELEMENTAMI PRAWA </a:t>
            </a:r>
            <a:r>
              <a:rPr lang="pl-PL" sz="3600" dirty="0" smtClean="0">
                <a:solidFill>
                  <a:srgbClr val="00B050"/>
                </a:solidFill>
                <a:latin typeface="Algerian" panose="04020705040A02060702" pitchFamily="82" charset="0"/>
              </a:rPr>
              <a:t>PRACY</a:t>
            </a:r>
            <a:r>
              <a:rPr lang="en-GB" sz="3600" dirty="0" smtClean="0">
                <a:solidFill>
                  <a:srgbClr val="00B050"/>
                </a:solidFill>
                <a:latin typeface="Algerian" panose="04020705040A02060702" pitchFamily="82" charset="0"/>
              </a:rPr>
              <a:t/>
            </a:r>
            <a:br>
              <a:rPr lang="en-GB" sz="3600" dirty="0" smtClean="0">
                <a:solidFill>
                  <a:srgbClr val="00B050"/>
                </a:solidFill>
                <a:latin typeface="Algerian" panose="04020705040A02060702" pitchFamily="82" charset="0"/>
              </a:rPr>
            </a:br>
            <a:r>
              <a:rPr lang="uk" sz="3600" dirty="0">
                <a:solidFill>
                  <a:srgbClr val="00B050"/>
                </a:solidFill>
                <a:latin typeface="Algerian" panose="04020705040A02060702" pitchFamily="82" charset="0"/>
              </a:rPr>
              <a:t>ПОДАТКОВЕ </a:t>
            </a:r>
            <a:r>
              <a:rPr lang="uk" sz="3600" dirty="0" smtClean="0">
                <a:solidFill>
                  <a:srgbClr val="00B050"/>
                </a:solidFill>
                <a:latin typeface="Algerian" panose="04020705040A02060702" pitchFamily="82" charset="0"/>
              </a:rPr>
              <a:t>ПРАВО</a:t>
            </a:r>
            <a:r>
              <a:rPr lang="en-GB" sz="3600" dirty="0" smtClean="0">
                <a:solidFill>
                  <a:srgbClr val="00B050"/>
                </a:solidFill>
                <a:latin typeface="Algerian" panose="04020705040A02060702" pitchFamily="82" charset="0"/>
              </a:rPr>
              <a:t> </a:t>
            </a:r>
            <a:r>
              <a:rPr lang="uk-UA" sz="3600" dirty="0" smtClean="0">
                <a:solidFill>
                  <a:srgbClr val="00B050"/>
                </a:solidFill>
                <a:latin typeface="Algerian" panose="04020705040A02060702" pitchFamily="82" charset="0"/>
              </a:rPr>
              <a:t>ДЛЯ</a:t>
            </a:r>
            <a:r>
              <a:rPr lang="uk" sz="3600" dirty="0" smtClean="0">
                <a:solidFill>
                  <a:srgbClr val="00B050"/>
                </a:solidFill>
                <a:latin typeface="Algerian" panose="04020705040A02060702" pitchFamily="82" charset="0"/>
              </a:rPr>
              <a:t> </a:t>
            </a:r>
            <a:r>
              <a:rPr lang="uk" sz="3600" dirty="0">
                <a:solidFill>
                  <a:srgbClr val="00B050"/>
                </a:solidFill>
                <a:latin typeface="Algerian" panose="04020705040A02060702" pitchFamily="82" charset="0"/>
              </a:rPr>
              <a:t>БІЖЕНЦІВ З ЕЛЕМЕНТАМИ ТРУДОВОГО ПРАВА</a:t>
            </a:r>
            <a:r>
              <a:rPr lang="pl-PL" sz="3600" dirty="0" smtClean="0">
                <a:solidFill>
                  <a:srgbClr val="00B050"/>
                </a:solidFill>
                <a:latin typeface="Algerian" panose="04020705040A02060702" pitchFamily="82" charset="0"/>
              </a:rPr>
              <a:t>  </a:t>
            </a:r>
            <a:endParaRPr lang="pl-PL" sz="3600" dirty="0">
              <a:solidFill>
                <a:srgbClr val="00B050"/>
              </a:solidFill>
              <a:latin typeface="Algerian" panose="04020705040A02060702" pitchFamily="82" charset="0"/>
            </a:endParaRPr>
          </a:p>
        </p:txBody>
      </p:sp>
      <p:sp>
        <p:nvSpPr>
          <p:cNvPr id="12" name="pole tekstowe 11">
            <a:extLst>
              <a:ext uri="{FF2B5EF4-FFF2-40B4-BE49-F238E27FC236}">
                <a16:creationId xmlns="" xmlns:a16="http://schemas.microsoft.com/office/drawing/2014/main" id="{EA5561E9-9C8F-CC20-CAA8-84311CAF776C}"/>
              </a:ext>
            </a:extLst>
          </p:cNvPr>
          <p:cNvSpPr txBox="1"/>
          <p:nvPr/>
        </p:nvSpPr>
        <p:spPr>
          <a:xfrm>
            <a:off x="7219950" y="5534709"/>
            <a:ext cx="4762500" cy="266015"/>
          </a:xfrm>
          <a:prstGeom prst="rect">
            <a:avLst/>
          </a:prstGeom>
          <a:noFill/>
        </p:spPr>
        <p:txBody>
          <a:bodyPr wrap="square">
            <a:spAutoFit/>
          </a:bodyPr>
          <a:lstStyle/>
          <a:p>
            <a:r>
              <a:rPr lang="pl-PL" sz="1100" dirty="0" err="1"/>
              <a:t>Żródło</a:t>
            </a:r>
            <a:r>
              <a:rPr lang="pl-PL" sz="1100" dirty="0"/>
              <a:t>: https://www.socium.pl/images/zdjecie/prawo-pracy.jpg</a:t>
            </a:r>
          </a:p>
        </p:txBody>
      </p:sp>
      <p:pic>
        <p:nvPicPr>
          <p:cNvPr id="16" name="Obraz 15">
            <a:extLst>
              <a:ext uri="{FF2B5EF4-FFF2-40B4-BE49-F238E27FC236}">
                <a16:creationId xmlns="" xmlns:a16="http://schemas.microsoft.com/office/drawing/2014/main" id="{BF27E21C-73DA-57C2-5875-AEE9FFB9010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pic>
        <p:nvPicPr>
          <p:cNvPr id="8" name="Symbol zastępczy zawartości 7">
            <a:extLst>
              <a:ext uri="{FF2B5EF4-FFF2-40B4-BE49-F238E27FC236}">
                <a16:creationId xmlns="" xmlns:a16="http://schemas.microsoft.com/office/drawing/2014/main" id="{36E06026-C544-2878-172F-641D3F6038D6}"/>
              </a:ext>
            </a:extLst>
          </p:cNvPr>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344537" y="2154579"/>
            <a:ext cx="7502925" cy="3336925"/>
          </a:xfrm>
        </p:spPr>
      </p:pic>
    </p:spTree>
    <p:extLst>
      <p:ext uri="{BB962C8B-B14F-4D97-AF65-F5344CB8AC3E}">
        <p14:creationId xmlns:p14="http://schemas.microsoft.com/office/powerpoint/2010/main" xmlns="" val="3570604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72893"/>
            <a:ext cx="10515600" cy="1711325"/>
          </a:xfrm>
        </p:spPr>
        <p:txBody>
          <a:bodyPr>
            <a:normAutofit/>
          </a:bodyPr>
          <a:lstStyle/>
          <a:p>
            <a:pPr algn="ctr"/>
            <a:r>
              <a:rPr lang="pl-PL" b="1" dirty="0">
                <a:solidFill>
                  <a:srgbClr val="00B050"/>
                </a:solidFill>
                <a:latin typeface="Algerian" panose="04020705040A02060702" pitchFamily="82" charset="0"/>
              </a:rPr>
              <a:t>ŹRÓDŁA PRAWA PRACY</a:t>
            </a:r>
            <a:br>
              <a:rPr lang="pl-PL"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ДЖЕРЕЛА ТРУДОВОГО </a:t>
            </a:r>
            <a:r>
              <a:rPr lang="uk" b="1" dirty="0" smtClean="0">
                <a:solidFill>
                  <a:srgbClr val="00B050"/>
                </a:solidFill>
                <a:latin typeface="Algerian" panose="04020705040A02060702" pitchFamily="82" charset="0"/>
              </a:rPr>
              <a:t>ПРАВА</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238125" y="1681163"/>
            <a:ext cx="5759451" cy="4508500"/>
          </a:xfrm>
        </p:spPr>
        <p:txBody>
          <a:bodyPr>
            <a:normAutofit/>
          </a:bodyPr>
          <a:lstStyle/>
          <a:p>
            <a:pPr algn="just"/>
            <a:r>
              <a:rPr lang="pl-PL" b="1" i="1" dirty="0"/>
              <a:t>Ustawa o podatku dochodowym od osób fizycznych </a:t>
            </a:r>
            <a:r>
              <a:rPr lang="nn-NO" i="1" dirty="0">
                <a:effectLst/>
              </a:rPr>
              <a:t>Dz.U. 1991 Nr 80, poz. 350</a:t>
            </a:r>
            <a:r>
              <a:rPr lang="pl-PL" i="1" dirty="0"/>
              <a:t> </a:t>
            </a:r>
            <a:r>
              <a:rPr lang="pl-PL" i="1" dirty="0" err="1">
                <a:effectLst/>
              </a:rPr>
              <a:t>t.j</a:t>
            </a:r>
            <a:r>
              <a:rPr lang="pl-PL" i="1" dirty="0">
                <a:effectLst/>
              </a:rPr>
              <a:t>. Dz.U. z 2021 r. poz. 1128</a:t>
            </a:r>
            <a:endParaRPr lang="pl-PL" b="1" i="1" dirty="0"/>
          </a:p>
          <a:p>
            <a:pPr algn="just"/>
            <a:r>
              <a:rPr lang="pl-PL" b="1" dirty="0"/>
              <a:t>Polsko-Ukraińska Konwencji w sprawie unikania podwójnego opodatkowania</a:t>
            </a:r>
          </a:p>
          <a:p>
            <a:pPr algn="just"/>
            <a:r>
              <a:rPr lang="pl-PL" b="1" dirty="0"/>
              <a:t>Specustawa o pomocy obywatelom Ukrainy</a:t>
            </a:r>
            <a:r>
              <a:rPr lang="pl-PL" dirty="0"/>
              <a:t>.</a:t>
            </a:r>
            <a:endParaRPr lang="pl-PL" b="1" i="1" dirty="0"/>
          </a:p>
          <a:p>
            <a:pPr marL="0" indent="0" algn="just">
              <a:buNone/>
            </a:pPr>
            <a:endParaRPr lang="pl-PL"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681163"/>
            <a:ext cx="5337928" cy="4508500"/>
          </a:xfrm>
        </p:spPr>
        <p:txBody>
          <a:bodyPr>
            <a:normAutofit/>
          </a:bodyPr>
          <a:lstStyle/>
          <a:p>
            <a:pPr algn="just"/>
            <a:r>
              <a:rPr lang="uk" b="1" i="1" dirty="0"/>
              <a:t>Закон про податок з доходів фізичних осіб, </a:t>
            </a:r>
            <a:r>
              <a:rPr lang="uk" i="1" dirty="0"/>
              <a:t>Журнал </a:t>
            </a:r>
            <a:r>
              <a:rPr lang="uk" i="1" dirty="0" smtClean="0"/>
              <a:t>Законів 1991 </a:t>
            </a:r>
            <a:r>
              <a:rPr lang="uk" i="1" dirty="0"/>
              <a:t>р. </a:t>
            </a:r>
            <a:r>
              <a:rPr lang="uk" i="1" dirty="0" smtClean="0"/>
              <a:t>N </a:t>
            </a:r>
            <a:r>
              <a:rPr lang="uk" i="1" dirty="0"/>
              <a:t>80, п</a:t>
            </a:r>
            <a:r>
              <a:rPr lang="uk" i="1" dirty="0" smtClean="0"/>
              <a:t>. </a:t>
            </a:r>
            <a:r>
              <a:rPr lang="uk" i="1" dirty="0"/>
              <a:t>350 </a:t>
            </a:r>
            <a:r>
              <a:rPr lang="uk" i="1" dirty="0" smtClean="0"/>
              <a:t>тобто </a:t>
            </a:r>
            <a:r>
              <a:rPr lang="uk" i="1" dirty="0"/>
              <a:t>Журнал законів 2021 р., </a:t>
            </a:r>
            <a:r>
              <a:rPr lang="uk" i="1" dirty="0" smtClean="0"/>
              <a:t>п. </a:t>
            </a:r>
            <a:r>
              <a:rPr lang="uk" i="1" dirty="0"/>
              <a:t>1128</a:t>
            </a:r>
            <a:endParaRPr lang="pl-PL" b="1" i="1" dirty="0"/>
          </a:p>
          <a:p>
            <a:pPr algn="just"/>
            <a:r>
              <a:rPr lang="uk" b="1" dirty="0"/>
              <a:t>Польсько-українська конвенція про уникнення подвійного оподаткування</a:t>
            </a:r>
          </a:p>
          <a:p>
            <a:pPr algn="just"/>
            <a:r>
              <a:rPr lang="uk" b="1" dirty="0"/>
              <a:t>Спеціальний акт про допомогу громадянам </a:t>
            </a:r>
            <a:r>
              <a:rPr lang="uk" b="1" dirty="0" smtClean="0"/>
              <a:t>України</a:t>
            </a:r>
            <a:r>
              <a:rPr lang="uk" dirty="0" smtClean="0"/>
              <a:t>.</a:t>
            </a:r>
            <a:endParaRPr lang="pl-PL" b="1" i="1" dirty="0"/>
          </a:p>
          <a:p>
            <a:pPr marL="0" indent="0" algn="just">
              <a:buNone/>
            </a:pPr>
            <a:endParaRPr lang="pl-PL" dirty="0"/>
          </a:p>
          <a:p>
            <a:endParaRPr lang="pl-PL" dirty="0"/>
          </a:p>
        </p:txBody>
      </p:sp>
      <p:pic>
        <p:nvPicPr>
          <p:cNvPr id="7" name="Obraz 6">
            <a:extLst>
              <a:ext uri="{FF2B5EF4-FFF2-40B4-BE49-F238E27FC236}">
                <a16:creationId xmlns="" xmlns:a16="http://schemas.microsoft.com/office/drawing/2014/main" id="{9E5CFCF1-DA6D-193C-7290-FC777C037B0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526244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5"/>
            <a:ext cx="10515600" cy="1711325"/>
          </a:xfrm>
        </p:spPr>
        <p:txBody>
          <a:bodyPr>
            <a:normAutofit/>
          </a:bodyPr>
          <a:lstStyle/>
          <a:p>
            <a:pPr algn="ctr"/>
            <a:r>
              <a:rPr lang="pl-PL" b="1" dirty="0">
                <a:solidFill>
                  <a:srgbClr val="00B050"/>
                </a:solidFill>
                <a:latin typeface="Algerian" panose="04020705040A02060702" pitchFamily="82" charset="0"/>
              </a:rPr>
              <a:t>REZYDENCJA PODATKOWA </a:t>
            </a:r>
            <a:br>
              <a:rPr lang="pl-PL"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ПОДАТКОВЕ </a:t>
            </a:r>
            <a:r>
              <a:rPr lang="uk" b="1" dirty="0" smtClean="0">
                <a:solidFill>
                  <a:srgbClr val="00B050"/>
                </a:solidFill>
                <a:latin typeface="Algerian" panose="04020705040A02060702" pitchFamily="82" charset="0"/>
              </a:rPr>
              <a:t>РЕЗИДЕНТСТВО</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681163"/>
            <a:ext cx="5157787" cy="4508500"/>
          </a:xfrm>
        </p:spPr>
        <p:txBody>
          <a:bodyPr>
            <a:normAutofit/>
          </a:bodyPr>
          <a:lstStyle/>
          <a:p>
            <a:pPr algn="just"/>
            <a:endParaRPr lang="pl-PL" u="sng" dirty="0"/>
          </a:p>
          <a:p>
            <a:pPr marL="0" indent="0" algn="just">
              <a:buNone/>
            </a:pPr>
            <a:r>
              <a:rPr lang="pl-PL" dirty="0"/>
              <a:t>Miejsce, w którym podatnik zobowiązuje się do wypełnienia zobowiązania podatkowego to rezydencja podatkowa.</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2076450"/>
            <a:ext cx="5183188" cy="3684588"/>
          </a:xfrm>
        </p:spPr>
        <p:txBody>
          <a:bodyPr>
            <a:normAutofit/>
          </a:bodyPr>
          <a:lstStyle/>
          <a:p>
            <a:pPr marL="0" indent="0" algn="just">
              <a:buNone/>
            </a:pPr>
            <a:r>
              <a:rPr lang="uk" dirty="0" smtClean="0"/>
              <a:t>Місцем</a:t>
            </a:r>
            <a:r>
              <a:rPr lang="uk" dirty="0"/>
              <a:t>, де платник податку зобов'язується виконати податковий обов'язок, є податкове місце проживання.</a:t>
            </a:r>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2156059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49213"/>
            <a:ext cx="10515600" cy="1711325"/>
          </a:xfrm>
        </p:spPr>
        <p:txBody>
          <a:bodyPr>
            <a:normAutofit/>
          </a:bodyPr>
          <a:lstStyle/>
          <a:p>
            <a:pPr algn="ctr"/>
            <a:r>
              <a:rPr lang="pl-PL" b="1" dirty="0">
                <a:solidFill>
                  <a:srgbClr val="00B050"/>
                </a:solidFill>
                <a:latin typeface="Algerian" panose="04020705040A02060702" pitchFamily="82" charset="0"/>
              </a:rPr>
              <a:t>REZYDENT </a:t>
            </a:r>
            <a:r>
              <a:rPr lang="pl-PL" b="1" dirty="0" smtClean="0">
                <a:solidFill>
                  <a:srgbClr val="00B050"/>
                </a:solidFill>
                <a:latin typeface="Algerian" panose="04020705040A02060702" pitchFamily="82" charset="0"/>
              </a:rPr>
              <a:t>PODATKOWY</a:t>
            </a:r>
            <a:r>
              <a:rPr lang="uk-UA" b="1" dirty="0" smtClean="0">
                <a:solidFill>
                  <a:srgbClr val="00B050"/>
                </a:solidFill>
                <a:latin typeface="Algerian" panose="04020705040A02060702" pitchFamily="82" charset="0"/>
              </a:rPr>
              <a:t/>
            </a:r>
            <a:br>
              <a:rPr lang="uk-UA" b="1" dirty="0" smtClean="0">
                <a:solidFill>
                  <a:srgbClr val="00B050"/>
                </a:solidFill>
                <a:latin typeface="Algerian" panose="04020705040A02060702" pitchFamily="82" charset="0"/>
              </a:rPr>
            </a:br>
            <a:r>
              <a:rPr lang="uk" b="1" dirty="0">
                <a:solidFill>
                  <a:srgbClr val="00B050"/>
                </a:solidFill>
                <a:latin typeface="Algerian" panose="04020705040A02060702" pitchFamily="82" charset="0"/>
              </a:rPr>
              <a:t>ПОДАТКОВИЙ РЕЗИДЕНТ</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750094" y="2202545"/>
            <a:ext cx="5157787" cy="2921329"/>
          </a:xfrm>
        </p:spPr>
        <p:txBody>
          <a:bodyPr>
            <a:normAutofit/>
          </a:bodyPr>
          <a:lstStyle/>
          <a:p>
            <a:pPr marL="0" indent="0" algn="just">
              <a:buNone/>
            </a:pPr>
            <a:r>
              <a:rPr lang="pl-PL" dirty="0" smtClean="0"/>
              <a:t>Rezydentem </a:t>
            </a:r>
            <a:r>
              <a:rPr lang="pl-PL" dirty="0"/>
              <a:t>podatkowym (osobą zobowiązującą się) może zostać np. obywatel Ukrainy, Włoch, Hiszpanii, czy Niemiec</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2202545"/>
            <a:ext cx="5183188" cy="3684588"/>
          </a:xfrm>
        </p:spPr>
        <p:txBody>
          <a:bodyPr>
            <a:normAutofit/>
          </a:bodyPr>
          <a:lstStyle/>
          <a:p>
            <a:pPr marL="0" indent="0" algn="just">
              <a:buNone/>
            </a:pPr>
            <a:r>
              <a:rPr lang="uk" dirty="0" smtClean="0"/>
              <a:t>Податковим </a:t>
            </a:r>
            <a:r>
              <a:rPr lang="uk" dirty="0"/>
              <a:t>резидентом </a:t>
            </a:r>
            <a:r>
              <a:rPr lang="uk" dirty="0" smtClean="0"/>
              <a:t>(зобов’язаною особою) </a:t>
            </a:r>
            <a:r>
              <a:rPr lang="uk" dirty="0"/>
              <a:t>може бути, наприклад, громадянин України, Італії, Іспанії чи Німеччини.</a:t>
            </a:r>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3080145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b="1" dirty="0">
                <a:solidFill>
                  <a:srgbClr val="00B050"/>
                </a:solidFill>
                <a:latin typeface="Algerian" panose="04020705040A02060702" pitchFamily="82" charset="0"/>
              </a:rPr>
              <a:t>REZYDENT </a:t>
            </a:r>
            <a:r>
              <a:rPr lang="pl-PL" b="1" dirty="0" smtClean="0">
                <a:solidFill>
                  <a:srgbClr val="00B050"/>
                </a:solidFill>
                <a:latin typeface="Algerian" panose="04020705040A02060702" pitchFamily="82" charset="0"/>
              </a:rPr>
              <a:t>PODATKOWY</a:t>
            </a:r>
            <a:r>
              <a:rPr lang="uk" b="1" dirty="0">
                <a:solidFill>
                  <a:srgbClr val="00B050"/>
                </a:solidFill>
                <a:latin typeface="Algerian" panose="04020705040A02060702" pitchFamily="82" charset="0"/>
              </a:rPr>
              <a:t> </a:t>
            </a:r>
            <a:r>
              <a:rPr lang="uk" b="1" dirty="0" smtClean="0">
                <a:solidFill>
                  <a:srgbClr val="00B050"/>
                </a:solidFill>
                <a:latin typeface="Algerian" panose="04020705040A02060702" pitchFamily="82" charset="0"/>
              </a:rPr>
              <a:t/>
            </a:r>
            <a:br>
              <a:rPr lang="uk" b="1" dirty="0" smtClean="0">
                <a:solidFill>
                  <a:srgbClr val="00B050"/>
                </a:solidFill>
                <a:latin typeface="Algerian" panose="04020705040A02060702" pitchFamily="82" charset="0"/>
              </a:rPr>
            </a:br>
            <a:r>
              <a:rPr lang="uk" b="1" dirty="0" smtClean="0">
                <a:solidFill>
                  <a:srgbClr val="00B050"/>
                </a:solidFill>
                <a:latin typeface="Algerian" panose="04020705040A02060702" pitchFamily="82" charset="0"/>
              </a:rPr>
              <a:t>ПОДАТКОВИЙ </a:t>
            </a:r>
            <a:r>
              <a:rPr lang="uk" b="1" dirty="0">
                <a:solidFill>
                  <a:srgbClr val="00B050"/>
                </a:solidFill>
                <a:latin typeface="Algerian" panose="04020705040A02060702" pitchFamily="82" charset="0"/>
              </a:rPr>
              <a:t>РЕЗИДЕНТ</a:t>
            </a:r>
            <a:r>
              <a:rPr lang="pl-PL" b="1" dirty="0" smtClean="0">
                <a:solidFill>
                  <a:srgbClr val="00B050"/>
                </a:solidFill>
                <a:latin typeface="Algerian" panose="04020705040A02060702" pitchFamily="82" charset="0"/>
              </a:rPr>
              <a:t>  </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265551"/>
            <a:ext cx="10515600" cy="4324350"/>
          </a:xfrm>
        </p:spPr>
        <p:txBody>
          <a:bodyPr>
            <a:normAutofit/>
          </a:bodyPr>
          <a:lstStyle/>
          <a:p>
            <a:pPr marL="0" indent="0">
              <a:buNone/>
            </a:pPr>
            <a:r>
              <a:rPr lang="pl-PL" sz="2400" b="1" dirty="0"/>
              <a:t>Art. 3 </a:t>
            </a:r>
            <a:r>
              <a:rPr lang="pl-PL" sz="2400" dirty="0"/>
              <a:t>[Nieograniczony obowiązek podatkowy] Ustawy o podatku dochodowym od osób </a:t>
            </a:r>
            <a:r>
              <a:rPr lang="pl-PL" sz="2400" dirty="0" smtClean="0"/>
              <a:t>fi</a:t>
            </a:r>
            <a:r>
              <a:rPr lang="pl-PL" sz="2400" dirty="0"/>
              <a:t>z</a:t>
            </a:r>
            <a:r>
              <a:rPr lang="pl-PL" sz="2400" dirty="0" smtClean="0"/>
              <a:t>ycznych</a:t>
            </a:r>
            <a:endParaRPr lang="pl-PL" sz="2400" dirty="0"/>
          </a:p>
          <a:p>
            <a:pPr marL="0" indent="0">
              <a:buNone/>
            </a:pPr>
            <a:r>
              <a:rPr lang="pl-PL" sz="2400" dirty="0" smtClean="0"/>
              <a:t>1. Osoby </a:t>
            </a:r>
            <a:r>
              <a:rPr lang="pl-PL" sz="2400" dirty="0"/>
              <a:t>fizyczne, jeżeli mają </a:t>
            </a:r>
            <a:r>
              <a:rPr lang="pl-PL" sz="2400" b="1" u="sng" dirty="0"/>
              <a:t>miejsce zamieszkania na terytorium Rzeczypospolitej Polskiej</a:t>
            </a:r>
            <a:r>
              <a:rPr lang="pl-PL" sz="2400" dirty="0"/>
              <a:t>, </a:t>
            </a:r>
            <a:r>
              <a:rPr lang="pl-PL" sz="2400" b="1" u="sng" dirty="0"/>
              <a:t>podlegają obowiązkowi podatkowemu od całości swoich dochodów </a:t>
            </a:r>
            <a:r>
              <a:rPr lang="pl-PL" sz="2400" dirty="0"/>
              <a:t>(przychodów) bez względu na miejsce położenia źródeł przychodów </a:t>
            </a:r>
            <a:r>
              <a:rPr lang="pl-PL" sz="2400" b="1" dirty="0">
                <a:solidFill>
                  <a:srgbClr val="FF0000"/>
                </a:solidFill>
              </a:rPr>
              <a:t>(nieograniczony obowiązek podatkowy</a:t>
            </a:r>
            <a:r>
              <a:rPr lang="pl-PL" sz="2400" b="1" dirty="0" smtClean="0">
                <a:solidFill>
                  <a:srgbClr val="FF0000"/>
                </a:solidFill>
              </a:rPr>
              <a:t>).</a:t>
            </a:r>
            <a:endParaRPr lang="uk-UA" sz="2400" b="1" dirty="0" smtClean="0">
              <a:solidFill>
                <a:srgbClr val="FF0000"/>
              </a:solidFill>
            </a:endParaRPr>
          </a:p>
          <a:p>
            <a:pPr marL="0" indent="0">
              <a:buNone/>
            </a:pPr>
            <a:r>
              <a:rPr lang="uk" sz="2400" b="1" dirty="0"/>
              <a:t>Стаття 3 </a:t>
            </a:r>
            <a:r>
              <a:rPr lang="uk" sz="2400" dirty="0"/>
              <a:t>[Необмежений податковий обов'язок] Закону про податок з доходів фізичних осіб</a:t>
            </a:r>
            <a:endParaRPr lang="pl-PL" sz="2400" dirty="0"/>
          </a:p>
          <a:p>
            <a:pPr marL="0" indent="0">
              <a:buNone/>
            </a:pPr>
            <a:r>
              <a:rPr lang="uk" sz="2400" dirty="0"/>
              <a:t>1. Фізичні особи, якщо вони </a:t>
            </a:r>
            <a:r>
              <a:rPr lang="uk" sz="2400" b="1" u="sng" dirty="0"/>
              <a:t>проживають на території Республіки </a:t>
            </a:r>
            <a:r>
              <a:rPr lang="uk" sz="2400" b="1" u="sng" dirty="0" smtClean="0"/>
              <a:t>Польща</a:t>
            </a:r>
            <a:r>
              <a:rPr lang="uk" sz="2400" dirty="0" smtClean="0"/>
              <a:t>, </a:t>
            </a:r>
            <a:r>
              <a:rPr lang="uk" sz="2400" b="1" u="sng" dirty="0"/>
              <a:t>підлягають оподаткуванню всі свої доходи </a:t>
            </a:r>
            <a:r>
              <a:rPr lang="uk" sz="2400" dirty="0" smtClean="0"/>
              <a:t>(</a:t>
            </a:r>
            <a:r>
              <a:rPr lang="uk-UA" sz="2400" dirty="0" smtClean="0"/>
              <a:t>заробітки</a:t>
            </a:r>
            <a:r>
              <a:rPr lang="uk" sz="2400" dirty="0" smtClean="0"/>
              <a:t>) </a:t>
            </a:r>
            <a:r>
              <a:rPr lang="uk" sz="2400" dirty="0"/>
              <a:t>незалежно від місця їх джерела </a:t>
            </a:r>
            <a:r>
              <a:rPr lang="uk" sz="2400" b="1" dirty="0">
                <a:solidFill>
                  <a:srgbClr val="FF0000"/>
                </a:solidFill>
              </a:rPr>
              <a:t>(необмежене податкове зобов’язання).</a:t>
            </a:r>
          </a:p>
          <a:p>
            <a:pPr marL="0" indent="0">
              <a:buNone/>
            </a:pPr>
            <a:endParaRPr lang="pl-PL" sz="2400" b="1" dirty="0">
              <a:solidFill>
                <a:srgbClr val="FF0000"/>
              </a:solidFill>
            </a:endParaRP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031430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b="1" dirty="0">
                <a:solidFill>
                  <a:srgbClr val="00B050"/>
                </a:solidFill>
                <a:latin typeface="Algerian" panose="04020705040A02060702" pitchFamily="82" charset="0"/>
              </a:rPr>
              <a:t>REZYDENT PODATKOWY</a:t>
            </a:r>
            <a:r>
              <a:rPr lang="uk" b="1" dirty="0">
                <a:solidFill>
                  <a:srgbClr val="00B050"/>
                </a:solidFill>
                <a:latin typeface="Algerian" panose="04020705040A02060702" pitchFamily="82" charset="0"/>
              </a:rPr>
              <a:t> </a:t>
            </a:r>
            <a:br>
              <a:rPr lang="uk"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ПОДАТКОВИЙ РЕЗИДЕНТ</a:t>
            </a:r>
            <a:r>
              <a:rPr lang="pl-PL" b="1" dirty="0">
                <a:solidFill>
                  <a:srgbClr val="00B050"/>
                </a:solidFill>
                <a:latin typeface="Algerian" panose="04020705040A02060702" pitchFamily="82" charset="0"/>
              </a:rPr>
              <a:t> </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293830"/>
            <a:ext cx="10515600" cy="4324350"/>
          </a:xfrm>
        </p:spPr>
        <p:txBody>
          <a:bodyPr>
            <a:normAutofit/>
          </a:bodyPr>
          <a:lstStyle/>
          <a:p>
            <a:pPr marL="0" indent="0">
              <a:buNone/>
            </a:pPr>
            <a:r>
              <a:rPr lang="pl-PL" sz="1800" b="1" dirty="0"/>
              <a:t>Art. 3 </a:t>
            </a:r>
            <a:r>
              <a:rPr lang="pl-PL" sz="1800" dirty="0"/>
              <a:t>[Nieograniczony obowiązek podatkowy] Ustawy o podatku dochodowym od osób fizycznych</a:t>
            </a:r>
          </a:p>
          <a:p>
            <a:pPr marL="0" indent="0">
              <a:buNone/>
            </a:pPr>
            <a:r>
              <a:rPr lang="pl-PL" sz="1800" dirty="0"/>
              <a:t>1a. </a:t>
            </a:r>
            <a:r>
              <a:rPr lang="pl-PL" sz="1800" b="1" dirty="0"/>
              <a:t>Za osobę mającą miejsce zamieszkania na terytorium Rzeczypospolitej Polskiej uważa się osobę fizyczną</a:t>
            </a:r>
            <a:r>
              <a:rPr lang="pl-PL" sz="1800" dirty="0"/>
              <a:t>, która:</a:t>
            </a:r>
          </a:p>
          <a:p>
            <a:pPr marL="0" indent="0">
              <a:buNone/>
            </a:pPr>
            <a:r>
              <a:rPr lang="pl-PL" sz="1800" dirty="0"/>
              <a:t>1) </a:t>
            </a:r>
            <a:r>
              <a:rPr lang="pl-PL" sz="1800" b="1" u="sng" dirty="0"/>
              <a:t>posiada na terytorium Rzeczypospolitej Polskiej centrum interesów osobistych lub gospodarczych </a:t>
            </a:r>
            <a:r>
              <a:rPr lang="pl-PL" sz="1800" dirty="0"/>
              <a:t>(ośrodek interesów życiowych) lub</a:t>
            </a:r>
          </a:p>
          <a:p>
            <a:pPr marL="0" indent="0">
              <a:buNone/>
            </a:pPr>
            <a:r>
              <a:rPr lang="pl-PL" sz="1800" dirty="0"/>
              <a:t>2) </a:t>
            </a:r>
            <a:r>
              <a:rPr lang="pl-PL" sz="1800" b="1" u="sng" dirty="0"/>
              <a:t>przebywa na terytorium Rzeczypospolitej Polskiej dłużej niż 183 dni w roku podatkowym</a:t>
            </a:r>
            <a:r>
              <a:rPr lang="pl-PL" sz="1800" b="1" u="sng" dirty="0" smtClean="0"/>
              <a:t>.</a:t>
            </a:r>
            <a:endParaRPr lang="uk-UA" sz="1800" b="1" u="sng" dirty="0" smtClean="0"/>
          </a:p>
          <a:p>
            <a:pPr marL="0" indent="0">
              <a:buNone/>
            </a:pPr>
            <a:r>
              <a:rPr lang="uk" sz="1800" b="1" dirty="0"/>
              <a:t>Стаття 3 </a:t>
            </a:r>
            <a:r>
              <a:rPr lang="uk" sz="1800" dirty="0"/>
              <a:t>[Необмежений податковий обов'язок] Закону про податок з доходів фізичних осіб</a:t>
            </a:r>
          </a:p>
          <a:p>
            <a:pPr marL="0" indent="0">
              <a:buNone/>
            </a:pPr>
            <a:r>
              <a:rPr lang="uk" sz="1800" dirty="0"/>
              <a:t>1а. </a:t>
            </a:r>
            <a:r>
              <a:rPr lang="uk" sz="1800" b="1" dirty="0"/>
              <a:t>Особою, яка проживає на території Республіки Польща, є фізична особа </a:t>
            </a:r>
            <a:r>
              <a:rPr lang="uk" sz="1800" dirty="0"/>
              <a:t>, яка:</a:t>
            </a:r>
          </a:p>
          <a:p>
            <a:pPr marL="0" indent="0">
              <a:buNone/>
            </a:pPr>
            <a:r>
              <a:rPr lang="uk" sz="1800" dirty="0"/>
              <a:t>1) має центр особистих чи економічних інтересів (центр життєвих </a:t>
            </a:r>
            <a:r>
              <a:rPr lang="uk" sz="1800" dirty="0" smtClean="0"/>
              <a:t>інтересів) </a:t>
            </a:r>
            <a:r>
              <a:rPr lang="uk" sz="1800" b="1" u="sng" dirty="0"/>
              <a:t>на території Республіки </a:t>
            </a:r>
            <a:r>
              <a:rPr lang="uk" sz="1800" b="1" u="sng" dirty="0" smtClean="0"/>
              <a:t>Польща,</a:t>
            </a:r>
            <a:r>
              <a:rPr lang="uk" sz="1800" dirty="0" smtClean="0"/>
              <a:t> </a:t>
            </a:r>
            <a:r>
              <a:rPr lang="uk" sz="1800" dirty="0"/>
              <a:t>або</a:t>
            </a:r>
          </a:p>
          <a:p>
            <a:pPr marL="0" indent="0">
              <a:buNone/>
            </a:pPr>
            <a:r>
              <a:rPr lang="uk" sz="1800" dirty="0"/>
              <a:t>2) </a:t>
            </a:r>
            <a:r>
              <a:rPr lang="uk" sz="1800" b="1" u="sng" dirty="0"/>
              <a:t>перебуває на території Республіки Польща більше 183 днів у податковому році.</a:t>
            </a:r>
          </a:p>
          <a:p>
            <a:pPr marL="0" indent="0">
              <a:buNone/>
            </a:pPr>
            <a:endParaRPr lang="pl-PL" sz="1800" b="1"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3576883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b="1" dirty="0">
                <a:solidFill>
                  <a:srgbClr val="00B050"/>
                </a:solidFill>
                <a:latin typeface="Algerian" panose="04020705040A02060702" pitchFamily="82" charset="0"/>
              </a:rPr>
              <a:t>REZYDENT PODATKOWY</a:t>
            </a:r>
            <a:r>
              <a:rPr lang="uk" b="1" dirty="0">
                <a:solidFill>
                  <a:srgbClr val="00B050"/>
                </a:solidFill>
                <a:latin typeface="Algerian" panose="04020705040A02060702" pitchFamily="82" charset="0"/>
              </a:rPr>
              <a:t> </a:t>
            </a:r>
            <a:br>
              <a:rPr lang="uk"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ПОДАТКОВИЙ РЕЗИДЕНТ</a:t>
            </a:r>
            <a:r>
              <a:rPr lang="pl-PL" b="1" dirty="0">
                <a:solidFill>
                  <a:srgbClr val="00B050"/>
                </a:solidFill>
                <a:latin typeface="Algerian" panose="04020705040A02060702" pitchFamily="82" charset="0"/>
              </a:rPr>
              <a:t> </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265551"/>
            <a:ext cx="10515600" cy="4324350"/>
          </a:xfrm>
        </p:spPr>
        <p:txBody>
          <a:bodyPr>
            <a:normAutofit/>
          </a:bodyPr>
          <a:lstStyle/>
          <a:p>
            <a:pPr marL="0" indent="0">
              <a:buNone/>
            </a:pPr>
            <a:r>
              <a:rPr lang="pl-PL" sz="2400" b="1" dirty="0"/>
              <a:t>Art. 3 </a:t>
            </a:r>
            <a:r>
              <a:rPr lang="pl-PL" sz="2400" dirty="0"/>
              <a:t>[Nieograniczony obowiązek podatkowy] Ustawy o podatku dochodowym od osób fizycznych</a:t>
            </a:r>
          </a:p>
          <a:p>
            <a:pPr marL="0" indent="0">
              <a:buNone/>
            </a:pPr>
            <a:r>
              <a:rPr lang="pl-PL" sz="2400" dirty="0"/>
              <a:t>2a. Osoby fizyczne, jeżeli </a:t>
            </a:r>
            <a:r>
              <a:rPr lang="pl-PL" sz="2400" b="1" u="sng" dirty="0"/>
              <a:t>nie mają na terytorium Rzeczypospolitej Polskiej miejsca zamieszkania,</a:t>
            </a:r>
            <a:r>
              <a:rPr lang="pl-PL" sz="2400" dirty="0"/>
              <a:t> podlegają obowiązkowi </a:t>
            </a:r>
            <a:r>
              <a:rPr lang="pl-PL" sz="2400" b="1" u="sng" dirty="0"/>
              <a:t>podatkowemu tylko od dochodów (przychodów) osiąganych na terytorium Rzeczypospolitej Polskiej </a:t>
            </a:r>
            <a:r>
              <a:rPr lang="pl-PL" sz="2400" b="1" dirty="0">
                <a:solidFill>
                  <a:srgbClr val="FF0000"/>
                </a:solidFill>
              </a:rPr>
              <a:t>(ograniczony obowiązek podatkowy)</a:t>
            </a:r>
          </a:p>
          <a:p>
            <a:pPr marL="0" indent="0">
              <a:buNone/>
            </a:pPr>
            <a:r>
              <a:rPr lang="uk" sz="2200" b="1" dirty="0"/>
              <a:t>Стаття 3 </a:t>
            </a:r>
            <a:r>
              <a:rPr lang="uk" sz="2200" dirty="0"/>
              <a:t>[Необмежений податковий обов'язок] Закону про податок з доходів фізичних осіб</a:t>
            </a:r>
          </a:p>
          <a:p>
            <a:pPr marL="0" indent="0">
              <a:buNone/>
            </a:pPr>
            <a:r>
              <a:rPr lang="uk" sz="2200" dirty="0"/>
              <a:t>2а. Фізичні особи, якщо </a:t>
            </a:r>
            <a:r>
              <a:rPr lang="uk" sz="2200" b="1" u="sng" dirty="0"/>
              <a:t>вони не мають місця проживання на території Республіки Польща, </a:t>
            </a:r>
            <a:r>
              <a:rPr lang="uk" sz="2200" dirty="0"/>
              <a:t>підлягають </a:t>
            </a:r>
            <a:r>
              <a:rPr lang="uk" sz="2200" b="1" u="sng" dirty="0"/>
              <a:t>податковому обов’язку лише з доходів </a:t>
            </a:r>
            <a:r>
              <a:rPr lang="uk" sz="2200" b="1" u="sng" dirty="0" smtClean="0"/>
              <a:t>(заробітків), </a:t>
            </a:r>
            <a:r>
              <a:rPr lang="uk" sz="2200" b="1" u="sng" dirty="0"/>
              <a:t>отриманих на території Республіки Польща </a:t>
            </a:r>
            <a:r>
              <a:rPr lang="uk" sz="2200" b="1" dirty="0">
                <a:solidFill>
                  <a:srgbClr val="FF0000"/>
                </a:solidFill>
              </a:rPr>
              <a:t>(обмежене податкове зобов’язання</a:t>
            </a:r>
            <a:r>
              <a:rPr lang="uk" sz="2200" b="1" dirty="0" smtClean="0">
                <a:solidFill>
                  <a:srgbClr val="FF0000"/>
                </a:solidFill>
              </a:rPr>
              <a:t>)</a:t>
            </a:r>
            <a:endParaRPr lang="uk" sz="2200" b="1" dirty="0">
              <a:solidFill>
                <a:srgbClr val="FF0000"/>
              </a:solidFill>
            </a:endParaRP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881499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2519"/>
            <a:ext cx="10515600" cy="1711325"/>
          </a:xfrm>
        </p:spPr>
        <p:txBody>
          <a:bodyPr>
            <a:normAutofit/>
          </a:bodyPr>
          <a:lstStyle/>
          <a:p>
            <a:pPr algn="ctr"/>
            <a:r>
              <a:rPr lang="pl-PL" b="1" dirty="0">
                <a:solidFill>
                  <a:srgbClr val="00B050"/>
                </a:solidFill>
                <a:latin typeface="Algerian" panose="04020705040A02060702" pitchFamily="82" charset="0"/>
              </a:rPr>
              <a:t>REZYDENT PODATKOWY</a:t>
            </a:r>
            <a:r>
              <a:rPr lang="uk" b="1" dirty="0">
                <a:solidFill>
                  <a:srgbClr val="00B050"/>
                </a:solidFill>
                <a:latin typeface="Algerian" panose="04020705040A02060702" pitchFamily="82" charset="0"/>
              </a:rPr>
              <a:t> </a:t>
            </a:r>
            <a:br>
              <a:rPr lang="uk"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ПОДАТКОВИЙ РЕЗИДЕНТ</a:t>
            </a:r>
            <a:r>
              <a:rPr lang="pl-PL" b="1" dirty="0">
                <a:solidFill>
                  <a:srgbClr val="00B050"/>
                </a:solidFill>
                <a:latin typeface="Algerian" panose="04020705040A02060702" pitchFamily="82" charset="0"/>
              </a:rPr>
              <a:t> </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276226" y="1643454"/>
            <a:ext cx="5721350" cy="4811713"/>
          </a:xfrm>
        </p:spPr>
        <p:txBody>
          <a:bodyPr>
            <a:normAutofit fontScale="70000" lnSpcReduction="20000"/>
          </a:bodyPr>
          <a:lstStyle/>
          <a:p>
            <a:pPr marL="0" indent="0">
              <a:buNone/>
            </a:pPr>
            <a:r>
              <a:rPr lang="pl-PL" sz="3200" dirty="0"/>
              <a:t>2b. Za dochody (przychody) osiągane na terytorium Rzeczypospolitej Polskiej przez podatników, o których mowa w ust. 2a, uważa się w szczególności dochody (przychody) z:</a:t>
            </a:r>
          </a:p>
          <a:p>
            <a:pPr marL="0" indent="0">
              <a:buNone/>
            </a:pPr>
            <a:r>
              <a:rPr lang="pl-PL" sz="3200" dirty="0"/>
              <a:t>1) pracy wykonywanej na terytorium Rzeczypospolitej Polskiej na podstawie </a:t>
            </a:r>
            <a:r>
              <a:rPr lang="pl-PL" sz="3200" b="1" u="sng" dirty="0"/>
              <a:t>stosunku służbowego, stosunku pracy, pracy nakładczej oraz spółdzielczego stosunku pracy, bez względu na miejsce wypłaty wynagrodzenia;</a:t>
            </a:r>
          </a:p>
          <a:p>
            <a:pPr marL="0" indent="0">
              <a:buNone/>
            </a:pPr>
            <a:r>
              <a:rPr lang="pl-PL" sz="3200" dirty="0"/>
              <a:t>2) </a:t>
            </a:r>
            <a:r>
              <a:rPr lang="pl-PL" sz="3200" b="1" u="sng" dirty="0"/>
              <a:t>działalności wykonywanej osobiście na terytorium Rzeczypospolitej Polskiej, bez względu na miejsce wypłaty wynagrodzenia</a:t>
            </a:r>
            <a:r>
              <a:rPr lang="pl-PL" sz="3200" dirty="0"/>
              <a:t>;</a:t>
            </a:r>
          </a:p>
          <a:p>
            <a:pPr marL="0" indent="0">
              <a:buNone/>
            </a:pPr>
            <a:r>
              <a:rPr lang="pl-PL" sz="3200" b="1" u="sng" dirty="0"/>
              <a:t>3) działalności gospodarczej prowadzonej na terytorium Rzeczypospolitej Polskiej</a:t>
            </a:r>
            <a:r>
              <a:rPr lang="pl-PL" sz="3200" dirty="0"/>
              <a:t>, w tym poprzez położony na terytorium Rzeczypospolitej Polskiej zagraniczny zakład</a:t>
            </a:r>
            <a:r>
              <a:rPr lang="pl-PL" sz="3200" dirty="0" smtClean="0"/>
              <a:t>;</a:t>
            </a:r>
            <a:endParaRPr lang="pl-PL" sz="32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199" y="1605746"/>
            <a:ext cx="5467349" cy="4508501"/>
          </a:xfrm>
        </p:spPr>
        <p:txBody>
          <a:bodyPr>
            <a:noAutofit/>
          </a:bodyPr>
          <a:lstStyle/>
          <a:p>
            <a:pPr marL="0" indent="0">
              <a:lnSpc>
                <a:spcPct val="70000"/>
              </a:lnSpc>
              <a:spcBef>
                <a:spcPts val="0"/>
              </a:spcBef>
              <a:buNone/>
            </a:pPr>
            <a:r>
              <a:rPr lang="uk" sz="2200" dirty="0"/>
              <a:t>2б. За дохід </a:t>
            </a:r>
            <a:r>
              <a:rPr lang="uk" sz="2200" dirty="0" smtClean="0"/>
              <a:t>(заробіток), </a:t>
            </a:r>
            <a:r>
              <a:rPr lang="uk" sz="2200" dirty="0"/>
              <a:t>отриманий на території Республіки Польща платниками податків, зазначеними в п</a:t>
            </a:r>
            <a:r>
              <a:rPr lang="uk" sz="2200" dirty="0" smtClean="0"/>
              <a:t>. </a:t>
            </a:r>
            <a:r>
              <a:rPr lang="uk" sz="2200" dirty="0"/>
              <a:t>2А </a:t>
            </a:r>
            <a:r>
              <a:rPr lang="uk" sz="2200" dirty="0" smtClean="0"/>
              <a:t>розгля-дається </a:t>
            </a:r>
            <a:r>
              <a:rPr lang="uk" sz="2200" dirty="0"/>
              <a:t>зокрема дохід (виручка) від:</a:t>
            </a:r>
          </a:p>
          <a:p>
            <a:pPr marL="0" indent="0">
              <a:lnSpc>
                <a:spcPct val="70000"/>
              </a:lnSpc>
              <a:spcBef>
                <a:spcPts val="0"/>
              </a:spcBef>
              <a:buNone/>
            </a:pPr>
            <a:r>
              <a:rPr lang="uk" sz="2200" dirty="0"/>
              <a:t>1) </a:t>
            </a:r>
            <a:r>
              <a:rPr lang="uk" sz="2200" dirty="0" smtClean="0"/>
              <a:t>роботи, </a:t>
            </a:r>
            <a:r>
              <a:rPr lang="uk" sz="2200" dirty="0"/>
              <a:t>яка виконується на території Республіки Польща на основі </a:t>
            </a:r>
            <a:r>
              <a:rPr lang="uk" sz="2200" b="1" u="sng" dirty="0"/>
              <a:t>службових відносин, трудових відносин, надомної роботи та кооперативних трудових відносин, незалежно від місця виплати винагороди;</a:t>
            </a:r>
          </a:p>
          <a:p>
            <a:pPr marL="0" indent="0">
              <a:lnSpc>
                <a:spcPct val="70000"/>
              </a:lnSpc>
              <a:spcBef>
                <a:spcPts val="0"/>
              </a:spcBef>
              <a:buNone/>
            </a:pPr>
            <a:r>
              <a:rPr lang="uk" sz="2200" dirty="0"/>
              <a:t>2) </a:t>
            </a:r>
            <a:r>
              <a:rPr lang="uk" sz="2200" b="1" u="sng" dirty="0"/>
              <a:t>діяльність, яка виконується особисто на території Республіки Польща, незалежно від місця виплати винагороди </a:t>
            </a:r>
            <a:r>
              <a:rPr lang="uk" sz="2200" dirty="0"/>
              <a:t>;</a:t>
            </a:r>
          </a:p>
          <a:p>
            <a:pPr marL="0" indent="0">
              <a:lnSpc>
                <a:spcPct val="70000"/>
              </a:lnSpc>
              <a:spcBef>
                <a:spcPts val="0"/>
              </a:spcBef>
              <a:buNone/>
            </a:pPr>
            <a:r>
              <a:rPr lang="uk" sz="2200" b="1" u="sng" dirty="0"/>
              <a:t>3) господарська діяльність, яка здійснюється на території Республіки Польща </a:t>
            </a:r>
            <a:r>
              <a:rPr lang="uk" sz="2200" dirty="0"/>
              <a:t>, в тому числі через іноземну установу, яка знаходиться на території Республіки Польща</a:t>
            </a:r>
            <a:r>
              <a:rPr lang="uk" sz="2200" dirty="0" smtClean="0"/>
              <a:t>;</a:t>
            </a:r>
            <a:endParaRPr lang="pl-PL" sz="22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4045776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91747"/>
            <a:ext cx="10515600" cy="1711325"/>
          </a:xfrm>
        </p:spPr>
        <p:txBody>
          <a:bodyPr>
            <a:normAutofit/>
          </a:bodyPr>
          <a:lstStyle/>
          <a:p>
            <a:pPr algn="ctr"/>
            <a:r>
              <a:rPr lang="pl-PL" b="1" dirty="0">
                <a:solidFill>
                  <a:srgbClr val="00B050"/>
                </a:solidFill>
                <a:latin typeface="Algerian" panose="04020705040A02060702" pitchFamily="82" charset="0"/>
              </a:rPr>
              <a:t>REZYDENT PODATKOWY</a:t>
            </a:r>
            <a:r>
              <a:rPr lang="uk" b="1" dirty="0">
                <a:solidFill>
                  <a:srgbClr val="00B050"/>
                </a:solidFill>
                <a:latin typeface="Algerian" panose="04020705040A02060702" pitchFamily="82" charset="0"/>
              </a:rPr>
              <a:t> </a:t>
            </a:r>
            <a:br>
              <a:rPr lang="uk"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ПОДАТКОВИЙ РЕЗИДЕНТ</a:t>
            </a:r>
            <a:r>
              <a:rPr lang="pl-PL" b="1" dirty="0">
                <a:solidFill>
                  <a:srgbClr val="00B050"/>
                </a:solidFill>
                <a:latin typeface="Algerian" panose="04020705040A02060702" pitchFamily="82" charset="0"/>
              </a:rPr>
              <a:t> </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276226" y="1681162"/>
            <a:ext cx="5721350" cy="4811713"/>
          </a:xfrm>
        </p:spPr>
        <p:txBody>
          <a:bodyPr>
            <a:normAutofit fontScale="70000" lnSpcReduction="20000"/>
          </a:bodyPr>
          <a:lstStyle/>
          <a:p>
            <a:pPr marL="0" indent="0" algn="just">
              <a:buNone/>
            </a:pPr>
            <a:r>
              <a:rPr lang="pl-PL" dirty="0"/>
              <a:t>4) </a:t>
            </a:r>
            <a:r>
              <a:rPr lang="pl-PL" b="1" u="sng" dirty="0"/>
              <a:t>położonej na terytorium Rzeczypospolitej Polskiej nieruchomości lub praw do takiej nieruchomości, w tym ze zbycia jej w całości albo w części lub zbycia jakichkolwiek praw do takiej nieruchomości;</a:t>
            </a:r>
          </a:p>
          <a:p>
            <a:pPr marL="0" indent="0" algn="just">
              <a:buNone/>
            </a:pPr>
            <a:r>
              <a:rPr lang="pl-PL" dirty="0"/>
              <a:t>5) </a:t>
            </a:r>
            <a:r>
              <a:rPr lang="pl-PL" b="1" u="sng" dirty="0"/>
              <a:t>papierów wartościowych </a:t>
            </a:r>
            <a:r>
              <a:rPr lang="pl-PL" dirty="0"/>
              <a:t>oraz pochodnych instrumentów finansowych niebędących papierami wartościowymi, dopuszczonych do publicznego obrotu na terytorium Rzeczypospolitej Polskiej w ramach regulowanego rynku giełdowego, w tym uzyskane ze zbycia tych papierów albo instrumentów oraz z realizacji praw z nich wynikających;</a:t>
            </a:r>
          </a:p>
          <a:p>
            <a:pPr marL="0" indent="0" algn="just">
              <a:buNone/>
            </a:pPr>
            <a:r>
              <a:rPr lang="pl-PL" dirty="0"/>
              <a:t>6) </a:t>
            </a:r>
            <a:r>
              <a:rPr lang="pl-PL" b="1" u="sng" dirty="0"/>
              <a:t>tytułu przeniesienia własności udziałów (akcji) </a:t>
            </a:r>
            <a:r>
              <a:rPr lang="pl-PL" dirty="0"/>
              <a:t>w spółce, ogółu praw i obowiązków w spółce niebędącej osobą prawną lub tytułów uczestnictwa w funduszu inwestycyjnym, instytucji wspólnego inwestowania lub innej osobie prawnej </a:t>
            </a:r>
            <a:r>
              <a:rPr lang="pl-PL" dirty="0" smtClean="0"/>
              <a:t>……..</a:t>
            </a:r>
            <a:endParaRPr lang="pl-PL"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681162"/>
            <a:ext cx="5183188" cy="4508501"/>
          </a:xfrm>
        </p:spPr>
        <p:txBody>
          <a:bodyPr>
            <a:normAutofit fontScale="70000" lnSpcReduction="20000"/>
          </a:bodyPr>
          <a:lstStyle/>
          <a:p>
            <a:pPr marL="0" indent="0" algn="just">
              <a:buNone/>
            </a:pPr>
            <a:r>
              <a:rPr lang="uk" dirty="0"/>
              <a:t>4) </a:t>
            </a:r>
            <a:r>
              <a:rPr lang="uk" b="1" u="sng" dirty="0"/>
              <a:t>нерухоме майно, що знаходиться на території Республіки Польща, або права на таке нерухоме майно, включаючи продаж його повністю або частково або продаж будь-яких прав на таке нерухоме майно;</a:t>
            </a:r>
          </a:p>
          <a:p>
            <a:pPr marL="0" indent="0" algn="just">
              <a:buNone/>
            </a:pPr>
            <a:r>
              <a:rPr lang="uk" dirty="0"/>
              <a:t>5) </a:t>
            </a:r>
            <a:r>
              <a:rPr lang="uk" b="1" u="sng" dirty="0"/>
              <a:t>цінні папери </a:t>
            </a:r>
            <a:r>
              <a:rPr lang="uk" dirty="0"/>
              <a:t>та похідні фінансові інструменти, </a:t>
            </a:r>
            <a:r>
              <a:rPr lang="uk" dirty="0" smtClean="0"/>
              <a:t>що не є цінними паперами, </a:t>
            </a:r>
            <a:r>
              <a:rPr lang="uk" dirty="0"/>
              <a:t>допущені до публічного обігу на території Республіки Польща на регульованому фондовому ринку, у тому числі отримані від продажу цих цінних паперів чи інструментів та здійснення прав, що випливають з цього;</a:t>
            </a:r>
          </a:p>
          <a:p>
            <a:pPr marL="0" indent="0" algn="just">
              <a:buNone/>
            </a:pPr>
            <a:r>
              <a:rPr lang="uk" dirty="0"/>
              <a:t>6) </a:t>
            </a:r>
            <a:r>
              <a:rPr lang="uk" b="1" u="sng" dirty="0"/>
              <a:t>право власності на частки </a:t>
            </a:r>
            <a:r>
              <a:rPr lang="uk" b="1" u="sng" dirty="0" smtClean="0"/>
              <a:t>(акції) </a:t>
            </a:r>
            <a:r>
              <a:rPr lang="uk" dirty="0"/>
              <a:t>товариства, усі права та обов’язки в товаристві, яке не є юридичною особою, або право власності на інвестиційний фонд, інститут спільного інвестування чи іншу юридичну особу ...... </a:t>
            </a:r>
            <a:r>
              <a:rPr lang="uk" dirty="0" smtClean="0"/>
              <a:t> </a:t>
            </a:r>
            <a:r>
              <a:rPr lang="uk" dirty="0"/>
              <a:t>.</a:t>
            </a:r>
          </a:p>
          <a:p>
            <a:pPr marL="0" indent="0">
              <a:buNone/>
            </a:pPr>
            <a:endParaRPr lang="pl-PL" dirty="0"/>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2913177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914400" y="-26178"/>
            <a:ext cx="10515600" cy="1711325"/>
          </a:xfrm>
        </p:spPr>
        <p:txBody>
          <a:bodyPr>
            <a:normAutofit fontScale="90000"/>
          </a:bodyPr>
          <a:lstStyle/>
          <a:p>
            <a:pPr algn="ctr"/>
            <a:r>
              <a:rPr lang="pl-PL" b="1" dirty="0">
                <a:solidFill>
                  <a:srgbClr val="00B050"/>
                </a:solidFill>
                <a:latin typeface="Algerian" panose="04020705040A02060702" pitchFamily="82" charset="0"/>
              </a:rPr>
              <a:t>UNIKANIE PODWÓJNEGO </a:t>
            </a:r>
            <a:r>
              <a:rPr lang="pl-PL" b="1" dirty="0" smtClean="0">
                <a:solidFill>
                  <a:srgbClr val="00B050"/>
                </a:solidFill>
                <a:latin typeface="Algerian" panose="04020705040A02060702" pitchFamily="82" charset="0"/>
              </a:rPr>
              <a:t>OPODATKOWANIA</a:t>
            </a:r>
            <a:r>
              <a:rPr lang="pl-PL" b="1" dirty="0">
                <a:solidFill>
                  <a:srgbClr val="00B050"/>
                </a:solidFill>
                <a:latin typeface="Algerian" panose="04020705040A02060702" pitchFamily="82" charset="0"/>
              </a:rPr>
              <a:t/>
            </a:r>
            <a:br>
              <a:rPr lang="pl-PL"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Уникнення подвійного </a:t>
            </a:r>
            <a:r>
              <a:rPr lang="uk" b="1" dirty="0" smtClean="0">
                <a:solidFill>
                  <a:srgbClr val="00B050"/>
                </a:solidFill>
                <a:latin typeface="Algerian" panose="04020705040A02060702" pitchFamily="82" charset="0"/>
              </a:rPr>
              <a:t>оподаткування</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400050" y="1400176"/>
            <a:ext cx="5597525" cy="4972050"/>
          </a:xfrm>
        </p:spPr>
        <p:txBody>
          <a:bodyPr>
            <a:normAutofit/>
          </a:bodyPr>
          <a:lstStyle/>
          <a:p>
            <a:pPr marL="0" indent="0" algn="just">
              <a:buNone/>
            </a:pPr>
            <a:r>
              <a:rPr lang="pl-PL" sz="2200" dirty="0"/>
              <a:t>Art. 4a [Umowy w sprawie unikania podwójnego opodatkowania] Przepisy </a:t>
            </a:r>
            <a:r>
              <a:rPr lang="pl-PL" sz="2200" dirty="0">
                <a:hlinkClick r:id="rId2"/>
              </a:rPr>
              <a:t>art. 3 ust. 1, 1a, 2a i 2b</a:t>
            </a:r>
            <a:r>
              <a:rPr lang="pl-PL" sz="2200" dirty="0"/>
              <a:t> stosuje się z uwzględnieniem umów w sprawie </a:t>
            </a:r>
            <a:r>
              <a:rPr lang="pl-PL" sz="2200" dirty="0">
                <a:hlinkClick r:id="rId3"/>
              </a:rPr>
              <a:t>unikania podwójnego opodatkowania</a:t>
            </a:r>
            <a:r>
              <a:rPr lang="pl-PL" sz="2200" dirty="0"/>
              <a:t>, których stroną jest Rzeczpospolita Polska. </a:t>
            </a:r>
          </a:p>
          <a:p>
            <a:pPr marL="0" indent="0" algn="just">
              <a:buNone/>
            </a:pPr>
            <a:endParaRPr lang="pl-PL" sz="2200" dirty="0"/>
          </a:p>
          <a:p>
            <a:pPr marL="0" indent="0" algn="just">
              <a:buNone/>
            </a:pPr>
            <a:r>
              <a:rPr lang="pl-PL" sz="2200" b="1" u="sng" dirty="0">
                <a:solidFill>
                  <a:srgbClr val="FF0000"/>
                </a:solidFill>
              </a:rPr>
              <a:t>Umowa o unikaniu podwójnego opodatkowania </a:t>
            </a:r>
            <a:r>
              <a:rPr lang="pl-PL" sz="2200" dirty="0"/>
              <a:t>to porozumienie zawierane między różnymi krajami. Porozumienie to ma na celu </a:t>
            </a:r>
            <a:r>
              <a:rPr lang="pl-PL" sz="2200" b="1" u="sng" dirty="0"/>
              <a:t>unikanie dwukrotnych roszczeń podatkowych od tych samych dochodów. </a:t>
            </a:r>
            <a:r>
              <a:rPr lang="pl-PL" sz="2000" i="1" u="sng" dirty="0"/>
              <a:t>(</a:t>
            </a:r>
            <a:r>
              <a:rPr lang="pl-PL" sz="2000" i="1" dirty="0"/>
              <a:t>Polsko-Ukraińska Konwencji w sprawie unikania podwójnego opodatkowania)</a:t>
            </a:r>
          </a:p>
          <a:p>
            <a:pPr marL="0" indent="0" algn="just">
              <a:buNone/>
            </a:pPr>
            <a:endParaRPr lang="pl-PL" sz="2200" b="1" u="sng"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246811" y="1400176"/>
            <a:ext cx="5272743" cy="3684588"/>
          </a:xfrm>
        </p:spPr>
        <p:txBody>
          <a:bodyPr>
            <a:noAutofit/>
          </a:bodyPr>
          <a:lstStyle/>
          <a:p>
            <a:pPr marL="0" indent="0" algn="just">
              <a:buNone/>
            </a:pPr>
            <a:r>
              <a:rPr lang="uk" sz="2200" dirty="0"/>
              <a:t>4а [Угоди про уникнення подвійного оподаткування] Положення </a:t>
            </a:r>
            <a:r>
              <a:rPr lang="uk" sz="2200" dirty="0">
                <a:hlinkClick r:id="rId2"/>
              </a:rPr>
              <a:t>ст. 3 сек</a:t>
            </a:r>
            <a:r>
              <a:rPr lang="uk" sz="2200" dirty="0" smtClean="0">
                <a:hlinkClick r:id="rId2"/>
              </a:rPr>
              <a:t>. п </a:t>
            </a:r>
            <a:r>
              <a:rPr lang="uk" sz="2200" dirty="0">
                <a:hlinkClick r:id="rId2"/>
              </a:rPr>
              <a:t>1, 1a, 2a та </a:t>
            </a:r>
            <a:r>
              <a:rPr lang="uk" sz="2200" dirty="0" smtClean="0">
                <a:hlinkClick r:id="rId2"/>
              </a:rPr>
              <a:t>2b</a:t>
            </a:r>
            <a:r>
              <a:rPr lang="uk" sz="2200" dirty="0" smtClean="0"/>
              <a:t> застосовуються </a:t>
            </a:r>
            <a:r>
              <a:rPr lang="uk" sz="2200" dirty="0"/>
              <a:t>з урахуванням угод про </a:t>
            </a:r>
            <a:r>
              <a:rPr lang="uk" sz="2200" dirty="0">
                <a:hlinkClick r:id="rId3"/>
              </a:rPr>
              <a:t>уникнення подвійного </a:t>
            </a:r>
            <a:r>
              <a:rPr lang="uk" sz="2200" dirty="0" smtClean="0">
                <a:hlinkClick r:id="rId3"/>
              </a:rPr>
              <a:t>оподаткування</a:t>
            </a:r>
            <a:r>
              <a:rPr lang="uk" sz="2200" dirty="0" smtClean="0"/>
              <a:t>, </a:t>
            </a:r>
            <a:r>
              <a:rPr lang="uk" sz="2200" dirty="0"/>
              <a:t>стороною яких є Республіка Польща</a:t>
            </a:r>
            <a:r>
              <a:rPr lang="uk" sz="2200" dirty="0" smtClean="0"/>
              <a:t>.</a:t>
            </a:r>
          </a:p>
          <a:p>
            <a:pPr marL="0" indent="0" algn="just">
              <a:buNone/>
            </a:pPr>
            <a:endParaRPr lang="uk" sz="2200" dirty="0"/>
          </a:p>
          <a:p>
            <a:pPr marL="0" indent="0" algn="just">
              <a:buNone/>
            </a:pPr>
            <a:r>
              <a:rPr lang="uk" sz="2200" b="1" u="sng" dirty="0" smtClean="0">
                <a:solidFill>
                  <a:srgbClr val="FF0000"/>
                </a:solidFill>
              </a:rPr>
              <a:t>Договір </a:t>
            </a:r>
            <a:r>
              <a:rPr lang="uk" sz="2200" b="1" u="sng" dirty="0">
                <a:solidFill>
                  <a:srgbClr val="FF0000"/>
                </a:solidFill>
              </a:rPr>
              <a:t>про уникнення подвійного оподаткування </a:t>
            </a:r>
            <a:r>
              <a:rPr lang="uk" sz="2200" dirty="0"/>
              <a:t>– це угода між різними країнами. Ця угода спрямована на </a:t>
            </a:r>
            <a:r>
              <a:rPr lang="uk" sz="2200" b="1" u="sng" dirty="0"/>
              <a:t>уникнення претензій щодо подвійного оподаткування одного доходу. </a:t>
            </a:r>
            <a:r>
              <a:rPr lang="uk" sz="2200" b="1" u="sng" dirty="0" smtClean="0"/>
              <a:t/>
            </a:r>
            <a:br>
              <a:rPr lang="uk" sz="2200" b="1" u="sng" dirty="0" smtClean="0"/>
            </a:br>
            <a:r>
              <a:rPr lang="uk" sz="2200" dirty="0" smtClean="0"/>
              <a:t>(</a:t>
            </a:r>
            <a:r>
              <a:rPr lang="uk" sz="2200" i="1" dirty="0" smtClean="0"/>
              <a:t>Польсько-українська </a:t>
            </a:r>
            <a:r>
              <a:rPr lang="uk" sz="2200" i="1" dirty="0"/>
              <a:t>конвенція про уникнення подвійного оподаткування</a:t>
            </a:r>
            <a:r>
              <a:rPr lang="uk" sz="2200" i="1" dirty="0" smtClean="0"/>
              <a:t>)</a:t>
            </a:r>
            <a:endParaRPr lang="pl-PL" sz="22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3791516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0"/>
            <a:ext cx="10515600" cy="1711325"/>
          </a:xfrm>
        </p:spPr>
        <p:txBody>
          <a:bodyPr>
            <a:normAutofit/>
          </a:bodyPr>
          <a:lstStyle/>
          <a:p>
            <a:pPr algn="ctr"/>
            <a:r>
              <a:rPr lang="pl-PL" b="1" dirty="0">
                <a:solidFill>
                  <a:srgbClr val="00B050"/>
                </a:solidFill>
                <a:latin typeface="Algerian" panose="04020705040A02060702" pitchFamily="82" charset="0"/>
              </a:rPr>
              <a:t>CERTYFIKAT REZYDENCJI</a:t>
            </a:r>
            <a:br>
              <a:rPr lang="pl-PL" b="1" dirty="0">
                <a:solidFill>
                  <a:srgbClr val="00B050"/>
                </a:solidFill>
                <a:latin typeface="Algerian" panose="04020705040A02060702" pitchFamily="82" charset="0"/>
              </a:rPr>
            </a:br>
            <a:r>
              <a:rPr lang="ru-RU" b="1" dirty="0" smtClean="0">
                <a:solidFill>
                  <a:srgbClr val="00B050"/>
                </a:solidFill>
                <a:latin typeface="Algerian" panose="04020705040A02060702" pitchFamily="82" charset="0"/>
              </a:rPr>
              <a:t>ПОДАТКОВЕ СВІДОЦТВО</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740031"/>
            <a:ext cx="5157787" cy="4924425"/>
          </a:xfrm>
        </p:spPr>
        <p:txBody>
          <a:bodyPr>
            <a:normAutofit/>
          </a:bodyPr>
          <a:lstStyle/>
          <a:p>
            <a:pPr marL="0" indent="0" algn="just">
              <a:buNone/>
            </a:pPr>
            <a:r>
              <a:rPr lang="pl-PL" sz="2200" dirty="0" smtClean="0"/>
              <a:t>Rezydent </a:t>
            </a:r>
            <a:r>
              <a:rPr lang="pl-PL" sz="2200" dirty="0"/>
              <a:t>podatkowy w Polsce, zgodnie z art. 5a.21. ustawy o podatku dochodowym od osób fizycznych, powinien posiadać certyfikat podatkowy. </a:t>
            </a:r>
          </a:p>
          <a:p>
            <a:pPr marL="0" indent="0" algn="just">
              <a:buNone/>
            </a:pPr>
            <a:endParaRPr lang="pl-PL" sz="2200" dirty="0"/>
          </a:p>
          <a:p>
            <a:pPr marL="0" indent="0" algn="just">
              <a:buNone/>
            </a:pPr>
            <a:r>
              <a:rPr lang="pl-PL" sz="2200" i="1" dirty="0" smtClean="0"/>
              <a:t>„</a:t>
            </a:r>
            <a:r>
              <a:rPr lang="pl-PL" sz="2200" b="1" i="1" u="sng" dirty="0" smtClean="0">
                <a:solidFill>
                  <a:srgbClr val="FF0000"/>
                </a:solidFill>
              </a:rPr>
              <a:t>certyfikacie </a:t>
            </a:r>
            <a:r>
              <a:rPr lang="pl-PL" sz="2200" b="1" i="1" u="sng" dirty="0">
                <a:solidFill>
                  <a:srgbClr val="FF0000"/>
                </a:solidFill>
              </a:rPr>
              <a:t>rezydencji </a:t>
            </a:r>
            <a:r>
              <a:rPr lang="pl-PL" sz="2200" i="1" dirty="0"/>
              <a:t>- oznacza to zaświadczenie o miejscu zamieszkania podatnika dla celów podatkowych wydane przez właściwy organ administracji podatkowej państwa miejsca zamieszkania podatnika;” (</a:t>
            </a:r>
            <a:r>
              <a:rPr lang="pl-PL" sz="2000" i="1" dirty="0"/>
              <a:t>złożyć </a:t>
            </a:r>
            <a:r>
              <a:rPr lang="pl-PL" sz="2000" b="1" dirty="0"/>
              <a:t>wniosek do Urzędu Skarbowego </a:t>
            </a:r>
            <a:r>
              <a:rPr lang="pl-PL" sz="2000" dirty="0"/>
              <a:t>, albo wypełnić druk CFR-1 (5)</a:t>
            </a:r>
            <a:endParaRPr lang="pl-PL" sz="2000" i="1"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27423" y="1711325"/>
            <a:ext cx="5759777" cy="4478338"/>
          </a:xfrm>
        </p:spPr>
        <p:txBody>
          <a:bodyPr>
            <a:normAutofit/>
          </a:bodyPr>
          <a:lstStyle/>
          <a:p>
            <a:pPr marL="0" indent="0" algn="just">
              <a:buNone/>
            </a:pPr>
            <a:r>
              <a:rPr lang="uk" sz="2200" dirty="0" smtClean="0"/>
              <a:t>Податковий </a:t>
            </a:r>
            <a:r>
              <a:rPr lang="uk" sz="2200" dirty="0"/>
              <a:t>резидент Польщі, відповідно до ст. 5a.21. Закону про податок з доходів фізичних осіб, </a:t>
            </a:r>
            <a:r>
              <a:rPr lang="uk" sz="2200" dirty="0" smtClean="0"/>
              <a:t>повинен мати </a:t>
            </a:r>
            <a:r>
              <a:rPr lang="uk" sz="2200" dirty="0"/>
              <a:t>податкове свідоцтво.</a:t>
            </a:r>
          </a:p>
          <a:p>
            <a:pPr marL="0" indent="0" algn="just">
              <a:buNone/>
            </a:pPr>
            <a:endParaRPr lang="pl-PL" sz="2200" dirty="0"/>
          </a:p>
          <a:p>
            <a:pPr marL="0" indent="0" algn="just">
              <a:buNone/>
            </a:pPr>
            <a:r>
              <a:rPr lang="uk" sz="2200" i="1" dirty="0" smtClean="0"/>
              <a:t>" </a:t>
            </a:r>
            <a:r>
              <a:rPr lang="ru-RU" sz="2200" b="1" i="1" u="sng" dirty="0" err="1" smtClean="0">
                <a:solidFill>
                  <a:srgbClr val="FF0000"/>
                </a:solidFill>
              </a:rPr>
              <a:t>податкове</a:t>
            </a:r>
            <a:r>
              <a:rPr lang="ru-RU" sz="2200" b="1" i="1" u="sng" dirty="0" smtClean="0">
                <a:solidFill>
                  <a:srgbClr val="FF0000"/>
                </a:solidFill>
              </a:rPr>
              <a:t> </a:t>
            </a:r>
            <a:r>
              <a:rPr lang="ru-RU" sz="2200" b="1" i="1" u="sng" dirty="0" err="1" smtClean="0">
                <a:solidFill>
                  <a:srgbClr val="FF0000"/>
                </a:solidFill>
              </a:rPr>
              <a:t>свідоцтво</a:t>
            </a:r>
            <a:r>
              <a:rPr lang="ru-RU" sz="2200" b="1" i="1" u="sng" dirty="0" smtClean="0">
                <a:solidFill>
                  <a:srgbClr val="FF0000"/>
                </a:solidFill>
              </a:rPr>
              <a:t> </a:t>
            </a:r>
            <a:r>
              <a:rPr lang="uk" sz="2200" i="1" dirty="0" smtClean="0"/>
              <a:t>- це </a:t>
            </a:r>
            <a:r>
              <a:rPr lang="uk" sz="2200" i="1" dirty="0"/>
              <a:t>довідка про місце проживання платника податків для цілей оподаткування, видана компетентним органом податкової адміністрації держави місця проживання платника податків;" </a:t>
            </a:r>
            <a:r>
              <a:rPr lang="uk" sz="2200" i="1" dirty="0" smtClean="0"/>
              <a:t>(подати </a:t>
            </a:r>
            <a:r>
              <a:rPr lang="uk" sz="2200" b="1" dirty="0"/>
              <a:t>заяву до податкової </a:t>
            </a:r>
            <a:r>
              <a:rPr lang="uk" sz="2200" b="1" dirty="0" smtClean="0"/>
              <a:t>служби</a:t>
            </a:r>
            <a:r>
              <a:rPr lang="uk" sz="2200" dirty="0" smtClean="0"/>
              <a:t>, </a:t>
            </a:r>
            <a:r>
              <a:rPr lang="uk" sz="2200" dirty="0"/>
              <a:t>або заповнити форму CFR-1 (5)</a:t>
            </a:r>
            <a:endParaRPr lang="pl-PL" sz="2200" i="1" dirty="0"/>
          </a:p>
          <a:p>
            <a:pPr marL="0" indent="0">
              <a:buNone/>
            </a:pPr>
            <a:endParaRPr lang="pl-PL" sz="22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1798257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b="1" dirty="0">
                <a:solidFill>
                  <a:srgbClr val="00B050"/>
                </a:solidFill>
                <a:latin typeface="Algerian" panose="04020705040A02060702" pitchFamily="82" charset="0"/>
              </a:rPr>
              <a:t>PISEMNE </a:t>
            </a:r>
            <a:r>
              <a:rPr lang="pl-PL" b="1" dirty="0" smtClean="0">
                <a:solidFill>
                  <a:srgbClr val="00B050"/>
                </a:solidFill>
                <a:latin typeface="Algerian" panose="04020705040A02060702" pitchFamily="82" charset="0"/>
              </a:rPr>
              <a:t>OŚWIADCZENIE</a:t>
            </a:r>
            <a:r>
              <a:rPr lang="uk-UA" b="1" dirty="0">
                <a:solidFill>
                  <a:srgbClr val="00B050"/>
                </a:solidFill>
                <a:latin typeface="Algerian" panose="04020705040A02060702" pitchFamily="82" charset="0"/>
              </a:rPr>
              <a:t/>
            </a:r>
            <a:br>
              <a:rPr lang="uk-UA" b="1" dirty="0">
                <a:solidFill>
                  <a:srgbClr val="00B050"/>
                </a:solidFill>
                <a:latin typeface="Algerian" panose="04020705040A02060702" pitchFamily="82" charset="0"/>
              </a:rPr>
            </a:br>
            <a:r>
              <a:rPr lang="uk-UA" b="1" dirty="0">
                <a:solidFill>
                  <a:srgbClr val="00B050"/>
                </a:solidFill>
                <a:latin typeface="Algerian" panose="04020705040A02060702" pitchFamily="82" charset="0"/>
              </a:rPr>
              <a:t>Письмова декларація</a:t>
            </a:r>
            <a:r>
              <a:rPr lang="pl-PL" b="1" dirty="0" smtClean="0">
                <a:solidFill>
                  <a:srgbClr val="00B050"/>
                </a:solidFill>
                <a:latin typeface="Algerian" panose="04020705040A02060702" pitchFamily="82" charset="0"/>
              </a:rPr>
              <a:t> </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227843"/>
            <a:ext cx="10515600" cy="4324350"/>
          </a:xfrm>
        </p:spPr>
        <p:txBody>
          <a:bodyPr>
            <a:normAutofit/>
          </a:bodyPr>
          <a:lstStyle/>
          <a:p>
            <a:pPr marL="0" indent="0" algn="just">
              <a:buNone/>
            </a:pPr>
            <a:r>
              <a:rPr lang="pl-PL" sz="2200" b="1" u="sng" dirty="0"/>
              <a:t>Art. 52zj [Pisemne oświadczenie] </a:t>
            </a:r>
            <a:r>
              <a:rPr lang="pl-PL" sz="2200" baseline="30000" dirty="0">
                <a:hlinkClick r:id="rId2"/>
              </a:rPr>
              <a:t>486)</a:t>
            </a:r>
            <a:r>
              <a:rPr lang="pl-PL" sz="2200" dirty="0"/>
              <a:t>W przypadku osób fizycznych, o których mowa w </a:t>
            </a:r>
            <a:r>
              <a:rPr lang="pl-PL" sz="2200" dirty="0">
                <a:hlinkClick r:id="rId3"/>
              </a:rPr>
              <a:t>art. 1 ust. 1</a:t>
            </a:r>
            <a:r>
              <a:rPr lang="pl-PL" sz="2200" dirty="0"/>
              <a:t> ustawy z dnia 12 marca 2022 r. o pomocy obywatelom Ukrainy w związku z konfliktem zbrojnym na terytorium tego państwa, spełnienie warunku określonego w </a:t>
            </a:r>
            <a:r>
              <a:rPr lang="pl-PL" sz="2200" dirty="0">
                <a:hlinkClick r:id="rId4"/>
              </a:rPr>
              <a:t>art. 3 ust. 1a pkt 1</a:t>
            </a:r>
            <a:r>
              <a:rPr lang="pl-PL" sz="2200" dirty="0"/>
              <a:t> w okresie od dnia 24 lutego 2022 r. do dnia 31 grudnia 2022 r. </a:t>
            </a:r>
            <a:r>
              <a:rPr lang="pl-PL" sz="2200" b="1" u="sng" dirty="0">
                <a:solidFill>
                  <a:srgbClr val="FF0000"/>
                </a:solidFill>
              </a:rPr>
              <a:t>stwierdza się na podstawie pisemnego oświadczenia tej osoby o posiadaniu na terytorium Rzeczypospolitej Polskiej centrum interesów osobistych lub gospodarczych (ośrodka interesów życiowych). </a:t>
            </a:r>
            <a:endParaRPr lang="uk-UA" sz="2200" b="1" u="sng" dirty="0" smtClean="0">
              <a:solidFill>
                <a:srgbClr val="FF0000"/>
              </a:solidFill>
            </a:endParaRPr>
          </a:p>
          <a:p>
            <a:pPr marL="0" indent="0" algn="just">
              <a:buNone/>
            </a:pPr>
            <a:r>
              <a:rPr lang="uk" sz="2200" b="1" u="sng" dirty="0"/>
              <a:t>Стаття 52zj [Письмова декларація] </a:t>
            </a:r>
            <a:r>
              <a:rPr lang="uk" sz="2200" baseline="30000" dirty="0">
                <a:hlinkClick r:id="rId2"/>
              </a:rPr>
              <a:t>486) </a:t>
            </a:r>
            <a:r>
              <a:rPr lang="uk" sz="2200" dirty="0"/>
              <a:t>У випадку фізичних осіб, зазначених у </a:t>
            </a:r>
            <a:r>
              <a:rPr lang="uk" sz="2200" dirty="0">
                <a:hlinkClick r:id="rId3"/>
              </a:rPr>
              <a:t>ст. 1 пункт 1 </a:t>
            </a:r>
            <a:r>
              <a:rPr lang="uk" sz="2200" dirty="0"/>
              <a:t>Закону від 12 березня 2022 року про допомогу громадянам України у зв’язку зі збройним конфліктом на території цієї держави, виконання умови, </a:t>
            </a:r>
            <a:r>
              <a:rPr lang="uk" sz="2200" dirty="0" smtClean="0"/>
              <a:t>визначеної у </a:t>
            </a:r>
            <a:r>
              <a:rPr lang="uk" sz="2200" dirty="0">
                <a:hlinkClick r:id="rId4"/>
              </a:rPr>
              <a:t>ст. 3 </a:t>
            </a:r>
            <a:r>
              <a:rPr lang="uk" sz="2200" dirty="0" smtClean="0">
                <a:hlinkClick r:id="rId4"/>
              </a:rPr>
              <a:t>. </a:t>
            </a:r>
            <a:r>
              <a:rPr lang="uk" sz="2200" dirty="0">
                <a:hlinkClick r:id="rId4"/>
              </a:rPr>
              <a:t>1а </a:t>
            </a:r>
            <a:r>
              <a:rPr lang="uk" sz="2200" dirty="0" smtClean="0">
                <a:hlinkClick r:id="rId4"/>
              </a:rPr>
              <a:t>ч. </a:t>
            </a:r>
            <a:r>
              <a:rPr lang="uk" sz="2200" dirty="0">
                <a:hlinkClick r:id="rId4"/>
              </a:rPr>
              <a:t>1 </a:t>
            </a:r>
            <a:r>
              <a:rPr lang="uk" sz="2200" dirty="0"/>
              <a:t>у період з 24 лютого 2022 року по 31 грудня 2022 року </a:t>
            </a:r>
            <a:r>
              <a:rPr lang="uk" sz="2200" b="1" u="sng" dirty="0">
                <a:solidFill>
                  <a:srgbClr val="FF0000"/>
                </a:solidFill>
              </a:rPr>
              <a:t>укладається на підставі письмової заяви такої особи про наявність центру особистих або економічних інтересів (центру життєвих інтересів) на території Республіка Польща.</a:t>
            </a:r>
          </a:p>
          <a:p>
            <a:pPr marL="0" indent="0" algn="just">
              <a:buNone/>
            </a:pPr>
            <a:endParaRPr lang="pl-PL" sz="2200" b="1" u="sng" dirty="0">
              <a:solidFill>
                <a:srgbClr val="FF0000"/>
              </a:solidFill>
            </a:endParaRP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672996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838200" y="365125"/>
            <a:ext cx="10515600" cy="777875"/>
          </a:xfrm>
        </p:spPr>
        <p:txBody>
          <a:bodyPr>
            <a:normAutofit fontScale="90000"/>
          </a:bodyPr>
          <a:lstStyle/>
          <a:p>
            <a:pPr algn="ctr"/>
            <a:r>
              <a:rPr lang="pl-PL" b="1" dirty="0" smtClean="0">
                <a:solidFill>
                  <a:srgbClr val="00B050"/>
                </a:solidFill>
                <a:latin typeface="Algerian" panose="04020705040A02060702" pitchFamily="82" charset="0"/>
              </a:rPr>
              <a:t>BRAK PISEMNEGO OŚWIADCZENIA</a:t>
            </a:r>
            <a:r>
              <a:rPr lang="uk-UA" b="1" dirty="0" smtClean="0">
                <a:solidFill>
                  <a:srgbClr val="00B050"/>
                </a:solidFill>
                <a:latin typeface="Algerian" panose="04020705040A02060702" pitchFamily="82" charset="0"/>
              </a:rPr>
              <a:t/>
            </a:r>
            <a:br>
              <a:rPr lang="uk-UA" b="1" dirty="0" smtClean="0">
                <a:solidFill>
                  <a:srgbClr val="00B050"/>
                </a:solidFill>
                <a:latin typeface="Algerian" panose="04020705040A02060702" pitchFamily="82" charset="0"/>
              </a:rPr>
            </a:br>
            <a:r>
              <a:rPr lang="uk-UA" b="1" dirty="0" smtClean="0">
                <a:solidFill>
                  <a:srgbClr val="00B050"/>
                </a:solidFill>
                <a:latin typeface="Algerian" panose="04020705040A02060702" pitchFamily="82" charset="0"/>
              </a:rPr>
              <a:t>ВІДСУТНІСТЬ ПИСЬМОВОЇ ДЕКЛАРАЦІЇ</a:t>
            </a:r>
            <a:r>
              <a:rPr lang="pl-PL" b="1" dirty="0" smtClean="0">
                <a:solidFill>
                  <a:srgbClr val="00B050"/>
                </a:solidFill>
                <a:latin typeface="Algerian" panose="04020705040A02060702" pitchFamily="82" charset="0"/>
              </a:rPr>
              <a:t> </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218416"/>
            <a:ext cx="10515600" cy="4324350"/>
          </a:xfrm>
        </p:spPr>
        <p:txBody>
          <a:bodyPr>
            <a:normAutofit/>
          </a:bodyPr>
          <a:lstStyle/>
          <a:p>
            <a:pPr marL="0" indent="0" algn="just" eaLnBrk="1" hangingPunct="1">
              <a:buNone/>
            </a:pPr>
            <a:r>
              <a:rPr lang="pl-PL" sz="2400" dirty="0"/>
              <a:t>Jeśli obywatel Ukrainy nie złoży oświadczenia o polskiej rezydencji, dla celów podatkowych będzie traktowany jako nierezydent i jeśli wyjedzie z Polski przed upływem 183 dni, może się okazać, że nie zapłaci w Polsce żadnego podatku.</a:t>
            </a:r>
            <a:br>
              <a:rPr lang="pl-PL" sz="2400" dirty="0"/>
            </a:br>
            <a:r>
              <a:rPr lang="pl-PL" sz="1600" dirty="0"/>
              <a:t/>
            </a:r>
            <a:br>
              <a:rPr lang="pl-PL" sz="1600" dirty="0"/>
            </a:br>
            <a:r>
              <a:rPr lang="pl-PL" sz="1600" dirty="0"/>
              <a:t>Źródło: https://www.prawo.pl/podatki/podatki-ukraincow-w-polsce-i-rezydencja,515309.html </a:t>
            </a:r>
            <a:endParaRPr lang="uk-UA" sz="1600" dirty="0" smtClean="0"/>
          </a:p>
          <a:p>
            <a:pPr marL="0" indent="0" algn="just">
              <a:buNone/>
            </a:pPr>
            <a:r>
              <a:rPr lang="uk" sz="2400" dirty="0"/>
              <a:t>Якщо громадянин України не подає декларацію про проживання в Польщі, він вважатиметься нерезидентом для цілей оподаткування, а якщо він залишить Польщу протягом 183 днів, може виявитися, що він не сплачуватиме податку в Польщі</a:t>
            </a:r>
            <a:r>
              <a:rPr lang="uk" sz="2400" dirty="0" smtClean="0"/>
              <a:t>.</a:t>
            </a:r>
          </a:p>
          <a:p>
            <a:pPr marL="0" indent="0" algn="just">
              <a:buNone/>
            </a:pPr>
            <a:r>
              <a:rPr lang="pl-PL" sz="1400" dirty="0"/>
              <a:t/>
            </a:r>
            <a:br>
              <a:rPr lang="pl-PL" sz="1400" dirty="0"/>
            </a:br>
            <a:r>
              <a:rPr lang="uk" sz="1400" dirty="0"/>
              <a:t>Джерело: https://www.prawo.pl/podatki/podatki-ukraincow-w-polsce-i-rezydencja,515309.html</a:t>
            </a:r>
            <a:endParaRPr lang="pl-PL" altLang="pl-PL" sz="2000" u="sng" dirty="0"/>
          </a:p>
          <a:p>
            <a:pPr marL="0" indent="0" algn="just" eaLnBrk="1" hangingPunct="1">
              <a:buNone/>
            </a:pPr>
            <a:endParaRPr lang="pl-PL" altLang="pl-PL" sz="22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493080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188537" y="54040"/>
            <a:ext cx="11783504" cy="1711325"/>
          </a:xfrm>
        </p:spPr>
        <p:txBody>
          <a:bodyPr>
            <a:noAutofit/>
          </a:bodyPr>
          <a:lstStyle/>
          <a:p>
            <a:pPr algn="ctr"/>
            <a:r>
              <a:rPr lang="pl-PL" sz="3200" b="1" dirty="0">
                <a:solidFill>
                  <a:srgbClr val="00B050"/>
                </a:solidFill>
                <a:latin typeface="Algerian" panose="04020705040A02060702" pitchFamily="82" charset="0"/>
              </a:rPr>
              <a:t>ROZLICZENIE PODATKU DOCHODOWEGO PRZEZ PRACUJĄCYCH NA TERYTORIUM RP</a:t>
            </a:r>
            <a:br>
              <a:rPr lang="pl-PL" sz="3200" b="1" dirty="0">
                <a:solidFill>
                  <a:srgbClr val="00B050"/>
                </a:solidFill>
                <a:latin typeface="Algerian" panose="04020705040A02060702" pitchFamily="82" charset="0"/>
              </a:rPr>
            </a:br>
            <a:r>
              <a:rPr lang="uk" sz="3200" b="1" dirty="0">
                <a:solidFill>
                  <a:srgbClr val="00B050"/>
                </a:solidFill>
                <a:latin typeface="Algerian" panose="04020705040A02060702" pitchFamily="82" charset="0"/>
              </a:rPr>
              <a:t>РОЗРАХУНОК ПОДАТКУ НА ПРИХОДИ ПРАЦЮЮЧИ НА ТЕРИТОРІЇ </a:t>
            </a:r>
            <a:r>
              <a:rPr lang="uk" sz="3200" b="1" dirty="0" smtClean="0">
                <a:solidFill>
                  <a:srgbClr val="00B050"/>
                </a:solidFill>
                <a:latin typeface="Algerian" panose="04020705040A02060702" pitchFamily="82" charset="0"/>
              </a:rPr>
              <a:t>ПОЛЬЩІ</a:t>
            </a:r>
            <a:endParaRPr lang="pl-PL" sz="32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862579"/>
            <a:ext cx="5157787" cy="4924425"/>
          </a:xfrm>
        </p:spPr>
        <p:txBody>
          <a:bodyPr>
            <a:normAutofit/>
          </a:bodyPr>
          <a:lstStyle/>
          <a:p>
            <a:pPr marL="0" indent="0" algn="just">
              <a:buNone/>
            </a:pPr>
            <a:r>
              <a:rPr lang="pl-PL" sz="2000" dirty="0"/>
              <a:t>Zgodnie z art. 23 ustawy z 12 marca 2022 r. o pomocy obywatelom Ukrainy w związku z konfliktem zbrojnym na terytorium tego Państwa, </a:t>
            </a:r>
            <a:r>
              <a:rPr lang="pl-PL" sz="2000" b="1" u="sng" dirty="0"/>
              <a:t>obywatele Ukrainy, którzy przebywają legalnie na terytorium RP i uzyskali numer PESEL, uzyskują prawo do prowadzenia działalności gospodarczej bez żadnych zastrzeżeń, ani ograniczeń, na takich samych zasadach, jak obywatele polscy. </a:t>
            </a:r>
            <a:r>
              <a:rPr lang="pl-PL" sz="2000" dirty="0"/>
              <a:t>Nie muszą prowadzić ksiąg rachunkowych, zakładać spółek z o.o., mogą prowadzić podatkowa księgę przychodów i rozchodów. </a:t>
            </a:r>
          </a:p>
          <a:p>
            <a:pPr marL="0" indent="0" algn="just">
              <a:buNone/>
            </a:pPr>
            <a:r>
              <a:rPr lang="pl-PL" sz="1400" dirty="0"/>
              <a:t>Źródło: https://www.prawo.pl/podatki/podatki-ukraincow-w-polsce-i-rezydencja,515309.html</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246812" y="1862579"/>
            <a:ext cx="5183188" cy="4024554"/>
          </a:xfrm>
        </p:spPr>
        <p:txBody>
          <a:bodyPr>
            <a:noAutofit/>
          </a:bodyPr>
          <a:lstStyle/>
          <a:p>
            <a:pPr marL="0" indent="0" algn="just">
              <a:lnSpc>
                <a:spcPct val="80000"/>
              </a:lnSpc>
              <a:buNone/>
            </a:pPr>
            <a:r>
              <a:rPr lang="uk" sz="2000" dirty="0"/>
              <a:t>Відповідно до ст. 23 Закону від 12 березня 2022 року про допомогу громадянам України у зв’язку зі збройним конфліктом на території цієї держави </a:t>
            </a:r>
            <a:r>
              <a:rPr lang="uk" sz="2000" b="1" u="sng" dirty="0"/>
              <a:t>громадяни України, які на законних підставах перебувають на території Республіки Польща та отримали номер PESEL, отримують право вести бізнес без будь-яких застережень чи обмежень, </a:t>
            </a:r>
            <a:r>
              <a:rPr lang="uk" sz="2000" b="1" u="sng" dirty="0" smtClean="0"/>
              <a:t>на тих самих правилах, </a:t>
            </a:r>
            <a:r>
              <a:rPr lang="uk" sz="2000" b="1" u="sng" dirty="0"/>
              <a:t>що й громадяни Польщі. </a:t>
            </a:r>
            <a:r>
              <a:rPr lang="uk" sz="2000" dirty="0"/>
              <a:t>Їм не потрібно вести бухгалтерський облік, створювати товариства з обмеженою відповідальністю, вони можуть вести податкову книгу доходів і витрат.</a:t>
            </a:r>
          </a:p>
          <a:p>
            <a:pPr marL="0" indent="0" algn="just">
              <a:lnSpc>
                <a:spcPct val="80000"/>
              </a:lnSpc>
              <a:buNone/>
            </a:pPr>
            <a:r>
              <a:rPr lang="uk" sz="1100" dirty="0"/>
              <a:t>Джерело: https://</a:t>
            </a:r>
            <a:r>
              <a:rPr lang="uk" sz="1100" dirty="0" smtClean="0"/>
              <a:t>www.prawo.pl/podatki/podatki-ukraincow-w-polsce-i-rezydencja,515309.html</a:t>
            </a:r>
          </a:p>
          <a:p>
            <a:pPr marL="0" indent="0" algn="just">
              <a:lnSpc>
                <a:spcPct val="80000"/>
              </a:lnSpc>
              <a:buNone/>
            </a:pPr>
            <a:endParaRPr lang="uk" sz="11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3231839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16334"/>
            <a:ext cx="10515600" cy="1711325"/>
          </a:xfrm>
        </p:spPr>
        <p:txBody>
          <a:bodyPr>
            <a:noAutofit/>
          </a:bodyPr>
          <a:lstStyle/>
          <a:p>
            <a:pPr algn="ctr"/>
            <a:r>
              <a:rPr lang="pl-PL" sz="3200" b="1" dirty="0">
                <a:solidFill>
                  <a:srgbClr val="00B050"/>
                </a:solidFill>
                <a:latin typeface="Algerian" panose="04020705040A02060702" pitchFamily="82" charset="0"/>
              </a:rPr>
              <a:t>ROZLICZENIE PODATKU DOCHODOWEGO PRZEZ PRACUJĄCYCH NA TERYTORIUM RP</a:t>
            </a:r>
            <a:br>
              <a:rPr lang="pl-PL" sz="3200" b="1" dirty="0">
                <a:solidFill>
                  <a:srgbClr val="00B050"/>
                </a:solidFill>
                <a:latin typeface="Algerian" panose="04020705040A02060702" pitchFamily="82" charset="0"/>
              </a:rPr>
            </a:br>
            <a:r>
              <a:rPr lang="uk" sz="3200" b="1" dirty="0">
                <a:solidFill>
                  <a:srgbClr val="00B050"/>
                </a:solidFill>
                <a:latin typeface="Algerian" panose="04020705040A02060702" pitchFamily="82" charset="0"/>
              </a:rPr>
              <a:t>РОЗРАХУНОК ПОДАТКУ НА ПРИХОДИ ПРАЦЮЮЧИ НА ТЕРИТОРІЇ ПОЛЬЩІ</a:t>
            </a:r>
            <a:endParaRPr lang="pl-PL" sz="32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485776" y="1674048"/>
            <a:ext cx="5511800" cy="4924425"/>
          </a:xfrm>
        </p:spPr>
        <p:txBody>
          <a:bodyPr>
            <a:normAutofit/>
          </a:bodyPr>
          <a:lstStyle/>
          <a:p>
            <a:pPr marL="0" indent="0">
              <a:buNone/>
            </a:pPr>
            <a:r>
              <a:rPr lang="pl-PL" sz="2200" b="1" u="sng" dirty="0">
                <a:solidFill>
                  <a:srgbClr val="FF0000"/>
                </a:solidFill>
              </a:rPr>
              <a:t>W momencie, kiedy jego pobyt przestanie być legalny, wówczas jego działalność gospodarcza podlega wykreśleniu z CEIDG. </a:t>
            </a:r>
          </a:p>
          <a:p>
            <a:pPr marL="0" indent="0" algn="just">
              <a:buNone/>
            </a:pPr>
            <a:r>
              <a:rPr lang="pl-PL" sz="2200" dirty="0"/>
              <a:t>Na mocy art. 22 ustawy z 12 marca 2022 r. o pomocy obywatelom Ukrainy w związku z konfliktem zbrojnym na terytorium tego Państwa obywatele ukraińscy </a:t>
            </a:r>
            <a:r>
              <a:rPr lang="pl-PL" sz="2200" b="1" u="sng" dirty="0"/>
              <a:t>mogą również podejmować pracę i osiągać dochody ze stosunku pracy.</a:t>
            </a:r>
            <a:r>
              <a:rPr lang="pl-PL" sz="2200" b="1" u="sng" dirty="0">
                <a:solidFill>
                  <a:srgbClr val="FF0000"/>
                </a:solidFill>
              </a:rPr>
              <a:t> </a:t>
            </a:r>
            <a:r>
              <a:rPr lang="pl-PL" sz="2200" dirty="0"/>
              <a:t>Wówczas polski </a:t>
            </a:r>
            <a:r>
              <a:rPr lang="pl-PL" sz="2200" dirty="0">
                <a:hlinkClick r:id="rId2"/>
              </a:rPr>
              <a:t>pracodawca</a:t>
            </a:r>
            <a:r>
              <a:rPr lang="pl-PL" sz="2200" dirty="0"/>
              <a:t> na bieżąco odprowadza zaliczki na </a:t>
            </a:r>
            <a:r>
              <a:rPr lang="pl-PL" sz="2200" dirty="0">
                <a:hlinkClick r:id="rId3" tooltip="podatek dochodowy"/>
              </a:rPr>
              <a:t>podatek dochodowy</a:t>
            </a:r>
            <a:r>
              <a:rPr lang="pl-PL" sz="2200" dirty="0"/>
              <a:t> w Polsce</a:t>
            </a:r>
            <a:r>
              <a:rPr lang="pl-PL" sz="2200" b="1" u="sng" dirty="0">
                <a:solidFill>
                  <a:srgbClr val="FF0000"/>
                </a:solidFill>
              </a:rPr>
              <a:t/>
            </a:r>
            <a:br>
              <a:rPr lang="pl-PL" sz="2200" b="1" u="sng" dirty="0">
                <a:solidFill>
                  <a:srgbClr val="FF0000"/>
                </a:solidFill>
              </a:rPr>
            </a:br>
            <a:endParaRPr lang="pl-PL" sz="2200" b="1" u="sng" dirty="0">
              <a:solidFill>
                <a:srgbClr val="FF0000"/>
              </a:solidFill>
            </a:endParaRPr>
          </a:p>
          <a:p>
            <a:pPr marL="0" indent="0" algn="just">
              <a:buNone/>
            </a:pPr>
            <a:r>
              <a:rPr lang="pl-PL" sz="1400" dirty="0"/>
              <a:t>Źródło: https://www.prawo.pl/podatki/podatki-ukraincow-w-polsce-i-rezydencja,515309.html</a:t>
            </a:r>
          </a:p>
          <a:p>
            <a:pPr marL="0" indent="0" algn="just">
              <a:buNone/>
            </a:pPr>
            <a:endParaRPr lang="pl-PL" sz="22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727659"/>
            <a:ext cx="5257800" cy="4159474"/>
          </a:xfrm>
        </p:spPr>
        <p:txBody>
          <a:bodyPr>
            <a:normAutofit fontScale="77500" lnSpcReduction="20000"/>
          </a:bodyPr>
          <a:lstStyle/>
          <a:p>
            <a:pPr marL="0" indent="0">
              <a:buNone/>
            </a:pPr>
            <a:r>
              <a:rPr lang="uk" b="1" u="sng" dirty="0">
                <a:solidFill>
                  <a:srgbClr val="FF0000"/>
                </a:solidFill>
              </a:rPr>
              <a:t>У момент, коли його перебування більше не є законним, його економічна діяльність підлягає видаленню з CEIDG.</a:t>
            </a:r>
          </a:p>
          <a:p>
            <a:pPr marL="0" indent="0" algn="just">
              <a:buNone/>
            </a:pPr>
            <a:r>
              <a:rPr lang="uk" dirty="0"/>
              <a:t>Відповідно до ст. 22 Закону від 12 березня 2022 року про допомогу громадянам України у зв’язку зі збройним конфліктом на території цієї держави громадяни України </a:t>
            </a:r>
            <a:r>
              <a:rPr lang="uk" b="1" u="sng" dirty="0"/>
              <a:t>також можуть влаштовуватися на роботу та отримувати доходи з трудових </a:t>
            </a:r>
            <a:r>
              <a:rPr lang="uk" b="1" u="sng" dirty="0" smtClean="0"/>
              <a:t>відносин.</a:t>
            </a:r>
            <a:r>
              <a:rPr lang="uk" dirty="0" smtClean="0">
                <a:solidFill>
                  <a:srgbClr val="FF0000"/>
                </a:solidFill>
              </a:rPr>
              <a:t> </a:t>
            </a:r>
            <a:r>
              <a:rPr lang="uk" dirty="0" smtClean="0"/>
              <a:t>Тоді </a:t>
            </a:r>
            <a:r>
              <a:rPr lang="uk" dirty="0"/>
              <a:t>польський </a:t>
            </a:r>
            <a:r>
              <a:rPr lang="uk" dirty="0">
                <a:hlinkClick r:id="rId2"/>
              </a:rPr>
              <a:t>роботодавець постійно </a:t>
            </a:r>
            <a:r>
              <a:rPr lang="uk" dirty="0" smtClean="0"/>
              <a:t>здійснює оплати на </a:t>
            </a:r>
            <a:r>
              <a:rPr lang="uk" dirty="0" smtClean="0">
                <a:hlinkClick r:id="rId3" tooltip="podatek dochodowy"/>
              </a:rPr>
              <a:t>доходовий податок </a:t>
            </a:r>
            <a:r>
              <a:rPr lang="uk" dirty="0" smtClean="0"/>
              <a:t>в Польщі</a:t>
            </a:r>
          </a:p>
          <a:p>
            <a:pPr marL="0" indent="0" algn="just">
              <a:buNone/>
            </a:pPr>
            <a:endParaRPr lang="pl-PL" b="1" u="sng" dirty="0">
              <a:solidFill>
                <a:srgbClr val="FF0000"/>
              </a:solidFill>
            </a:endParaRPr>
          </a:p>
          <a:p>
            <a:pPr marL="0" indent="0" algn="just">
              <a:buNone/>
            </a:pPr>
            <a:r>
              <a:rPr lang="uk" sz="1600" dirty="0"/>
              <a:t>Джерело: https://www.prawo.pl/podatki/podatki-ukraincow-w-polsce-i-rezydencja,515309.html</a:t>
            </a:r>
          </a:p>
          <a:p>
            <a:pPr marL="0" indent="0" algn="just">
              <a:buNone/>
            </a:pPr>
            <a:endParaRPr lang="pl-PL" dirty="0"/>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1461427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555398" y="6905"/>
            <a:ext cx="11237536" cy="1454150"/>
          </a:xfrm>
        </p:spPr>
        <p:txBody>
          <a:bodyPr>
            <a:normAutofit fontScale="90000"/>
          </a:bodyPr>
          <a:lstStyle/>
          <a:p>
            <a:pPr algn="ctr"/>
            <a:r>
              <a:rPr lang="pl-PL" b="1" dirty="0">
                <a:solidFill>
                  <a:srgbClr val="00B050"/>
                </a:solidFill>
                <a:latin typeface="Algerian" panose="04020705040A02060702" pitchFamily="82" charset="0"/>
              </a:rPr>
              <a:t>INDYWIDUALNA INTERPRETACJA </a:t>
            </a:r>
            <a:r>
              <a:rPr lang="pl-PL" b="1" dirty="0" smtClean="0">
                <a:solidFill>
                  <a:srgbClr val="00B050"/>
                </a:solidFill>
                <a:latin typeface="Algerian" panose="04020705040A02060702" pitchFamily="82" charset="0"/>
              </a:rPr>
              <a:t>PODATKOWA</a:t>
            </a:r>
            <a:r>
              <a:rPr lang="uk-UA" b="1" dirty="0" smtClean="0">
                <a:solidFill>
                  <a:srgbClr val="00B050"/>
                </a:solidFill>
                <a:latin typeface="Algerian" panose="04020705040A02060702" pitchFamily="82" charset="0"/>
              </a:rPr>
              <a:t/>
            </a:r>
            <a:br>
              <a:rPr lang="uk-UA" b="1" dirty="0" smtClean="0">
                <a:solidFill>
                  <a:srgbClr val="00B050"/>
                </a:solidFill>
                <a:latin typeface="Algerian" panose="04020705040A02060702" pitchFamily="82" charset="0"/>
              </a:rPr>
            </a:br>
            <a:r>
              <a:rPr lang="uk" b="1" dirty="0">
                <a:solidFill>
                  <a:srgbClr val="00B050"/>
                </a:solidFill>
                <a:latin typeface="Algerian" panose="04020705040A02060702" pitchFamily="82" charset="0"/>
              </a:rPr>
              <a:t>ІНДИВІДУАЛЬНЕ ПОДАТКОВЕ ТЛУМАЧЕННЯ</a:t>
            </a:r>
            <a:endParaRPr lang="pl-PL"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461938"/>
            <a:ext cx="10515600" cy="3562350"/>
          </a:xfrm>
        </p:spPr>
        <p:txBody>
          <a:bodyPr>
            <a:normAutofit/>
          </a:bodyPr>
          <a:lstStyle/>
          <a:p>
            <a:pPr marL="0" indent="0" algn="just" eaLnBrk="1" hangingPunct="1">
              <a:buNone/>
            </a:pPr>
            <a:r>
              <a:rPr lang="pl-PL" sz="1600" dirty="0"/>
              <a:t>Możesz poprosić Krajową Informację Skarbową o pomoc i dostać interpretację podatkową. Interpretacja może dotyczyć zarówno tych zdarzeń, które już się wydarzyły (stanów faktycznych), jak i zdarzeń, które dopiero planujesz (zdarzeń przyszłych).</a:t>
            </a:r>
          </a:p>
          <a:p>
            <a:pPr marL="0" indent="0" algn="just" eaLnBrk="1" hangingPunct="1">
              <a:buNone/>
            </a:pPr>
            <a:endParaRPr lang="pl-PL" altLang="pl-PL" sz="1600" u="sng" dirty="0"/>
          </a:p>
          <a:p>
            <a:pPr marL="0" indent="0" algn="r">
              <a:buNone/>
            </a:pPr>
            <a:r>
              <a:rPr lang="pl-PL" sz="1400" dirty="0"/>
              <a:t>Źródło: https://www.gov.pl/web/gov/uzyskaj-podatkowa-interpretacje-indywidualna</a:t>
            </a:r>
          </a:p>
          <a:p>
            <a:pPr marL="0" lvl="0" indent="0" algn="just">
              <a:buNone/>
            </a:pPr>
            <a:endParaRPr lang="uk" sz="1600" dirty="0" smtClean="0">
              <a:solidFill>
                <a:prstClr val="black"/>
              </a:solidFill>
            </a:endParaRPr>
          </a:p>
          <a:p>
            <a:pPr marL="0" lvl="0" indent="0" algn="just">
              <a:buNone/>
            </a:pPr>
            <a:r>
              <a:rPr lang="uk" sz="1600" dirty="0" smtClean="0">
                <a:solidFill>
                  <a:prstClr val="black"/>
                </a:solidFill>
              </a:rPr>
              <a:t>Ви </a:t>
            </a:r>
            <a:r>
              <a:rPr lang="uk" sz="1600" dirty="0">
                <a:solidFill>
                  <a:prstClr val="black"/>
                </a:solidFill>
              </a:rPr>
              <a:t>можете звернутися за допомогою до Національної податкової служби та отримати податкове тлумачення. Інтерпретація може стосуватися як тих подій, які вже відбулися (дійсні стани), так і тих, які ви тільки плануєте (майбутні події).</a:t>
            </a:r>
          </a:p>
          <a:p>
            <a:pPr marL="0" lvl="0" indent="0" algn="just">
              <a:buNone/>
            </a:pPr>
            <a:endParaRPr lang="pl-PL" altLang="pl-PL" sz="1600" u="sng" dirty="0">
              <a:solidFill>
                <a:prstClr val="black"/>
              </a:solidFill>
            </a:endParaRPr>
          </a:p>
          <a:p>
            <a:pPr marL="0" lvl="0" indent="0" algn="r">
              <a:buNone/>
            </a:pPr>
            <a:r>
              <a:rPr lang="uk" sz="1400" dirty="0">
                <a:solidFill>
                  <a:prstClr val="black"/>
                </a:solidFill>
              </a:rPr>
              <a:t>Джерело: </a:t>
            </a:r>
            <a:r>
              <a:rPr lang="uk" sz="1400" dirty="0" smtClean="0">
                <a:solidFill>
                  <a:prstClr val="black"/>
                </a:solidFill>
              </a:rPr>
              <a:t>https://www.gov.pl/web/gov/ubezpieczaj-podatkowa-interpretacje-indywidualna</a:t>
            </a:r>
            <a:endParaRPr lang="uk" sz="1400" dirty="0">
              <a:solidFill>
                <a:prstClr val="black"/>
              </a:solidFill>
            </a:endParaRP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1426179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547557" y="6904"/>
            <a:ext cx="11235948" cy="1711325"/>
          </a:xfrm>
        </p:spPr>
        <p:txBody>
          <a:bodyPr>
            <a:normAutofit fontScale="90000"/>
          </a:bodyPr>
          <a:lstStyle/>
          <a:p>
            <a:pPr algn="ctr"/>
            <a:r>
              <a:rPr lang="pl-PL" b="1" dirty="0">
                <a:solidFill>
                  <a:srgbClr val="00B050"/>
                </a:solidFill>
                <a:latin typeface="Algerian" panose="04020705040A02060702" pitchFamily="82" charset="0"/>
              </a:rPr>
              <a:t>INDYWIDUALNA INTERPRETACJA PODATKOWA</a:t>
            </a:r>
            <a:r>
              <a:rPr lang="uk-UA" b="1" dirty="0">
                <a:solidFill>
                  <a:srgbClr val="00B050"/>
                </a:solidFill>
                <a:latin typeface="Algerian" panose="04020705040A02060702" pitchFamily="82" charset="0"/>
              </a:rPr>
              <a:t/>
            </a:r>
            <a:br>
              <a:rPr lang="uk-UA"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ІНДИВІДУАЛЬНЕ ПОДАТКОВЕ ТЛУМАЧЕННЯ</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485776" y="1485508"/>
            <a:ext cx="5511800" cy="4924425"/>
          </a:xfrm>
        </p:spPr>
        <p:txBody>
          <a:bodyPr>
            <a:normAutofit fontScale="92500" lnSpcReduction="20000"/>
          </a:bodyPr>
          <a:lstStyle/>
          <a:p>
            <a:pPr marL="0" indent="0">
              <a:buNone/>
            </a:pPr>
            <a:r>
              <a:rPr lang="pl-PL" sz="1600" b="1" dirty="0">
                <a:hlinkClick r:id="rId2"/>
              </a:rPr>
              <a:t>Co musisz zrobić</a:t>
            </a:r>
          </a:p>
          <a:p>
            <a:pPr>
              <a:lnSpc>
                <a:spcPct val="110000"/>
              </a:lnSpc>
              <a:buFont typeface="+mj-lt"/>
              <a:buAutoNum type="arabicPeriod"/>
            </a:pPr>
            <a:r>
              <a:rPr lang="pl-PL" sz="1600" dirty="0"/>
              <a:t>Wejdź na stronę usługi Wydanie podatkowej interpretacji indywidualnej.</a:t>
            </a:r>
          </a:p>
          <a:p>
            <a:pPr>
              <a:lnSpc>
                <a:spcPct val="110000"/>
              </a:lnSpc>
              <a:buFont typeface="+mj-lt"/>
              <a:buAutoNum type="arabicPeriod"/>
            </a:pPr>
            <a:r>
              <a:rPr lang="pl-PL" sz="1600" dirty="0"/>
              <a:t>Kliknij </a:t>
            </a:r>
            <a:r>
              <a:rPr lang="pl-PL" sz="1600" b="1" dirty="0"/>
              <a:t>Załatw sprawę</a:t>
            </a:r>
            <a:r>
              <a:rPr lang="pl-PL" sz="1600" dirty="0"/>
              <a:t>.</a:t>
            </a:r>
          </a:p>
          <a:p>
            <a:pPr>
              <a:lnSpc>
                <a:spcPct val="110000"/>
              </a:lnSpc>
              <a:buFont typeface="+mj-lt"/>
              <a:buAutoNum type="arabicPeriod"/>
            </a:pPr>
            <a:r>
              <a:rPr lang="pl-PL" sz="1600" dirty="0"/>
              <a:t>System przeniesie cię na stronę profilu zaufanego. Zaloguj się na swoje konto.</a:t>
            </a:r>
          </a:p>
          <a:p>
            <a:pPr>
              <a:lnSpc>
                <a:spcPct val="110000"/>
              </a:lnSpc>
              <a:buFont typeface="+mj-lt"/>
              <a:buAutoNum type="arabicPeriod"/>
            </a:pPr>
            <a:r>
              <a:rPr lang="pl-PL" sz="1600" dirty="0"/>
              <a:t>Po zalogowaniu system przeniesie cię z powrotem na platformę </a:t>
            </a:r>
            <a:r>
              <a:rPr lang="pl-PL" sz="1600" dirty="0" err="1"/>
              <a:t>ePUAP</a:t>
            </a:r>
            <a:r>
              <a:rPr lang="pl-PL" sz="1600" dirty="0"/>
              <a:t>.</a:t>
            </a:r>
          </a:p>
          <a:p>
            <a:pPr>
              <a:lnSpc>
                <a:spcPct val="110000"/>
              </a:lnSpc>
              <a:buFont typeface="+mj-lt"/>
              <a:buAutoNum type="arabicPeriod"/>
            </a:pPr>
            <a:r>
              <a:rPr lang="pl-PL" sz="1600" dirty="0"/>
              <a:t>Wypełnij formularz i dołącz potwierdzenie płatności.</a:t>
            </a:r>
          </a:p>
          <a:p>
            <a:pPr>
              <a:lnSpc>
                <a:spcPct val="110000"/>
              </a:lnSpc>
              <a:buFont typeface="+mj-lt"/>
              <a:buAutoNum type="arabicPeriod"/>
            </a:pPr>
            <a:r>
              <a:rPr lang="pl-PL" sz="1600" dirty="0"/>
              <a:t>Kliknij </a:t>
            </a:r>
            <a:r>
              <a:rPr lang="pl-PL" sz="1600" b="1" dirty="0"/>
              <a:t>Dalej</a:t>
            </a:r>
            <a:r>
              <a:rPr lang="pl-PL" sz="1600" dirty="0"/>
              <a:t>, a potem </a:t>
            </a:r>
            <a:r>
              <a:rPr lang="pl-PL" sz="1600" b="1" dirty="0"/>
              <a:t>Podpisz</a:t>
            </a:r>
            <a:r>
              <a:rPr lang="pl-PL" sz="1600" dirty="0"/>
              <a:t>.</a:t>
            </a:r>
          </a:p>
          <a:p>
            <a:pPr>
              <a:lnSpc>
                <a:spcPct val="110000"/>
              </a:lnSpc>
              <a:buFont typeface="+mj-lt"/>
              <a:buAutoNum type="arabicPeriod"/>
            </a:pPr>
            <a:r>
              <a:rPr lang="pl-PL" sz="1600" b="1" dirty="0"/>
              <a:t>Wyślij </a:t>
            </a:r>
            <a:r>
              <a:rPr lang="pl-PL" sz="1600" dirty="0"/>
              <a:t>formularz. Wyświetli się komunikat, że wniosek został wysłany. Dostaniesz urzędowe poświadczenie przedłożenia (UPP).</a:t>
            </a:r>
          </a:p>
          <a:p>
            <a:pPr>
              <a:lnSpc>
                <a:spcPct val="110000"/>
              </a:lnSpc>
            </a:pPr>
            <a:r>
              <a:rPr lang="pl-PL" sz="1600" dirty="0"/>
              <a:t>Wniosek możesz złożyć osobiście albo przez pełnomocnika. Skontaktuj się z Krajową Informacją Skarbową i dowiedz się, jak załatwić sprawę przez pełnomocnika.</a:t>
            </a:r>
          </a:p>
          <a:p>
            <a:pPr marL="0" indent="0" algn="just">
              <a:buNone/>
            </a:pPr>
            <a:r>
              <a:rPr lang="pl-PL" sz="1400" dirty="0"/>
              <a:t>Źródło: https://www.gov.pl/web/gov/uzyskaj-podatkowa-interpretacje-indywidualna</a:t>
            </a:r>
            <a:endParaRPr lang="pl-PL" sz="22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85508"/>
            <a:ext cx="5183188" cy="4704155"/>
          </a:xfrm>
        </p:spPr>
        <p:txBody>
          <a:bodyPr>
            <a:normAutofit fontScale="55000" lnSpcReduction="20000"/>
          </a:bodyPr>
          <a:lstStyle/>
          <a:p>
            <a:pPr marL="0" indent="0">
              <a:buNone/>
            </a:pPr>
            <a:r>
              <a:rPr lang="uk" b="1" dirty="0">
                <a:hlinkClick r:id="rId2"/>
              </a:rPr>
              <a:t>Що </a:t>
            </a:r>
            <a:r>
              <a:rPr lang="uk" b="1" dirty="0" smtClean="0">
                <a:hlinkClick r:id="rId2"/>
              </a:rPr>
              <a:t>ви маєте </a:t>
            </a:r>
            <a:r>
              <a:rPr lang="uk" b="1" dirty="0">
                <a:hlinkClick r:id="rId2"/>
              </a:rPr>
              <a:t>зробити</a:t>
            </a:r>
          </a:p>
          <a:p>
            <a:pPr>
              <a:lnSpc>
                <a:spcPct val="110000"/>
              </a:lnSpc>
              <a:buFont typeface="+mj-lt"/>
              <a:buAutoNum type="arabicPeriod"/>
            </a:pPr>
            <a:r>
              <a:rPr lang="uk" dirty="0"/>
              <a:t>Перейти на сайт служби видачі індивідуальних податкових рішень.</a:t>
            </a:r>
          </a:p>
          <a:p>
            <a:pPr>
              <a:lnSpc>
                <a:spcPct val="110000"/>
              </a:lnSpc>
              <a:buFont typeface="+mj-lt"/>
              <a:buAutoNum type="arabicPeriod"/>
            </a:pPr>
            <a:r>
              <a:rPr lang="uk" dirty="0"/>
              <a:t>Клацніть </a:t>
            </a:r>
            <a:r>
              <a:rPr lang="uk" b="1" dirty="0"/>
              <a:t>«обробити справу» </a:t>
            </a:r>
            <a:r>
              <a:rPr lang="uk" dirty="0"/>
              <a:t>.</a:t>
            </a:r>
          </a:p>
          <a:p>
            <a:pPr>
              <a:lnSpc>
                <a:spcPct val="110000"/>
              </a:lnSpc>
              <a:buFont typeface="+mj-lt"/>
              <a:buAutoNum type="arabicPeriod"/>
            </a:pPr>
            <a:r>
              <a:rPr lang="uk" dirty="0"/>
              <a:t>Система переведе вас на сторінку надійного профілю. Увійдіть у свій обліковий запис.</a:t>
            </a:r>
          </a:p>
          <a:p>
            <a:pPr>
              <a:lnSpc>
                <a:spcPct val="110000"/>
              </a:lnSpc>
              <a:buFont typeface="+mj-lt"/>
              <a:buAutoNum type="arabicPeriod"/>
            </a:pPr>
            <a:r>
              <a:rPr lang="uk" dirty="0"/>
              <a:t>Після входу система поверне вас на платформу ePUAP .</a:t>
            </a:r>
          </a:p>
          <a:p>
            <a:pPr>
              <a:lnSpc>
                <a:spcPct val="110000"/>
              </a:lnSpc>
              <a:buFont typeface="+mj-lt"/>
              <a:buAutoNum type="arabicPeriod"/>
            </a:pPr>
            <a:r>
              <a:rPr lang="uk" dirty="0"/>
              <a:t>Заповніть форму та прикріпіть підтвердження оплати.</a:t>
            </a:r>
          </a:p>
          <a:p>
            <a:pPr>
              <a:lnSpc>
                <a:spcPct val="110000"/>
              </a:lnSpc>
              <a:buFont typeface="+mj-lt"/>
              <a:buAutoNum type="arabicPeriod"/>
            </a:pPr>
            <a:r>
              <a:rPr lang="uk" dirty="0"/>
              <a:t>Натисніть </a:t>
            </a:r>
            <a:r>
              <a:rPr lang="uk" b="1" dirty="0"/>
              <a:t>«Далі» </a:t>
            </a:r>
            <a:r>
              <a:rPr lang="uk" dirty="0"/>
              <a:t>, а потім </a:t>
            </a:r>
            <a:r>
              <a:rPr lang="uk" b="1" dirty="0"/>
              <a:t>«Підписати» </a:t>
            </a:r>
            <a:r>
              <a:rPr lang="uk" dirty="0"/>
              <a:t>.</a:t>
            </a:r>
          </a:p>
          <a:p>
            <a:pPr>
              <a:lnSpc>
                <a:spcPct val="110000"/>
              </a:lnSpc>
              <a:buFont typeface="+mj-lt"/>
              <a:buAutoNum type="arabicPeriod"/>
            </a:pPr>
            <a:r>
              <a:rPr lang="uk" b="1" dirty="0"/>
              <a:t>Надішліть </a:t>
            </a:r>
            <a:r>
              <a:rPr lang="uk" dirty="0"/>
              <a:t>форму. З'явиться повідомлення про те, що ваш запит надіслано. Ви отримаєте офіційне посвідчення (UPP).</a:t>
            </a:r>
          </a:p>
          <a:p>
            <a:pPr>
              <a:lnSpc>
                <a:spcPct val="110000"/>
              </a:lnSpc>
            </a:pPr>
            <a:r>
              <a:rPr lang="uk" dirty="0"/>
              <a:t>Подати заявку можна особисто або через представника. Зв’яжіться з національною податковою службою та дізнайтеся, як вирішити </a:t>
            </a:r>
            <a:r>
              <a:rPr lang="uk" dirty="0" smtClean="0"/>
              <a:t>справу через представника.</a:t>
            </a:r>
            <a:endParaRPr lang="uk" dirty="0"/>
          </a:p>
          <a:p>
            <a:pPr marL="0" indent="0" algn="just">
              <a:buNone/>
            </a:pPr>
            <a:r>
              <a:rPr lang="uk" sz="2400" dirty="0"/>
              <a:t>Джерело: https://www.gov.pl/web/gov/ubezpieczaj-podatkowa-interpretacje-indywidualna</a:t>
            </a:r>
            <a:endParaRPr lang="pl-PL" sz="4000" dirty="0"/>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5775" y="6086475"/>
            <a:ext cx="10944225" cy="724464"/>
          </a:xfrm>
          <a:prstGeom prst="rect">
            <a:avLst/>
          </a:prstGeom>
        </p:spPr>
      </p:pic>
    </p:spTree>
    <p:extLst>
      <p:ext uri="{BB962C8B-B14F-4D97-AF65-F5344CB8AC3E}">
        <p14:creationId xmlns:p14="http://schemas.microsoft.com/office/powerpoint/2010/main" xmlns="" val="1156889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500419" y="-30801"/>
            <a:ext cx="11198241" cy="1711325"/>
          </a:xfrm>
        </p:spPr>
        <p:txBody>
          <a:bodyPr>
            <a:normAutofit fontScale="90000"/>
          </a:bodyPr>
          <a:lstStyle/>
          <a:p>
            <a:pPr algn="ctr"/>
            <a:r>
              <a:rPr lang="pl-PL" b="1" dirty="0">
                <a:solidFill>
                  <a:srgbClr val="00B050"/>
                </a:solidFill>
                <a:latin typeface="Algerian" panose="04020705040A02060702" pitchFamily="82" charset="0"/>
              </a:rPr>
              <a:t>INDYWIDUALNA INTERPRETACJA PODATKOWA</a:t>
            </a:r>
            <a:r>
              <a:rPr lang="uk-UA" b="1" dirty="0">
                <a:solidFill>
                  <a:srgbClr val="00B050"/>
                </a:solidFill>
                <a:latin typeface="Algerian" panose="04020705040A02060702" pitchFamily="82" charset="0"/>
              </a:rPr>
              <a:t/>
            </a:r>
            <a:br>
              <a:rPr lang="uk-UA"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ІНДИВІДУАЛЬНЕ ПОДАТКОВЕ ТЛУМАЧЕННЯ</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485776" y="1447800"/>
            <a:ext cx="5511800" cy="4924425"/>
          </a:xfrm>
        </p:spPr>
        <p:txBody>
          <a:bodyPr>
            <a:normAutofit lnSpcReduction="10000"/>
          </a:bodyPr>
          <a:lstStyle/>
          <a:p>
            <a:pPr marL="0" indent="0">
              <a:buNone/>
            </a:pPr>
            <a:r>
              <a:rPr lang="pl-PL" sz="2000" b="1" dirty="0">
                <a:hlinkClick r:id="rId2"/>
              </a:rPr>
              <a:t>Ile zapłacisz</a:t>
            </a:r>
          </a:p>
          <a:p>
            <a:r>
              <a:rPr lang="pl-PL" sz="2000" b="1" dirty="0">
                <a:solidFill>
                  <a:srgbClr val="FF0000"/>
                </a:solidFill>
              </a:rPr>
              <a:t>40 zł </a:t>
            </a:r>
            <a:r>
              <a:rPr lang="pl-PL" sz="2000" dirty="0"/>
              <a:t>za opis każdego stanu faktycznego lub zdarzenia przyszłego. </a:t>
            </a:r>
            <a:r>
              <a:rPr lang="pl-PL" sz="2000" b="1" u="sng" dirty="0">
                <a:solidFill>
                  <a:srgbClr val="FF0000"/>
                </a:solidFill>
              </a:rPr>
              <a:t>Jeśli we wniosku przedstawisz wiele stanów faktycznych albo zdarzeń przyszłych, zapłacisz za opis każdego z nich.</a:t>
            </a:r>
          </a:p>
          <a:p>
            <a:r>
              <a:rPr lang="pl-PL" sz="2000" dirty="0"/>
              <a:t>Zapłać przed złożeniem wniosku. Zrób przelew na </a:t>
            </a:r>
            <a:r>
              <a:rPr lang="pl-PL" sz="2000" b="1" dirty="0"/>
              <a:t>konto Krajowej Informacji Skarbowej</a:t>
            </a:r>
            <a:r>
              <a:rPr lang="pl-PL" sz="2000" dirty="0"/>
              <a:t> – numer konta NBP 25 1010 1212 0064 6422 3100 0000. Wpisz tytuł przelewu: </a:t>
            </a:r>
            <a:r>
              <a:rPr lang="pl-PL" sz="2000" i="1" dirty="0"/>
              <a:t>Za wydanie interpretacji indywidualnej.</a:t>
            </a:r>
            <a:endParaRPr lang="pl-PL" sz="2000" dirty="0"/>
          </a:p>
          <a:p>
            <a:r>
              <a:rPr lang="pl-PL" sz="2000" dirty="0"/>
              <a:t>Dowód wpłaty dołącz do wniosku.</a:t>
            </a:r>
          </a:p>
          <a:p>
            <a:r>
              <a:rPr lang="pl-PL" sz="2000" dirty="0"/>
              <a:t>Jeśli zapłacisz za dużo, dostaniesz zwrot nadwyżki.</a:t>
            </a:r>
          </a:p>
          <a:p>
            <a:pPr marL="0" indent="0" algn="just">
              <a:buNone/>
            </a:pPr>
            <a:r>
              <a:rPr lang="pl-PL" sz="1400" dirty="0"/>
              <a:t>Źródło: https://www.gov.pl/web/gov/uzyskaj-podatkowa-interpretacje-indywidualna</a:t>
            </a:r>
            <a:endParaRPr lang="pl-PL" sz="22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47800"/>
            <a:ext cx="5183188" cy="4741863"/>
          </a:xfrm>
        </p:spPr>
        <p:txBody>
          <a:bodyPr>
            <a:normAutofit fontScale="70000" lnSpcReduction="20000"/>
          </a:bodyPr>
          <a:lstStyle/>
          <a:p>
            <a:pPr marL="0" indent="0">
              <a:buNone/>
            </a:pPr>
            <a:r>
              <a:rPr lang="uk" b="1" dirty="0">
                <a:hlinkClick r:id="rId2"/>
              </a:rPr>
              <a:t>Скільки ви заплатите</a:t>
            </a:r>
          </a:p>
          <a:p>
            <a:r>
              <a:rPr lang="uk" b="1" dirty="0">
                <a:solidFill>
                  <a:srgbClr val="FF0000"/>
                </a:solidFill>
              </a:rPr>
              <a:t>40 злотих </a:t>
            </a:r>
            <a:r>
              <a:rPr lang="uk" dirty="0"/>
              <a:t>за опис кожного фактичного стану або майбутньої події. </a:t>
            </a:r>
            <a:r>
              <a:rPr lang="uk" b="1" u="sng" dirty="0">
                <a:solidFill>
                  <a:srgbClr val="FF0000"/>
                </a:solidFill>
              </a:rPr>
              <a:t>Якщо ви подаєте у своїй заявці кілька фактичних чи майбутніх подій, ви заплатите за опис кожної з них.</a:t>
            </a:r>
          </a:p>
          <a:p>
            <a:r>
              <a:rPr lang="uk" dirty="0"/>
              <a:t>Оплата перед подачею заявки. Здійснити переказ на </a:t>
            </a:r>
            <a:r>
              <a:rPr lang="uk" b="1" dirty="0"/>
              <a:t>рахунок ДПІ </a:t>
            </a:r>
            <a:r>
              <a:rPr lang="uk" dirty="0"/>
              <a:t>- номер рахунку NBP 25 1010 1212 0064 6422 3100 0000. Ввести назву переказу: </a:t>
            </a:r>
            <a:r>
              <a:rPr lang="uk" i="1" dirty="0"/>
              <a:t>Для видачі індивідуального податкового </a:t>
            </a:r>
            <a:r>
              <a:rPr lang="uk" i="1" dirty="0" smtClean="0"/>
              <a:t>тлумачення.</a:t>
            </a:r>
            <a:endParaRPr lang="pl-PL" dirty="0"/>
          </a:p>
          <a:p>
            <a:r>
              <a:rPr lang="uk" dirty="0"/>
              <a:t>До заяви додайте підтвердження оплати.</a:t>
            </a:r>
          </a:p>
          <a:p>
            <a:r>
              <a:rPr lang="uk" dirty="0"/>
              <a:t>Якщо ви заплатите занадто багато, ви отримаєте надлишок назад.</a:t>
            </a:r>
          </a:p>
          <a:p>
            <a:pPr marL="0" indent="0" algn="just">
              <a:buNone/>
            </a:pPr>
            <a:r>
              <a:rPr lang="uk" sz="1800" dirty="0"/>
              <a:t>Джерело: https://www.gov.pl/web/gov/ubezpieczaj-podatkowa-interpretacje-indywidualna</a:t>
            </a:r>
            <a:endParaRPr lang="pl-PL" sz="3200" dirty="0"/>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5775" y="6086475"/>
            <a:ext cx="10944225" cy="724464"/>
          </a:xfrm>
          <a:prstGeom prst="rect">
            <a:avLst/>
          </a:prstGeom>
        </p:spPr>
      </p:pic>
    </p:spTree>
    <p:extLst>
      <p:ext uri="{BB962C8B-B14F-4D97-AF65-F5344CB8AC3E}">
        <p14:creationId xmlns:p14="http://schemas.microsoft.com/office/powerpoint/2010/main" xmlns="" val="1655476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490998" y="-21378"/>
            <a:ext cx="11141680" cy="1711325"/>
          </a:xfrm>
        </p:spPr>
        <p:txBody>
          <a:bodyPr>
            <a:normAutofit fontScale="90000"/>
          </a:bodyPr>
          <a:lstStyle/>
          <a:p>
            <a:pPr algn="ctr"/>
            <a:r>
              <a:rPr lang="pl-PL" b="1" dirty="0">
                <a:solidFill>
                  <a:srgbClr val="00B050"/>
                </a:solidFill>
                <a:latin typeface="Algerian" panose="04020705040A02060702" pitchFamily="82" charset="0"/>
              </a:rPr>
              <a:t>INDYWIDUALNA INTERPRETACJA PODATKOWA</a:t>
            </a:r>
            <a:r>
              <a:rPr lang="uk-UA" b="1" dirty="0">
                <a:solidFill>
                  <a:srgbClr val="00B050"/>
                </a:solidFill>
                <a:latin typeface="Algerian" panose="04020705040A02060702" pitchFamily="82" charset="0"/>
              </a:rPr>
              <a:t/>
            </a:r>
            <a:br>
              <a:rPr lang="uk-UA" b="1" dirty="0">
                <a:solidFill>
                  <a:srgbClr val="00B050"/>
                </a:solidFill>
                <a:latin typeface="Algerian" panose="04020705040A02060702" pitchFamily="82" charset="0"/>
              </a:rPr>
            </a:br>
            <a:r>
              <a:rPr lang="uk" b="1" dirty="0">
                <a:solidFill>
                  <a:srgbClr val="00B050"/>
                </a:solidFill>
                <a:latin typeface="Algerian" panose="04020705040A02060702" pitchFamily="82" charset="0"/>
              </a:rPr>
              <a:t>ІНДИВІДУАЛЬНЕ ПОДАТКОВЕ ТЛУМАЧЕННЯ</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485776" y="1447800"/>
            <a:ext cx="5511800" cy="4924425"/>
          </a:xfrm>
        </p:spPr>
        <p:txBody>
          <a:bodyPr>
            <a:normAutofit/>
          </a:bodyPr>
          <a:lstStyle/>
          <a:p>
            <a:pPr marL="0" indent="0">
              <a:buNone/>
            </a:pPr>
            <a:r>
              <a:rPr lang="pl-PL" sz="2400" b="1" u="sng" dirty="0"/>
              <a:t>KRAJOWA INFORMACJA SKARBOWA :</a:t>
            </a:r>
          </a:p>
          <a:p>
            <a:r>
              <a:rPr lang="pl-PL" sz="2400" dirty="0"/>
              <a:t>ul. Teodora </a:t>
            </a:r>
            <a:r>
              <a:rPr lang="pl-PL" sz="2400" dirty="0" err="1"/>
              <a:t>Sixta</a:t>
            </a:r>
            <a:r>
              <a:rPr lang="pl-PL" sz="2400" dirty="0"/>
              <a:t> 17</a:t>
            </a:r>
            <a:br>
              <a:rPr lang="pl-PL" sz="2400" dirty="0"/>
            </a:br>
            <a:r>
              <a:rPr lang="pl-PL" sz="2400" dirty="0"/>
              <a:t>43-300 Bielsko-Biała</a:t>
            </a:r>
          </a:p>
          <a:p>
            <a:r>
              <a:rPr lang="pl-PL" sz="2400" dirty="0"/>
              <a:t>Krajowa Informacja Skarbowa jest czynna od poniedziałku do piątku od 7.00 do 15.00.</a:t>
            </a:r>
          </a:p>
          <a:p>
            <a:pPr marL="0" indent="0" algn="just">
              <a:buNone/>
            </a:pPr>
            <a:r>
              <a:rPr lang="pl-PL" sz="1400" dirty="0"/>
              <a:t>Źródło: https://www.gov.pl/web/gov/uzyskaj-podatkowa-interpretacje-indywidualna</a:t>
            </a:r>
            <a:endParaRPr lang="pl-PL" sz="22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447800"/>
            <a:ext cx="5183188" cy="4741863"/>
          </a:xfrm>
        </p:spPr>
        <p:txBody>
          <a:bodyPr>
            <a:normAutofit/>
          </a:bodyPr>
          <a:lstStyle/>
          <a:p>
            <a:pPr marL="0" indent="0">
              <a:buNone/>
            </a:pPr>
            <a:r>
              <a:rPr lang="uk" sz="2400" b="1" u="sng" dirty="0"/>
              <a:t>ІНФОРМАЦІЯ НАЦІОНАЛЬНОГО КАЗНАЧЕНСТВА:</a:t>
            </a:r>
          </a:p>
          <a:p>
            <a:r>
              <a:rPr lang="uk" sz="2400" dirty="0"/>
              <a:t>вул. Теодора Сікста 17 </a:t>
            </a:r>
            <a:r>
              <a:rPr lang="pl-PL" sz="2400" dirty="0"/>
              <a:t/>
            </a:r>
            <a:br>
              <a:rPr lang="pl-PL" sz="2400" dirty="0"/>
            </a:br>
            <a:r>
              <a:rPr lang="uk" sz="2400" dirty="0"/>
              <a:t>43-300 Бельсько-Бяла</a:t>
            </a:r>
          </a:p>
          <a:p>
            <a:r>
              <a:rPr lang="uk" sz="2400" dirty="0"/>
              <a:t>Національна податкова служба працює з понеділка по п’ятницю з 7.00 до 15.00.</a:t>
            </a:r>
          </a:p>
          <a:p>
            <a:pPr marL="0" indent="0" algn="just">
              <a:buNone/>
            </a:pPr>
            <a:r>
              <a:rPr lang="uk" sz="1400" dirty="0"/>
              <a:t>Джерело: https://www.gov.pl/web/gov/ubezpieczaj-podatkowa-interpretacje-indywidualna</a:t>
            </a:r>
            <a:endParaRPr lang="pl-PL" sz="2400" dirty="0"/>
          </a:p>
          <a:p>
            <a:pPr marL="0" indent="0">
              <a:buNone/>
            </a:pPr>
            <a:endParaRPr lang="pl-PL" sz="24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6086475"/>
            <a:ext cx="10944225" cy="724464"/>
          </a:xfrm>
          <a:prstGeom prst="rect">
            <a:avLst/>
          </a:prstGeom>
        </p:spPr>
      </p:pic>
    </p:spTree>
    <p:extLst>
      <p:ext uri="{BB962C8B-B14F-4D97-AF65-F5344CB8AC3E}">
        <p14:creationId xmlns:p14="http://schemas.microsoft.com/office/powerpoint/2010/main" xmlns="" val="1725243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65126"/>
            <a:ext cx="10515600" cy="1316038"/>
          </a:xfrm>
        </p:spPr>
        <p:txBody>
          <a:bodyPr>
            <a:normAutofit/>
          </a:bodyPr>
          <a:lstStyle/>
          <a:p>
            <a:pPr algn="ctr"/>
            <a:r>
              <a:rPr lang="pl-PL" b="1" dirty="0" smtClean="0">
                <a:solidFill>
                  <a:srgbClr val="00B050"/>
                </a:solidFill>
                <a:latin typeface="Algerian" panose="04020705040A02060702" pitchFamily="82" charset="0"/>
              </a:rPr>
              <a:t>UMOWA ZLECENIE </a:t>
            </a:r>
            <a:br>
              <a:rPr lang="pl-PL" b="1" dirty="0" smtClean="0">
                <a:solidFill>
                  <a:srgbClr val="00B050"/>
                </a:solidFill>
                <a:latin typeface="Algerian" panose="04020705040A02060702" pitchFamily="82" charset="0"/>
              </a:rPr>
            </a:br>
            <a:r>
              <a:rPr lang="ru-RU" b="1" dirty="0" smtClean="0">
                <a:solidFill>
                  <a:srgbClr val="00B050"/>
                </a:solidFill>
                <a:latin typeface="Algerian" panose="04020705040A02060702" pitchFamily="82" charset="0"/>
              </a:rPr>
              <a:t>ДОГОВІР ДОРУЧЕННЯ</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672373"/>
            <a:ext cx="5157787" cy="4313645"/>
          </a:xfrm>
        </p:spPr>
        <p:txBody>
          <a:bodyPr>
            <a:normAutofit/>
          </a:bodyPr>
          <a:lstStyle/>
          <a:p>
            <a:r>
              <a:rPr lang="pl-PL" sz="1800" dirty="0" smtClean="0"/>
              <a:t>Podstawa </a:t>
            </a:r>
            <a:r>
              <a:rPr lang="pl-PL" sz="1800" dirty="0"/>
              <a:t>prawna: Kodeks </a:t>
            </a:r>
            <a:r>
              <a:rPr lang="pl-PL" sz="1800" dirty="0" smtClean="0"/>
              <a:t>Cywilny </a:t>
            </a:r>
            <a:r>
              <a:rPr lang="pl-PL" sz="1800" dirty="0"/>
              <a:t>art. </a:t>
            </a:r>
            <a:r>
              <a:rPr lang="pl-PL" sz="1800" b="1" dirty="0"/>
              <a:t>734-751 </a:t>
            </a:r>
          </a:p>
          <a:p>
            <a:r>
              <a:rPr lang="pl-PL" sz="1800" dirty="0"/>
              <a:t>Najczęściej zawierana umowa cywilno-prawna w Polsce, </a:t>
            </a:r>
          </a:p>
          <a:p>
            <a:pPr algn="just"/>
            <a:r>
              <a:rPr lang="pl-PL" sz="1800" dirty="0"/>
              <a:t>Brak ochrony zleceniobiorcy (przedsiębiorcy – </a:t>
            </a:r>
            <a:r>
              <a:rPr lang="pl-PL" sz="1800" b="1" u="sng" dirty="0">
                <a:solidFill>
                  <a:srgbClr val="FF0000"/>
                </a:solidFill>
              </a:rPr>
              <a:t>zleceniodawcy nie muszą przestrzegać, tak jak w przypadku umów o pracę, przepisów dotyczących udzielania urlopu wypoczynkowego i ekwiwalentu za urlop, wypłaty wynagrodzenia za okres choroby czy też przepisów odnośnie ochrony przed wypowiedzeniem umowy, które regulują przepisy Kodeksu pracy.</a:t>
            </a:r>
            <a:r>
              <a:rPr lang="pl-PL" sz="1800" dirty="0"/>
              <a:t> Osobie wykonującej zlecenie przysługują </a:t>
            </a:r>
            <a:r>
              <a:rPr lang="pl-PL" sz="1800" b="1" u="sng" dirty="0">
                <a:solidFill>
                  <a:srgbClr val="FF0000"/>
                </a:solidFill>
              </a:rPr>
              <a:t>tylko takie prawa, jakie bezpośrednio wynikają z treści umowy!!!</a:t>
            </a:r>
          </a:p>
          <a:p>
            <a:pPr algn="just"/>
            <a:endParaRPr lang="pl-PL" sz="1600" dirty="0"/>
          </a:p>
          <a:p>
            <a:pPr marL="0" indent="0">
              <a:buNone/>
            </a:pPr>
            <a:endParaRPr lang="pl-PL" sz="17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681164"/>
            <a:ext cx="5183188" cy="4508499"/>
          </a:xfrm>
        </p:spPr>
        <p:txBody>
          <a:bodyPr>
            <a:normAutofit fontScale="77500" lnSpcReduction="20000"/>
          </a:bodyPr>
          <a:lstStyle/>
          <a:p>
            <a:r>
              <a:rPr lang="uk" dirty="0" smtClean="0"/>
              <a:t>Правова база: </a:t>
            </a:r>
            <a:r>
              <a:rPr lang="ru-RU" dirty="0" err="1"/>
              <a:t>Цивільний</a:t>
            </a:r>
            <a:r>
              <a:rPr lang="ru-RU" dirty="0"/>
              <a:t> кодекс </a:t>
            </a:r>
            <a:r>
              <a:rPr lang="uk" dirty="0" smtClean="0"/>
              <a:t>ст. </a:t>
            </a:r>
            <a:r>
              <a:rPr lang="uk" b="1" dirty="0" smtClean="0"/>
              <a:t>734-751</a:t>
            </a:r>
          </a:p>
          <a:p>
            <a:r>
              <a:rPr lang="uk" dirty="0" smtClean="0"/>
              <a:t>Найбільш </a:t>
            </a:r>
            <a:r>
              <a:rPr lang="uk" dirty="0"/>
              <a:t>часто </a:t>
            </a:r>
            <a:r>
              <a:rPr lang="uk" dirty="0" smtClean="0"/>
              <a:t>укладаний </a:t>
            </a:r>
            <a:r>
              <a:rPr lang="uk" dirty="0"/>
              <a:t>цивільно-правовий договір у Польщі,</a:t>
            </a:r>
          </a:p>
          <a:p>
            <a:pPr algn="just"/>
            <a:r>
              <a:rPr lang="uk" dirty="0"/>
              <a:t>Відсутність захисту підрядника (підприємці-замовники </a:t>
            </a:r>
            <a:r>
              <a:rPr lang="uk" b="1" u="sng" dirty="0">
                <a:solidFill>
                  <a:srgbClr val="FF0000"/>
                </a:solidFill>
              </a:rPr>
              <a:t>не повинні дотримуватися, як у випадку трудових договорів, положень про надання щорічної відпустки та прирівняних до неї відпусток, виплати винагороди за період хвороби або положень про захист від контракту розірвання, які регулюються положеннями КЗпП</a:t>
            </a:r>
            <a:r>
              <a:rPr lang="uk" b="1" u="sng" dirty="0" smtClean="0">
                <a:solidFill>
                  <a:srgbClr val="FF0000"/>
                </a:solidFill>
              </a:rPr>
              <a:t>. Особа</a:t>
            </a:r>
            <a:r>
              <a:rPr lang="uk" dirty="0" smtClean="0"/>
              <a:t>, </a:t>
            </a:r>
            <a:r>
              <a:rPr lang="uk" dirty="0"/>
              <a:t>яка виконує замовлення, має </a:t>
            </a:r>
            <a:r>
              <a:rPr lang="uk" b="1" u="sng" dirty="0">
                <a:solidFill>
                  <a:srgbClr val="FF0000"/>
                </a:solidFill>
              </a:rPr>
              <a:t>лише ті права, які безпосередньо випливають із змісту </a:t>
            </a:r>
            <a:r>
              <a:rPr lang="uk" b="1" u="sng" dirty="0" smtClean="0">
                <a:solidFill>
                  <a:srgbClr val="FF0000"/>
                </a:solidFill>
              </a:rPr>
              <a:t>договору!!!</a:t>
            </a:r>
            <a:endParaRPr lang="uk" b="1" u="sng" dirty="0">
              <a:solidFill>
                <a:srgbClr val="FF0000"/>
              </a:solidFill>
            </a:endParaRPr>
          </a:p>
          <a:p>
            <a:pPr algn="just"/>
            <a:endParaRPr lang="pl-PL" sz="2400" dirty="0"/>
          </a:p>
          <a:p>
            <a:pPr marL="0" indent="0">
              <a:buNone/>
            </a:pPr>
            <a:endParaRPr lang="pl-PL" dirty="0"/>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775" y="5887133"/>
            <a:ext cx="10944225" cy="923806"/>
          </a:xfrm>
          <a:prstGeom prst="rect">
            <a:avLst/>
          </a:prstGeom>
        </p:spPr>
      </p:pic>
    </p:spTree>
    <p:extLst>
      <p:ext uri="{BB962C8B-B14F-4D97-AF65-F5344CB8AC3E}">
        <p14:creationId xmlns:p14="http://schemas.microsoft.com/office/powerpoint/2010/main" xmlns="" val="3304460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5188"/>
            <a:ext cx="10515600" cy="1316038"/>
          </a:xfrm>
        </p:spPr>
        <p:txBody>
          <a:bodyPr>
            <a:normAutofit/>
          </a:bodyPr>
          <a:lstStyle/>
          <a:p>
            <a:pPr algn="ctr"/>
            <a:r>
              <a:rPr lang="pl-PL" b="1" dirty="0">
                <a:solidFill>
                  <a:srgbClr val="00B050"/>
                </a:solidFill>
                <a:latin typeface="Algerian" panose="04020705040A02060702" pitchFamily="82" charset="0"/>
              </a:rPr>
              <a:t>UMOWA ZLECENIE </a:t>
            </a:r>
            <a:br>
              <a:rPr lang="pl-PL" b="1" dirty="0">
                <a:solidFill>
                  <a:srgbClr val="00B050"/>
                </a:solidFill>
                <a:latin typeface="Algerian" panose="04020705040A02060702" pitchFamily="82" charset="0"/>
              </a:rPr>
            </a:br>
            <a:r>
              <a:rPr lang="ru-RU" b="1" dirty="0">
                <a:solidFill>
                  <a:srgbClr val="00B050"/>
                </a:solidFill>
                <a:latin typeface="Algerian" panose="04020705040A02060702" pitchFamily="82" charset="0"/>
              </a:rPr>
              <a:t>ДОГОВІР ДОРУЧЕННЯ</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285875"/>
            <a:ext cx="5157787" cy="5207000"/>
          </a:xfrm>
        </p:spPr>
        <p:txBody>
          <a:bodyPr>
            <a:normAutofit fontScale="92500" lnSpcReduction="20000"/>
          </a:bodyPr>
          <a:lstStyle/>
          <a:p>
            <a:endParaRPr lang="pl-PL" sz="1200" dirty="0"/>
          </a:p>
          <a:p>
            <a:pPr marL="0" indent="0">
              <a:buNone/>
            </a:pPr>
            <a:r>
              <a:rPr lang="pl-PL" sz="2100" dirty="0"/>
              <a:t>Art. 734 [Pojęcie] </a:t>
            </a:r>
          </a:p>
          <a:p>
            <a:pPr marL="0" indent="0">
              <a:buNone/>
            </a:pPr>
            <a:r>
              <a:rPr lang="pl-PL" sz="2100" dirty="0"/>
              <a:t>§ 1. Przez umowę zlecenia </a:t>
            </a:r>
            <a:r>
              <a:rPr lang="pl-PL" sz="2100" u="sng" dirty="0"/>
              <a:t>przyjmujący zlecenie zobowiązuje się do dokonania określonej czynności prawnej dla dającego zlecenie.</a:t>
            </a:r>
          </a:p>
          <a:p>
            <a:pPr marL="0" indent="0">
              <a:buNone/>
            </a:pPr>
            <a:r>
              <a:rPr lang="pl-PL" sz="2100" dirty="0"/>
              <a:t>§ 2. W braku odmiennej umowy zlecenie obejmuje umocowanie do wykonania czynności w imieniu dającego zlecenie. Przepis ten nie uchybia </a:t>
            </a:r>
            <a:r>
              <a:rPr lang="pl-PL" sz="2100" dirty="0">
                <a:hlinkClick r:id="rId2"/>
              </a:rPr>
              <a:t>przepisom</a:t>
            </a:r>
            <a:r>
              <a:rPr lang="pl-PL" sz="2100" dirty="0"/>
              <a:t> o formie pełnomocnictwa.</a:t>
            </a:r>
          </a:p>
          <a:p>
            <a:endParaRPr lang="pl-PL" sz="2100" dirty="0"/>
          </a:p>
          <a:p>
            <a:pPr marL="0" indent="0">
              <a:buNone/>
            </a:pPr>
            <a:r>
              <a:rPr lang="pl-PL" sz="2100" dirty="0"/>
              <a:t>Art. 735 [Wynagrodzenie] </a:t>
            </a:r>
          </a:p>
          <a:p>
            <a:pPr marL="0" indent="0">
              <a:buNone/>
            </a:pPr>
            <a:r>
              <a:rPr lang="pl-PL" sz="2100" dirty="0"/>
              <a:t>§ 1. Jeżeli ani z umowy, ani z okoliczności nie wynika, że przyjmujący zlecenie zobowiązał się wykonać je bez wynagrodzenia, </a:t>
            </a:r>
            <a:r>
              <a:rPr lang="pl-PL" sz="2100" u="sng" dirty="0"/>
              <a:t>za wykonanie zlecenia należy się wynagrodzenie.</a:t>
            </a:r>
          </a:p>
          <a:p>
            <a:pPr marL="0" indent="0">
              <a:buNone/>
            </a:pPr>
            <a:r>
              <a:rPr lang="pl-PL" sz="2100" dirty="0"/>
              <a:t>§ 2. Jeżeli nie ma obowiązującej taryfy, a nie umówiono się o wysokość wynagrodzenia, należy się wynagrodzenie odpowiadające wykonanej pracy.</a:t>
            </a:r>
          </a:p>
          <a:p>
            <a:pPr marL="0" indent="0" algn="just">
              <a:buNone/>
            </a:pPr>
            <a:endParaRPr lang="pl-PL" sz="1600" dirty="0"/>
          </a:p>
          <a:p>
            <a:pPr marL="0" indent="0">
              <a:buNone/>
            </a:pPr>
            <a:endParaRPr lang="pl-PL" sz="17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199" y="1351226"/>
            <a:ext cx="5451049" cy="4838437"/>
          </a:xfrm>
        </p:spPr>
        <p:txBody>
          <a:bodyPr>
            <a:normAutofit fontScale="62500" lnSpcReduction="20000"/>
          </a:bodyPr>
          <a:lstStyle/>
          <a:p>
            <a:endParaRPr lang="pl-PL" sz="1400" dirty="0"/>
          </a:p>
          <a:p>
            <a:pPr marL="0" indent="0">
              <a:buNone/>
            </a:pPr>
            <a:r>
              <a:rPr lang="uk" dirty="0"/>
              <a:t>Стаття 734. [поняття]</a:t>
            </a:r>
          </a:p>
          <a:p>
            <a:pPr marL="0" indent="0">
              <a:buNone/>
            </a:pPr>
            <a:r>
              <a:rPr lang="uk" dirty="0"/>
              <a:t>§ 1. За договором доручення </a:t>
            </a:r>
            <a:r>
              <a:rPr lang="uk" u="sng" dirty="0"/>
              <a:t>сторона, яка приймає доручення, зобов’язується виконати певну юридичну дію для сторони, яка </a:t>
            </a:r>
            <a:r>
              <a:rPr lang="uk" u="sng" dirty="0" smtClean="0"/>
              <a:t>надає </a:t>
            </a:r>
            <a:r>
              <a:rPr lang="uk" u="sng" dirty="0"/>
              <a:t>доручення.</a:t>
            </a:r>
          </a:p>
          <a:p>
            <a:pPr marL="0" indent="0">
              <a:buNone/>
            </a:pPr>
            <a:r>
              <a:rPr lang="uk" dirty="0"/>
              <a:t>§ 2. За відсутності іншої угоди розпорядження містить дозвіл на здійснення діяльності від імені довірителя. Це положення не суперечить </a:t>
            </a:r>
            <a:r>
              <a:rPr lang="uk" dirty="0">
                <a:hlinkClick r:id="rId2"/>
              </a:rPr>
              <a:t>положенням </a:t>
            </a:r>
            <a:r>
              <a:rPr lang="uk" dirty="0"/>
              <a:t>про форму довіреності.</a:t>
            </a:r>
          </a:p>
          <a:p>
            <a:endParaRPr lang="pl-PL" dirty="0"/>
          </a:p>
          <a:p>
            <a:pPr marL="0" indent="0">
              <a:buNone/>
            </a:pPr>
            <a:r>
              <a:rPr lang="uk" dirty="0"/>
              <a:t>Стаття 735 [оплата праці]</a:t>
            </a:r>
          </a:p>
          <a:p>
            <a:pPr marL="0" indent="0">
              <a:buNone/>
            </a:pPr>
            <a:r>
              <a:rPr lang="uk" dirty="0"/>
              <a:t>§ 1. Якщо ані договір, ані обставини не свідчать про те, що замовник зобов’язувався виконати його без винагороди, </a:t>
            </a:r>
            <a:r>
              <a:rPr lang="uk" u="sng" dirty="0"/>
              <a:t>виконання замовлення оплачується.</a:t>
            </a:r>
          </a:p>
          <a:p>
            <a:pPr marL="0" indent="0">
              <a:buNone/>
            </a:pPr>
            <a:r>
              <a:rPr lang="uk" dirty="0"/>
              <a:t>§ 2. Якщо застосовуваного тарифу немає, а сума винагороди не узгоджена, винагорода відповідає виконаній роботі.</a:t>
            </a:r>
          </a:p>
          <a:p>
            <a:pPr marL="0" indent="0" algn="just">
              <a:buNone/>
            </a:pPr>
            <a:endParaRPr lang="pl-PL" sz="1800" dirty="0"/>
          </a:p>
          <a:p>
            <a:pPr marL="0" indent="0">
              <a:buNone/>
            </a:pPr>
            <a:endParaRPr lang="pl-PL" sz="2000" dirty="0"/>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5775" y="5987025"/>
            <a:ext cx="10944225" cy="823913"/>
          </a:xfrm>
          <a:prstGeom prst="rect">
            <a:avLst/>
          </a:prstGeom>
        </p:spPr>
      </p:pic>
    </p:spTree>
    <p:extLst>
      <p:ext uri="{BB962C8B-B14F-4D97-AF65-F5344CB8AC3E}">
        <p14:creationId xmlns:p14="http://schemas.microsoft.com/office/powerpoint/2010/main" xmlns="" val="40764177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30800"/>
            <a:ext cx="10515600" cy="1316038"/>
          </a:xfrm>
        </p:spPr>
        <p:txBody>
          <a:bodyPr>
            <a:normAutofit/>
          </a:bodyPr>
          <a:lstStyle/>
          <a:p>
            <a:pPr algn="ctr"/>
            <a:r>
              <a:rPr lang="pl-PL" b="1" dirty="0">
                <a:solidFill>
                  <a:srgbClr val="00B050"/>
                </a:solidFill>
                <a:latin typeface="Algerian" panose="04020705040A02060702" pitchFamily="82" charset="0"/>
              </a:rPr>
              <a:t>UMOWA ZLECENIE </a:t>
            </a:r>
            <a:br>
              <a:rPr lang="pl-PL" b="1" dirty="0">
                <a:solidFill>
                  <a:srgbClr val="00B050"/>
                </a:solidFill>
                <a:latin typeface="Algerian" panose="04020705040A02060702" pitchFamily="82" charset="0"/>
              </a:rPr>
            </a:br>
            <a:r>
              <a:rPr lang="ru-RU" b="1" dirty="0">
                <a:solidFill>
                  <a:srgbClr val="00B050"/>
                </a:solidFill>
                <a:latin typeface="Algerian" panose="04020705040A02060702" pitchFamily="82" charset="0"/>
              </a:rPr>
              <a:t>ДОГОВІР ДОРУЧЕННЯ</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509047" y="1229313"/>
            <a:ext cx="5740924" cy="5207000"/>
          </a:xfrm>
        </p:spPr>
        <p:txBody>
          <a:bodyPr>
            <a:noAutofit/>
          </a:bodyPr>
          <a:lstStyle/>
          <a:p>
            <a:pPr marL="0" indent="0">
              <a:buNone/>
            </a:pPr>
            <a:r>
              <a:rPr lang="pl-PL" sz="1600" dirty="0"/>
              <a:t>Art. 738 </a:t>
            </a:r>
            <a:r>
              <a:rPr lang="pl-PL" sz="1600" b="1" dirty="0"/>
              <a:t>[Zastępca; odpowiedzialność</a:t>
            </a:r>
            <a:r>
              <a:rPr lang="pl-PL" sz="1600" dirty="0"/>
              <a:t>] </a:t>
            </a:r>
          </a:p>
          <a:p>
            <a:pPr marL="0" indent="0" algn="just">
              <a:buNone/>
            </a:pPr>
            <a:r>
              <a:rPr lang="pl-PL" sz="1600" dirty="0"/>
              <a:t>§ 1. Przyjmujący zlecenie może powierzyć wykonanie zlecenia osobie trzeciej tylko wtedy, gdy to wynika z umowy lub ze zwyczaju albo gdy jest do tego zmuszony przez okoliczności. W wypadku takim obowiązany jest zawiadomić niezwłocznie dającego zlecenie o osobie i o miejscu zamieszkania swego zastępcy i w razie zawiadomienia odpowiedzialny jest tylko za brak </a:t>
            </a:r>
            <a:r>
              <a:rPr lang="pl-PL" sz="1600" dirty="0">
                <a:solidFill>
                  <a:srgbClr val="FF0000"/>
                </a:solidFill>
                <a:hlinkClick r:id="rId2">
                  <a:extLst>
                    <a:ext uri="{A12FA001-AC4F-418D-AE19-62706E023703}">
                      <ahyp:hlinkClr xmlns="" xmlns:ahyp="http://schemas.microsoft.com/office/drawing/2018/hyperlinkcolor" val="tx"/>
                    </a:ext>
                  </a:extLst>
                </a:hlinkClick>
              </a:rPr>
              <a:t>należytej staranności</a:t>
            </a:r>
            <a:r>
              <a:rPr lang="pl-PL" sz="1600" dirty="0"/>
              <a:t> w wyborze zastępcy. </a:t>
            </a:r>
          </a:p>
          <a:p>
            <a:pPr marL="0" indent="0" algn="just">
              <a:buNone/>
            </a:pPr>
            <a:r>
              <a:rPr lang="pl-PL" sz="1600" dirty="0"/>
              <a:t>§ 2. Zastępca odpowiedzialny jest za wykonanie zlecenia także względem dającego zlecenie. Jeżeli przyjmujący zlecenie ponosi odpowiedzialność za czynności swego zastępcy jak za swoje własne czynności, ich odpowiedzialność jest solidarna.</a:t>
            </a:r>
          </a:p>
          <a:p>
            <a:pPr marL="0" indent="0" algn="just">
              <a:buNone/>
            </a:pPr>
            <a:r>
              <a:rPr lang="pl-PL" sz="1600" dirty="0" smtClean="0"/>
              <a:t>Art</a:t>
            </a:r>
            <a:r>
              <a:rPr lang="pl-PL" sz="1600" dirty="0"/>
              <a:t>. 739 [Utrata lub uszkodzenie rzeczy należącej do dającego zlecenie; szkoda przypadkowa] W wypadku gdy przyjmujący zlecenie powierzył wykonanie zlecenia innej osobie nie będąc do tego uprawniony, a rzecz należąca do dającego zlecenie uległa przy wykonywaniu zlecenia utracie lub uszkodzeniu, przyjmujący zlecenie jest odpowiedzialny także za utratę lub uszkodzenie przypadkowe, chyba że jedno lub drugie nastąpiłoby również wtedy, gdyby sam zlecenie wykonywał.</a:t>
            </a:r>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07987" y="6034087"/>
            <a:ext cx="10944225" cy="823913"/>
          </a:xfrm>
          <a:prstGeom prst="rect">
            <a:avLst/>
          </a:prstGeom>
        </p:spPr>
      </p:pic>
      <p:sp>
        <p:nvSpPr>
          <p:cNvPr id="8"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6527292" y="1194095"/>
            <a:ext cx="5263296" cy="5207000"/>
          </a:xfrm>
        </p:spPr>
        <p:txBody>
          <a:bodyPr>
            <a:noAutofit/>
          </a:bodyPr>
          <a:lstStyle/>
          <a:p>
            <a:pPr marL="0" indent="0">
              <a:buNone/>
            </a:pPr>
            <a:r>
              <a:rPr lang="uk" sz="1600" dirty="0"/>
              <a:t>Ст.738 </a:t>
            </a:r>
            <a:r>
              <a:rPr lang="uk" sz="1600" b="1" dirty="0" smtClean="0"/>
              <a:t>[Замісник; </a:t>
            </a:r>
            <a:r>
              <a:rPr lang="uk" sz="1600" b="1" dirty="0"/>
              <a:t>відповідальність </a:t>
            </a:r>
            <a:r>
              <a:rPr lang="uk" sz="1600" dirty="0"/>
              <a:t>]</a:t>
            </a:r>
          </a:p>
          <a:p>
            <a:pPr marL="0" indent="0" algn="just">
              <a:buNone/>
            </a:pPr>
            <a:r>
              <a:rPr lang="uk" sz="1600" dirty="0"/>
              <a:t>§ 1. Замовник може доручити виконання замовлення третій особі лише тоді, коли це випливає з договору чи звичаю, або коли його змушують до цього обставини. У такому випадку він зобов'язаний негайно повідомити </a:t>
            </a:r>
            <a:r>
              <a:rPr lang="uk" sz="1600" dirty="0" smtClean="0"/>
              <a:t>замовника про </a:t>
            </a:r>
            <a:r>
              <a:rPr lang="uk" sz="1600" dirty="0"/>
              <a:t>особу та місце проживання свого заступника, </a:t>
            </a:r>
            <a:r>
              <a:rPr lang="uk" sz="1600" dirty="0" smtClean="0"/>
              <a:t>і </a:t>
            </a:r>
            <a:r>
              <a:rPr lang="uk" sz="1600" dirty="0"/>
              <a:t>в разі такого повідомлення несе відповідальність лише </a:t>
            </a:r>
            <a:r>
              <a:rPr lang="uk" sz="1600" dirty="0">
                <a:solidFill>
                  <a:srgbClr val="FF0000"/>
                </a:solidFill>
                <a:hlinkClick r:id="rId2">
                  <a:extLst>
                    <a:ext uri="{A12FA001-AC4F-418D-AE19-62706E023703}">
                      <ahyp:hlinkClr xmlns:lc="http://schemas.openxmlformats.org/drawingml/2006/lockedCanvas" xmlns:ahyp="http://schemas.microsoft.com/office/drawing/2018/hyperlinkcolor" xmlns="" val="tx"/>
                    </a:ext>
                  </a:extLst>
                </a:hlinkClick>
              </a:rPr>
              <a:t>за недбалість </a:t>
            </a:r>
            <a:r>
              <a:rPr lang="uk" sz="1600" dirty="0"/>
              <a:t>при обранні заступника.</a:t>
            </a:r>
          </a:p>
          <a:p>
            <a:pPr marL="0" indent="0" algn="just">
              <a:buNone/>
            </a:pPr>
            <a:r>
              <a:rPr lang="uk" sz="1600" dirty="0"/>
              <a:t>§ 2. Замісник відповідає також за виконання доручення перед тим, хто віддає доручення. Якщо виконавець відповідає за дії свого заступника, як за свої власні, їх відповідальність є солідарною.</a:t>
            </a:r>
          </a:p>
          <a:p>
            <a:pPr marL="0" indent="0" algn="just">
              <a:buNone/>
            </a:pPr>
            <a:r>
              <a:rPr lang="uk" sz="1600" dirty="0" smtClean="0"/>
              <a:t>Стаття </a:t>
            </a:r>
            <a:r>
              <a:rPr lang="uk" sz="1600" dirty="0"/>
              <a:t>739. [втрата або пошкодження речей, що належать довірителю; випадкове пошкодження] У випадку, якщо </a:t>
            </a:r>
            <a:r>
              <a:rPr lang="uk" sz="1600" dirty="0" smtClean="0"/>
              <a:t>виконавець доручив </a:t>
            </a:r>
            <a:r>
              <a:rPr lang="uk" sz="1600" dirty="0"/>
              <a:t>виконання замовлення іншій особі, не маючи на це права, і річ, що належить замовнику, була втрачена або пошкоджена під час виконання замовлення, </a:t>
            </a:r>
            <a:r>
              <a:rPr lang="uk" sz="1600" dirty="0" smtClean="0"/>
              <a:t>виконавець також несе </a:t>
            </a:r>
            <a:r>
              <a:rPr lang="uk" sz="1600" dirty="0"/>
              <a:t>відповідальність за втрату або випадкове пошкодження, якщо те чи інше не сталося б також, якщо він сам виконував </a:t>
            </a:r>
            <a:r>
              <a:rPr lang="uk" sz="1600" dirty="0" smtClean="0"/>
              <a:t>замовлення.</a:t>
            </a:r>
            <a:endParaRPr lang="uk" sz="1600" dirty="0"/>
          </a:p>
        </p:txBody>
      </p:sp>
    </p:spTree>
    <p:extLst>
      <p:ext uri="{BB962C8B-B14F-4D97-AF65-F5344CB8AC3E}">
        <p14:creationId xmlns:p14="http://schemas.microsoft.com/office/powerpoint/2010/main" xmlns="" val="35799914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77934"/>
            <a:ext cx="10515600" cy="1316038"/>
          </a:xfrm>
        </p:spPr>
        <p:txBody>
          <a:bodyPr>
            <a:noAutofit/>
          </a:bodyPr>
          <a:lstStyle/>
          <a:p>
            <a:pPr algn="ctr"/>
            <a:r>
              <a:rPr lang="pl-PL" sz="4000" b="1" dirty="0">
                <a:solidFill>
                  <a:srgbClr val="00B050"/>
                </a:solidFill>
                <a:latin typeface="Algerian" panose="04020705040A02060702" pitchFamily="82" charset="0"/>
              </a:rPr>
              <a:t>UMOWA ZLECENIE </a:t>
            </a:r>
            <a:br>
              <a:rPr lang="pl-PL" sz="4000" b="1" dirty="0">
                <a:solidFill>
                  <a:srgbClr val="00B050"/>
                </a:solidFill>
                <a:latin typeface="Algerian" panose="04020705040A02060702" pitchFamily="82" charset="0"/>
              </a:rPr>
            </a:br>
            <a:r>
              <a:rPr lang="ru-RU" sz="4000" b="1" dirty="0">
                <a:solidFill>
                  <a:srgbClr val="00B050"/>
                </a:solidFill>
                <a:latin typeface="Algerian" panose="04020705040A02060702" pitchFamily="82" charset="0"/>
              </a:rPr>
              <a:t>ДОГОВІР ДОРУЧЕННЯ</a:t>
            </a:r>
            <a:endParaRPr lang="pl-PL" sz="40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123460"/>
            <a:ext cx="5157787" cy="5416550"/>
          </a:xfrm>
        </p:spPr>
        <p:txBody>
          <a:bodyPr>
            <a:normAutofit fontScale="92500" lnSpcReduction="20000"/>
          </a:bodyPr>
          <a:lstStyle/>
          <a:p>
            <a:pPr marL="0" indent="0" algn="just">
              <a:buNone/>
            </a:pPr>
            <a:r>
              <a:rPr lang="pl-PL" sz="1900" dirty="0"/>
              <a:t>Art. 740 </a:t>
            </a:r>
            <a:r>
              <a:rPr lang="pl-PL" sz="1900" b="1" dirty="0"/>
              <a:t>[Obowiązki zleceniobiorcy</a:t>
            </a:r>
            <a:r>
              <a:rPr lang="pl-PL" sz="1900" dirty="0"/>
              <a:t>] Przyjmujący zlecenie powinien udzielać dającemu zlecenie </a:t>
            </a:r>
            <a:r>
              <a:rPr lang="pl-PL" sz="1900" u="sng" dirty="0"/>
              <a:t>potrzebnych wiadomości o przebiegu sprawy, a po wykonaniu zlecenia lub po wcześniejszym rozwiązaniu umowy złożyć mu sprawozdanie. Powinien mu wydać wszystko, co przy wykonaniu zlecenia dla niego uzyskał, chociażby w imieniu własnym.</a:t>
            </a:r>
          </a:p>
          <a:p>
            <a:pPr marL="0" indent="0" algn="just">
              <a:buNone/>
            </a:pPr>
            <a:r>
              <a:rPr lang="pl-PL" sz="1900" dirty="0"/>
              <a:t>Art. 741 </a:t>
            </a:r>
            <a:r>
              <a:rPr lang="pl-PL" sz="1900" b="1" dirty="0"/>
              <a:t>[Używanie przedmiotów zleceniodawcy] </a:t>
            </a:r>
            <a:r>
              <a:rPr lang="pl-PL" sz="1900" dirty="0"/>
              <a:t>Przyjmującemu zlecenie nie wolno używać we własnym interesie rzeczy i pieniędzy dającego zlecenie. Od sum pieniężnych zatrzymanych ponad potrzebę wynikającą z wykonywania zlecenia powinien płacić dającemu zlecenie </a:t>
            </a:r>
            <a:r>
              <a:rPr lang="pl-PL" sz="1900" dirty="0">
                <a:hlinkClick r:id="rId2"/>
              </a:rPr>
              <a:t>odsetki ustawowe</a:t>
            </a:r>
            <a:r>
              <a:rPr lang="pl-PL" sz="1900" dirty="0"/>
              <a:t>. </a:t>
            </a:r>
          </a:p>
          <a:p>
            <a:pPr algn="just"/>
            <a:endParaRPr lang="pl-PL" sz="1900" dirty="0"/>
          </a:p>
          <a:p>
            <a:pPr marL="0" indent="0" algn="just">
              <a:buNone/>
            </a:pPr>
            <a:r>
              <a:rPr lang="pl-PL" sz="1900" dirty="0"/>
              <a:t>Art. 742 </a:t>
            </a:r>
            <a:r>
              <a:rPr lang="pl-PL" sz="1900" b="1" dirty="0"/>
              <a:t>[Wydatki i zobowiązania zleceniobiorcy] </a:t>
            </a:r>
            <a:r>
              <a:rPr lang="pl-PL" sz="1900" dirty="0"/>
              <a:t>Dający zlecenie powinien zwrócić przyjmującemu zlecenie wydatki, które ten poczynił w celu należytego wykonania zlecenia, wraz z odsetkami ustawowymi; powinien również zwolnić przyjmującego zlecenie od zobowiązań, które ten w powyższym celu zaciągnął w imieniu własnym.</a:t>
            </a:r>
          </a:p>
          <a:p>
            <a:pPr marL="0" indent="0">
              <a:buNone/>
            </a:pPr>
            <a:endParaRPr lang="pl-PL" sz="19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123460"/>
            <a:ext cx="5183188" cy="5066203"/>
          </a:xfrm>
        </p:spPr>
        <p:txBody>
          <a:bodyPr>
            <a:normAutofit fontScale="62500" lnSpcReduction="20000"/>
          </a:bodyPr>
          <a:lstStyle/>
          <a:p>
            <a:pPr marL="0" indent="0" algn="just">
              <a:buNone/>
            </a:pPr>
            <a:r>
              <a:rPr lang="uk" dirty="0"/>
              <a:t>Стаття 740. </a:t>
            </a:r>
            <a:r>
              <a:rPr lang="uk" b="1" dirty="0"/>
              <a:t>[обов'язки </a:t>
            </a:r>
            <a:r>
              <a:rPr lang="uk" b="1" dirty="0" smtClean="0"/>
              <a:t>підрядника</a:t>
            </a:r>
            <a:r>
              <a:rPr lang="uk" dirty="0" smtClean="0"/>
              <a:t>] </a:t>
            </a:r>
            <a:r>
              <a:rPr lang="uk" dirty="0"/>
              <a:t>сторона, яка приймає замовлення, повинна надати замовнику </a:t>
            </a:r>
            <a:r>
              <a:rPr lang="uk" u="sng" dirty="0"/>
              <a:t>необхідну інформацію про хід справи, а після виконання замовлення або попереднього розірвання договору подати йому звіт. Він повинен віддати йому все, що отримав, виконуючи за нього доручення, навіть від свого імені.</a:t>
            </a:r>
          </a:p>
          <a:p>
            <a:pPr marL="0" indent="0" algn="just">
              <a:buNone/>
            </a:pPr>
            <a:r>
              <a:rPr lang="uk" dirty="0"/>
              <a:t>Стаття 741. </a:t>
            </a:r>
            <a:r>
              <a:rPr lang="uk" b="1" dirty="0" smtClean="0"/>
              <a:t>[Використання засобів замовника] </a:t>
            </a:r>
            <a:r>
              <a:rPr lang="uk" dirty="0"/>
              <a:t>сторона, яка приймає доручення, не може використовувати товар і гроші </a:t>
            </a:r>
            <a:r>
              <a:rPr lang="uk" dirty="0" smtClean="0"/>
              <a:t>замовника </a:t>
            </a:r>
            <a:r>
              <a:rPr lang="uk" dirty="0"/>
              <a:t>у власних інтересах. </a:t>
            </a:r>
            <a:r>
              <a:rPr lang="uk" dirty="0" smtClean="0"/>
              <a:t>Виконавець </a:t>
            </a:r>
            <a:r>
              <a:rPr lang="uk" dirty="0"/>
              <a:t>повинен </a:t>
            </a:r>
            <a:r>
              <a:rPr lang="uk" dirty="0" smtClean="0"/>
              <a:t>сплатити замовнику </a:t>
            </a:r>
            <a:r>
              <a:rPr lang="uk" dirty="0">
                <a:hlinkClick r:id="rId2"/>
              </a:rPr>
              <a:t>встановлені законом відсотки на грошову суму, яка зберігається понад потребу в результаті виконання </a:t>
            </a:r>
            <a:r>
              <a:rPr lang="uk" dirty="0" smtClean="0">
                <a:hlinkClick r:id="rId2"/>
              </a:rPr>
              <a:t>замовлення</a:t>
            </a:r>
            <a:r>
              <a:rPr lang="uk" dirty="0" smtClean="0"/>
              <a:t>.</a:t>
            </a:r>
            <a:endParaRPr lang="uk" dirty="0"/>
          </a:p>
          <a:p>
            <a:pPr algn="just"/>
            <a:endParaRPr lang="pl-PL" dirty="0"/>
          </a:p>
          <a:p>
            <a:pPr marL="0" indent="0" algn="just">
              <a:buNone/>
            </a:pPr>
            <a:r>
              <a:rPr lang="uk" dirty="0"/>
              <a:t>Стаття 742. </a:t>
            </a:r>
            <a:r>
              <a:rPr lang="uk" b="1" dirty="0"/>
              <a:t>[Витрати та зобов'язання підрядника] </a:t>
            </a:r>
            <a:r>
              <a:rPr lang="uk" dirty="0" smtClean="0"/>
              <a:t>Замовник повинен </a:t>
            </a:r>
            <a:r>
              <a:rPr lang="uk" dirty="0"/>
              <a:t>повернути </a:t>
            </a:r>
            <a:r>
              <a:rPr lang="uk" dirty="0" smtClean="0"/>
              <a:t>виконавцю </a:t>
            </a:r>
            <a:r>
              <a:rPr lang="uk" dirty="0"/>
              <a:t>витрати, які він зробив для належного виконання замовлення, разом із встановленими законом процентами; він також повинен звільнити виконавця замовлення від зобов’язань, які він узяв від свого імені з вищезазначеною метою.</a:t>
            </a:r>
          </a:p>
          <a:p>
            <a:pPr marL="0" indent="0">
              <a:buNone/>
            </a:pPr>
            <a:endParaRPr lang="pl-PL" dirty="0"/>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07987" y="6034087"/>
            <a:ext cx="10944225" cy="823913"/>
          </a:xfrm>
          <a:prstGeom prst="rect">
            <a:avLst/>
          </a:prstGeom>
        </p:spPr>
      </p:pic>
    </p:spTree>
    <p:extLst>
      <p:ext uri="{BB962C8B-B14F-4D97-AF65-F5344CB8AC3E}">
        <p14:creationId xmlns:p14="http://schemas.microsoft.com/office/powerpoint/2010/main" xmlns="" val="11927400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6908"/>
            <a:ext cx="10515600" cy="1316038"/>
          </a:xfrm>
        </p:spPr>
        <p:txBody>
          <a:bodyPr>
            <a:normAutofit/>
          </a:bodyPr>
          <a:lstStyle/>
          <a:p>
            <a:pPr algn="ctr"/>
            <a:r>
              <a:rPr lang="pl-PL" b="1" dirty="0">
                <a:solidFill>
                  <a:srgbClr val="00B050"/>
                </a:solidFill>
                <a:latin typeface="Algerian" panose="04020705040A02060702" pitchFamily="82" charset="0"/>
              </a:rPr>
              <a:t>UMOWA ZLECENIE </a:t>
            </a:r>
            <a:br>
              <a:rPr lang="pl-PL" b="1" dirty="0">
                <a:solidFill>
                  <a:srgbClr val="00B050"/>
                </a:solidFill>
                <a:latin typeface="Algerian" panose="04020705040A02060702" pitchFamily="82" charset="0"/>
              </a:rPr>
            </a:br>
            <a:r>
              <a:rPr lang="ru-RU" b="1" dirty="0">
                <a:solidFill>
                  <a:srgbClr val="00B050"/>
                </a:solidFill>
                <a:latin typeface="Algerian" panose="04020705040A02060702" pitchFamily="82" charset="0"/>
              </a:rPr>
              <a:t>ДОГОВІР ДОРУЧЕННЯ</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076325"/>
            <a:ext cx="5157787" cy="5416550"/>
          </a:xfrm>
        </p:spPr>
        <p:txBody>
          <a:bodyPr>
            <a:normAutofit/>
          </a:bodyPr>
          <a:lstStyle/>
          <a:p>
            <a:pPr marL="0" indent="0">
              <a:buNone/>
            </a:pPr>
            <a:endParaRPr lang="pl-PL" sz="1900" dirty="0"/>
          </a:p>
          <a:p>
            <a:pPr marL="0" indent="0" algn="just">
              <a:buNone/>
            </a:pPr>
            <a:r>
              <a:rPr lang="pl-PL" sz="1900" dirty="0"/>
              <a:t>Art. 743 </a:t>
            </a:r>
            <a:r>
              <a:rPr lang="pl-PL" sz="1900" b="1" dirty="0"/>
              <a:t>[Zaliczka] </a:t>
            </a:r>
            <a:r>
              <a:rPr lang="pl-PL" sz="1900" dirty="0"/>
              <a:t>Jeżeli wykonanie zlecenia wymaga wydatków, dający zlecenie powinien na żądanie przyjmującego udzielić mu odpowiedniej zaliczki.</a:t>
            </a:r>
          </a:p>
          <a:p>
            <a:pPr marL="0" indent="0" algn="just">
              <a:buNone/>
            </a:pPr>
            <a:r>
              <a:rPr lang="pl-PL" sz="1900" dirty="0"/>
              <a:t>Art. 744 </a:t>
            </a:r>
            <a:r>
              <a:rPr lang="pl-PL" sz="1900" b="1" dirty="0"/>
              <a:t>[Termin płatności wynagrodzenia]</a:t>
            </a:r>
            <a:r>
              <a:rPr lang="pl-PL" sz="1900" dirty="0"/>
              <a:t> W razie odpłatnego zlecenia wynagrodzenie należy się przyjmującemu dopiero po wykonaniu zlecenia, chyba że co innego wynika z umowy lub z przepisów szczególnych.</a:t>
            </a:r>
          </a:p>
          <a:p>
            <a:pPr marL="0" indent="0" algn="just">
              <a:buNone/>
            </a:pPr>
            <a:r>
              <a:rPr lang="pl-PL" sz="1900" dirty="0"/>
              <a:t>Art. 745 </a:t>
            </a:r>
            <a:r>
              <a:rPr lang="pl-PL" sz="1900" b="1" dirty="0"/>
              <a:t>[Zlecenie wspólne</a:t>
            </a:r>
            <a:r>
              <a:rPr lang="pl-PL" sz="1900" dirty="0"/>
              <a:t>] Jeżeli kilka osób dało lub przyjęło zlecenie wspólnie, ich </a:t>
            </a:r>
            <a:r>
              <a:rPr lang="pl-PL" sz="1900" u="sng" dirty="0">
                <a:solidFill>
                  <a:srgbClr val="FF0000"/>
                </a:solidFill>
              </a:rPr>
              <a:t>odpowiedzialność względem drugiej strony jest solidarna. </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322946"/>
            <a:ext cx="5183188" cy="4866717"/>
          </a:xfrm>
        </p:spPr>
        <p:txBody>
          <a:bodyPr>
            <a:normAutofit/>
          </a:bodyPr>
          <a:lstStyle/>
          <a:p>
            <a:pPr marL="0" indent="0" algn="just">
              <a:buNone/>
            </a:pPr>
            <a:r>
              <a:rPr lang="uk" sz="2000" dirty="0" smtClean="0"/>
              <a:t>Стаття </a:t>
            </a:r>
            <a:r>
              <a:rPr lang="uk" sz="2000" dirty="0"/>
              <a:t>743. </a:t>
            </a:r>
            <a:r>
              <a:rPr lang="uk" sz="2000" b="1" dirty="0"/>
              <a:t>[Попередня оплата] </a:t>
            </a:r>
            <a:r>
              <a:rPr lang="uk" sz="2000" dirty="0"/>
              <a:t>Якщо виконання доручення потребує витрат, </a:t>
            </a:r>
            <a:r>
              <a:rPr lang="uk" sz="2000" dirty="0" smtClean="0"/>
              <a:t>замовник на </a:t>
            </a:r>
            <a:r>
              <a:rPr lang="uk" sz="2000" dirty="0"/>
              <a:t>вимогу </a:t>
            </a:r>
            <a:r>
              <a:rPr lang="uk" sz="2000" dirty="0" smtClean="0"/>
              <a:t>виконавця </a:t>
            </a:r>
            <a:r>
              <a:rPr lang="uk" sz="2000" dirty="0"/>
              <a:t>повинен видати йому </a:t>
            </a:r>
            <a:r>
              <a:rPr lang="uk" sz="2000" dirty="0" smtClean="0"/>
              <a:t>відповідну передоплату.</a:t>
            </a:r>
            <a:endParaRPr lang="uk" sz="2000" dirty="0"/>
          </a:p>
          <a:p>
            <a:pPr marL="0" indent="0" algn="just">
              <a:buNone/>
            </a:pPr>
            <a:r>
              <a:rPr lang="uk" sz="2000" dirty="0"/>
              <a:t>Стаття 744. </a:t>
            </a:r>
            <a:r>
              <a:rPr lang="uk" sz="2000" b="1" dirty="0" smtClean="0"/>
              <a:t>[Термін виплати </a:t>
            </a:r>
            <a:r>
              <a:rPr lang="uk" sz="2000" b="1" dirty="0"/>
              <a:t>винагороди] </a:t>
            </a:r>
            <a:r>
              <a:rPr lang="uk" sz="2000" dirty="0"/>
              <a:t>у разі платного замовлення винагорода повинна бути виплачена </a:t>
            </a:r>
            <a:r>
              <a:rPr lang="uk" sz="2000" dirty="0" smtClean="0"/>
              <a:t>виконавцю тільки </a:t>
            </a:r>
            <a:r>
              <a:rPr lang="uk" sz="2000" dirty="0"/>
              <a:t>після виконання замовлення, якщо інше не передбачено договором або окремими положеннями.</a:t>
            </a:r>
          </a:p>
          <a:p>
            <a:pPr marL="0" indent="0" algn="just">
              <a:buNone/>
            </a:pPr>
            <a:r>
              <a:rPr lang="uk" sz="2000" dirty="0"/>
              <a:t>Стаття 745. </a:t>
            </a:r>
            <a:r>
              <a:rPr lang="uk" sz="2000" b="1" dirty="0"/>
              <a:t>[Спільне </a:t>
            </a:r>
            <a:r>
              <a:rPr lang="uk" sz="2000" b="1" dirty="0" smtClean="0"/>
              <a:t>розпорядження</a:t>
            </a:r>
            <a:r>
              <a:rPr lang="uk" sz="2000" dirty="0" smtClean="0"/>
              <a:t>] </a:t>
            </a:r>
            <a:r>
              <a:rPr lang="uk" sz="2000" dirty="0"/>
              <a:t>якщо кілька осіб віддали або прийняли </a:t>
            </a:r>
            <a:r>
              <a:rPr lang="uk" sz="2000" dirty="0" smtClean="0"/>
              <a:t>замовлення спільно</a:t>
            </a:r>
            <a:r>
              <a:rPr lang="uk" sz="2000" dirty="0"/>
              <a:t>, їх </a:t>
            </a:r>
            <a:r>
              <a:rPr lang="uk" sz="2000" u="sng" dirty="0">
                <a:solidFill>
                  <a:srgbClr val="FF0000"/>
                </a:solidFill>
              </a:rPr>
              <a:t>відповідальність перед другою стороною є солідарною.</a:t>
            </a:r>
          </a:p>
          <a:p>
            <a:pPr marL="0" indent="0">
              <a:buNone/>
            </a:pPr>
            <a:endParaRPr lang="pl-PL" sz="20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07987" y="6034087"/>
            <a:ext cx="10944225" cy="823913"/>
          </a:xfrm>
          <a:prstGeom prst="rect">
            <a:avLst/>
          </a:prstGeom>
        </p:spPr>
      </p:pic>
    </p:spTree>
    <p:extLst>
      <p:ext uri="{BB962C8B-B14F-4D97-AF65-F5344CB8AC3E}">
        <p14:creationId xmlns:p14="http://schemas.microsoft.com/office/powerpoint/2010/main" xmlns="" val="698135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6612" y="0"/>
            <a:ext cx="10515600" cy="1316038"/>
          </a:xfrm>
        </p:spPr>
        <p:txBody>
          <a:bodyPr>
            <a:normAutofit/>
          </a:bodyPr>
          <a:lstStyle/>
          <a:p>
            <a:pPr algn="ctr"/>
            <a:r>
              <a:rPr lang="pl-PL" b="1" dirty="0">
                <a:solidFill>
                  <a:srgbClr val="00B050"/>
                </a:solidFill>
                <a:latin typeface="Algerian" panose="04020705040A02060702" pitchFamily="82" charset="0"/>
              </a:rPr>
              <a:t>UMOWA ZLECENIE </a:t>
            </a:r>
            <a:br>
              <a:rPr lang="pl-PL" b="1" dirty="0">
                <a:solidFill>
                  <a:srgbClr val="00B050"/>
                </a:solidFill>
                <a:latin typeface="Algerian" panose="04020705040A02060702" pitchFamily="82" charset="0"/>
              </a:rPr>
            </a:br>
            <a:r>
              <a:rPr lang="ru-RU" b="1" dirty="0">
                <a:solidFill>
                  <a:srgbClr val="00B050"/>
                </a:solidFill>
                <a:latin typeface="Algerian" panose="04020705040A02060702" pitchFamily="82" charset="0"/>
              </a:rPr>
              <a:t>ДОГОВІР ДОРУЧЕННЯ</a:t>
            </a:r>
            <a:endParaRPr lang="pl-PL"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076325"/>
            <a:ext cx="5157787" cy="5416550"/>
          </a:xfrm>
        </p:spPr>
        <p:txBody>
          <a:bodyPr>
            <a:normAutofit lnSpcReduction="10000"/>
          </a:bodyPr>
          <a:lstStyle/>
          <a:p>
            <a:pPr marL="0" indent="0">
              <a:buNone/>
            </a:pPr>
            <a:endParaRPr lang="pl-PL" sz="1900" dirty="0"/>
          </a:p>
          <a:p>
            <a:pPr marL="0" indent="0">
              <a:buNone/>
            </a:pPr>
            <a:r>
              <a:rPr lang="pl-PL" sz="1900" b="1" dirty="0"/>
              <a:t>Art. 746 [Wypowiedzenie] </a:t>
            </a:r>
          </a:p>
          <a:p>
            <a:pPr marL="0" indent="0" algn="just">
              <a:buNone/>
            </a:pPr>
            <a:r>
              <a:rPr lang="pl-PL" sz="1900" dirty="0"/>
              <a:t>§ 1</a:t>
            </a:r>
            <a:r>
              <a:rPr lang="pl-PL" sz="1900" u="sng" dirty="0">
                <a:solidFill>
                  <a:srgbClr val="FF0000"/>
                </a:solidFill>
              </a:rPr>
              <a:t>. Dający zlecenie może je wypowiedzieć w każdym czasie. </a:t>
            </a:r>
            <a:r>
              <a:rPr lang="pl-PL" sz="1900" dirty="0"/>
              <a:t>Powinien jednak zwrócić przyjmującemu zlecenie wydatki, które ten poczynił w celu należytego wykonania zlecenia; w razie odpłatnego zlecenia obowiązany jest uiścić przyjmującemu zlecenie część wynagrodzenia odpowiadającą jego dotychczasowym czynnościom, a jeżeli wypowiedzenie nastąpiło bez ważnego powodu, powinien także naprawić szkodę.</a:t>
            </a:r>
          </a:p>
          <a:p>
            <a:pPr marL="0" indent="0" algn="just">
              <a:buNone/>
            </a:pPr>
            <a:r>
              <a:rPr lang="pl-PL" sz="1900" dirty="0"/>
              <a:t>§ 2. </a:t>
            </a:r>
            <a:r>
              <a:rPr lang="pl-PL" sz="1900" u="sng" dirty="0">
                <a:solidFill>
                  <a:srgbClr val="FF0000"/>
                </a:solidFill>
              </a:rPr>
              <a:t>Przyjmujący zlecenie może je wypowiedzieć w każdym czasie.</a:t>
            </a:r>
            <a:r>
              <a:rPr lang="pl-PL" sz="1900" dirty="0"/>
              <a:t> Jednakże gdy zlecenie jest odpłatne, a wypowiedzenie nastąpiło bez ważnego powodu, przyjmujący zlecenie jest odpowiedzialny za szkodę.</a:t>
            </a:r>
          </a:p>
          <a:p>
            <a:pPr marL="0" indent="0" algn="just">
              <a:buNone/>
            </a:pPr>
            <a:r>
              <a:rPr lang="pl-PL" sz="1900" dirty="0"/>
              <a:t>§ 3. Nie można zrzec się z góry uprawnienia do wypowiedzenia zlecenia z ważnych powodów.</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200" y="1391454"/>
            <a:ext cx="5183188" cy="4873625"/>
          </a:xfrm>
        </p:spPr>
        <p:txBody>
          <a:bodyPr>
            <a:normAutofit fontScale="70000" lnSpcReduction="20000"/>
          </a:bodyPr>
          <a:lstStyle/>
          <a:p>
            <a:pPr marL="0" indent="0">
              <a:buNone/>
            </a:pPr>
            <a:r>
              <a:rPr lang="uk" b="1" dirty="0" smtClean="0"/>
              <a:t>Стаття </a:t>
            </a:r>
            <a:r>
              <a:rPr lang="uk" b="1" dirty="0"/>
              <a:t>746 [припинення]</a:t>
            </a:r>
          </a:p>
          <a:p>
            <a:pPr marL="0" indent="0" algn="just">
              <a:buNone/>
            </a:pPr>
            <a:r>
              <a:rPr lang="uk" dirty="0"/>
              <a:t>§ 1 </a:t>
            </a:r>
            <a:r>
              <a:rPr lang="uk" u="sng" dirty="0">
                <a:solidFill>
                  <a:srgbClr val="FF0000"/>
                </a:solidFill>
              </a:rPr>
              <a:t>. </a:t>
            </a:r>
            <a:r>
              <a:rPr lang="uk" u="sng" dirty="0" smtClean="0">
                <a:solidFill>
                  <a:srgbClr val="FF0000"/>
                </a:solidFill>
              </a:rPr>
              <a:t>Замовник може </a:t>
            </a:r>
            <a:r>
              <a:rPr lang="uk" u="sng" dirty="0">
                <a:solidFill>
                  <a:srgbClr val="FF0000"/>
                </a:solidFill>
              </a:rPr>
              <a:t>припинити його в будь-який час. </a:t>
            </a:r>
            <a:r>
              <a:rPr lang="uk" dirty="0"/>
              <a:t>Однак він повинен відшкодувати </a:t>
            </a:r>
            <a:r>
              <a:rPr lang="uk" dirty="0" smtClean="0"/>
              <a:t>виконавцю витрати</a:t>
            </a:r>
            <a:r>
              <a:rPr lang="uk" dirty="0"/>
              <a:t>, які він зробив для належного виконання замовлення; у разі платного замовлення він зобов'язаний сплатити приймаючому замовлення частину винагороди, що відповідає його попередній діяльності, а якщо припинення відбулося без поважної причини, він також повинен усунути шкоду.</a:t>
            </a:r>
          </a:p>
          <a:p>
            <a:pPr marL="0" indent="0" algn="just">
              <a:buNone/>
            </a:pPr>
            <a:r>
              <a:rPr lang="uk" dirty="0"/>
              <a:t>§ 2. </a:t>
            </a:r>
            <a:r>
              <a:rPr lang="uk" u="sng" dirty="0">
                <a:solidFill>
                  <a:srgbClr val="FF0000"/>
                </a:solidFill>
              </a:rPr>
              <a:t>Замовник може припинити його в будь-який час. </a:t>
            </a:r>
            <a:r>
              <a:rPr lang="uk" dirty="0"/>
              <a:t>Однак, якщо замовлення підлягає оплаті, а розірвання відбулося без поважної причини, одержувач замовлення несе відповідальність за збитки.</a:t>
            </a:r>
          </a:p>
          <a:p>
            <a:pPr marL="0" indent="0" algn="just">
              <a:buNone/>
            </a:pPr>
            <a:r>
              <a:rPr lang="uk" dirty="0"/>
              <a:t>§ 3. Не можна заздалегідь відмовитися від права припинення замовлення з важливих причин.</a:t>
            </a:r>
          </a:p>
          <a:p>
            <a:pPr marL="0" indent="0">
              <a:buNone/>
            </a:pPr>
            <a:endParaRPr lang="pl-PL"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07987" y="6034087"/>
            <a:ext cx="10944225" cy="823913"/>
          </a:xfrm>
          <a:prstGeom prst="rect">
            <a:avLst/>
          </a:prstGeom>
        </p:spPr>
      </p:pic>
    </p:spTree>
    <p:extLst>
      <p:ext uri="{BB962C8B-B14F-4D97-AF65-F5344CB8AC3E}">
        <p14:creationId xmlns:p14="http://schemas.microsoft.com/office/powerpoint/2010/main" xmlns="" val="3668198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59080"/>
            <a:ext cx="10515600" cy="1316038"/>
          </a:xfrm>
        </p:spPr>
        <p:txBody>
          <a:bodyPr>
            <a:normAutofit/>
          </a:bodyPr>
          <a:lstStyle/>
          <a:p>
            <a:pPr algn="ctr"/>
            <a:r>
              <a:rPr lang="pl-PL" sz="4000" b="1" dirty="0">
                <a:solidFill>
                  <a:srgbClr val="00B050"/>
                </a:solidFill>
                <a:latin typeface="Algerian" panose="04020705040A02060702" pitchFamily="82" charset="0"/>
              </a:rPr>
              <a:t>UMOWA ZLECENIE </a:t>
            </a:r>
            <a:br>
              <a:rPr lang="pl-PL" sz="4000" b="1" dirty="0">
                <a:solidFill>
                  <a:srgbClr val="00B050"/>
                </a:solidFill>
                <a:latin typeface="Algerian" panose="04020705040A02060702" pitchFamily="82" charset="0"/>
              </a:rPr>
            </a:br>
            <a:r>
              <a:rPr lang="ru-RU" sz="4000" b="1" dirty="0">
                <a:solidFill>
                  <a:srgbClr val="00B050"/>
                </a:solidFill>
                <a:latin typeface="Algerian" panose="04020705040A02060702" pitchFamily="82" charset="0"/>
              </a:rPr>
              <a:t>ДОГОВІР ДОРУЧЕННЯ</a:t>
            </a:r>
            <a:endParaRPr lang="pl-PL" sz="40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123460"/>
            <a:ext cx="5157787" cy="5416550"/>
          </a:xfrm>
        </p:spPr>
        <p:txBody>
          <a:bodyPr>
            <a:normAutofit lnSpcReduction="10000"/>
          </a:bodyPr>
          <a:lstStyle/>
          <a:p>
            <a:pPr marL="0" indent="0" algn="just">
              <a:buNone/>
            </a:pPr>
            <a:r>
              <a:rPr lang="pl-PL" sz="1900" b="1" dirty="0"/>
              <a:t>Art. 747 [Śmierć zleceniodawcy]</a:t>
            </a:r>
            <a:r>
              <a:rPr lang="pl-PL" sz="1900" dirty="0"/>
              <a:t> W braku odmiennej umowy zlecenie nie wygasa ani wskutek śmierci dającego zlecenie, ani wskutek utraty przez niego zdolności do czynności prawnych. Jeżeli jednak, zgodnie z umową, zlecenie wygasło, przyjmujący zlecenie powinien, gdyby z przerwania powierzonych mu czynności mogła wyniknąć szkoda, prowadzić te czynności nadal, dopóki spadkobierca albo przedstawiciel ustawowy dającego zlecenie nie będzie mógł zarządzić inaczej.</a:t>
            </a:r>
          </a:p>
          <a:p>
            <a:pPr marL="0" indent="0" algn="just">
              <a:buNone/>
            </a:pPr>
            <a:r>
              <a:rPr lang="pl-PL" sz="1900" b="1" dirty="0"/>
              <a:t>Art. 748 [Śmierć zleceniobiorcy] </a:t>
            </a:r>
            <a:r>
              <a:rPr lang="pl-PL" sz="1900" dirty="0"/>
              <a:t>W braku odmiennej umowy zlecenie wygasa wskutek śmierci przyjmującego zlecenie albo wskutek utraty przez niego pełnej zdolności do czynności prawnych. </a:t>
            </a:r>
          </a:p>
          <a:p>
            <a:pPr marL="0" indent="0" algn="just">
              <a:buNone/>
            </a:pPr>
            <a:r>
              <a:rPr lang="pl-PL" sz="1900" b="1" dirty="0"/>
              <a:t>Art. 749 [Działanie po wygaśnięciu zlecenia]</a:t>
            </a:r>
            <a:r>
              <a:rPr lang="pl-PL" sz="1900" dirty="0"/>
              <a:t> Jeżeli zlecenie wygasło, uważa się je mimo to za istniejące na korzyść przyjmującego zlecenie aż do chwili, kiedy dowiedział się o wygaśnięciu zlecenia.</a:t>
            </a:r>
          </a:p>
          <a:p>
            <a:pPr marL="0" indent="0">
              <a:buNone/>
            </a:pPr>
            <a:endParaRPr lang="pl-PL" sz="14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199" y="1123460"/>
            <a:ext cx="5413343" cy="5066203"/>
          </a:xfrm>
        </p:spPr>
        <p:txBody>
          <a:bodyPr>
            <a:noAutofit/>
          </a:bodyPr>
          <a:lstStyle/>
          <a:p>
            <a:pPr marL="0" indent="0" algn="just">
              <a:lnSpc>
                <a:spcPct val="75000"/>
              </a:lnSpc>
              <a:buNone/>
            </a:pPr>
            <a:r>
              <a:rPr lang="uk" sz="1900" b="1" dirty="0"/>
              <a:t>Стаття 747. </a:t>
            </a:r>
            <a:r>
              <a:rPr lang="uk" sz="1900" b="1" dirty="0" smtClean="0"/>
              <a:t>[Смерть замовника] </a:t>
            </a:r>
            <a:r>
              <a:rPr lang="uk" sz="1900" dirty="0"/>
              <a:t>за відсутності іншого договору доручення не втрачає чинності ні внаслідок смерті </a:t>
            </a:r>
            <a:r>
              <a:rPr lang="uk" sz="1900" dirty="0" smtClean="0"/>
              <a:t>замовника, </a:t>
            </a:r>
            <a:r>
              <a:rPr lang="uk" sz="1900" dirty="0"/>
              <a:t>ні внаслідок втрати ним дієздатності. Однак, якщо згідно з контрактом термін дії замовлення закінчився, сторона, яка приймає замовлення, повинна, якщо переривання довіреної їй діяльності може призвести до збитків, продовжувати цю діяльність до тих пір, поки спадкоємець або законний представник довірителя не вирішить </a:t>
            </a:r>
            <a:r>
              <a:rPr lang="uk" sz="1900" dirty="0" smtClean="0"/>
              <a:t>зробити інакше</a:t>
            </a:r>
            <a:r>
              <a:rPr lang="uk" sz="1900" dirty="0"/>
              <a:t>.</a:t>
            </a:r>
          </a:p>
          <a:p>
            <a:pPr marL="0" indent="0" algn="just">
              <a:lnSpc>
                <a:spcPct val="75000"/>
              </a:lnSpc>
              <a:buNone/>
            </a:pPr>
            <a:r>
              <a:rPr lang="uk" sz="1900" b="1" dirty="0"/>
              <a:t>Стаття 748. </a:t>
            </a:r>
            <a:r>
              <a:rPr lang="uk" sz="1900" b="1" dirty="0" smtClean="0"/>
              <a:t>[Смерть виконавця] </a:t>
            </a:r>
            <a:r>
              <a:rPr lang="uk" sz="1900" dirty="0"/>
              <a:t>за відсутності іншого договору замовлення втрачає силу внаслідок смерті сторони, яка приймає замовлення, або внаслідок втрати </a:t>
            </a:r>
            <a:r>
              <a:rPr lang="uk" sz="1900" dirty="0" smtClean="0"/>
              <a:t>нею повної </a:t>
            </a:r>
            <a:r>
              <a:rPr lang="uk" sz="1900" dirty="0"/>
              <a:t>дієздатності.</a:t>
            </a:r>
          </a:p>
          <a:p>
            <a:pPr marL="0" indent="0" algn="just">
              <a:lnSpc>
                <a:spcPct val="75000"/>
              </a:lnSpc>
              <a:buNone/>
            </a:pPr>
            <a:r>
              <a:rPr lang="uk" sz="1900" b="1" dirty="0"/>
              <a:t>Стаття 749. </a:t>
            </a:r>
            <a:r>
              <a:rPr lang="uk" sz="1900" b="1" dirty="0" smtClean="0"/>
              <a:t>[Діяльність після </a:t>
            </a:r>
            <a:r>
              <a:rPr lang="uk" sz="1900" b="1" dirty="0"/>
              <a:t>закінчення строку дії </a:t>
            </a:r>
            <a:r>
              <a:rPr lang="uk" sz="1900" b="1" dirty="0" smtClean="0"/>
              <a:t>договору] </a:t>
            </a:r>
            <a:r>
              <a:rPr lang="uk" sz="1900" dirty="0"/>
              <a:t>Якщо строк дії </a:t>
            </a:r>
            <a:r>
              <a:rPr lang="uk" sz="1900" dirty="0" smtClean="0"/>
              <a:t>договору закінчився</a:t>
            </a:r>
            <a:r>
              <a:rPr lang="uk" sz="1900" dirty="0"/>
              <a:t>, він вважається таким, що все одно існує на користь сторони, яка приймає замовлення, </a:t>
            </a:r>
            <a:r>
              <a:rPr lang="uk" sz="1900" dirty="0" smtClean="0"/>
              <a:t>доки вона </a:t>
            </a:r>
            <a:r>
              <a:rPr lang="uk" sz="1900" dirty="0"/>
              <a:t>не дізнається про закінчення терміну </a:t>
            </a:r>
            <a:r>
              <a:rPr lang="uk" sz="1900" dirty="0" smtClean="0"/>
              <a:t>дії договору.</a:t>
            </a:r>
            <a:endParaRPr lang="uk" sz="1900"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07987" y="6034088"/>
            <a:ext cx="10944225" cy="823912"/>
          </a:xfrm>
          <a:prstGeom prst="rect">
            <a:avLst/>
          </a:prstGeom>
        </p:spPr>
      </p:pic>
    </p:spTree>
    <p:extLst>
      <p:ext uri="{BB962C8B-B14F-4D97-AF65-F5344CB8AC3E}">
        <p14:creationId xmlns:p14="http://schemas.microsoft.com/office/powerpoint/2010/main" xmlns="" val="1535682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839788" y="16334"/>
            <a:ext cx="10515600" cy="1316038"/>
          </a:xfrm>
        </p:spPr>
        <p:txBody>
          <a:bodyPr>
            <a:normAutofit/>
          </a:bodyPr>
          <a:lstStyle/>
          <a:p>
            <a:pPr algn="ctr"/>
            <a:r>
              <a:rPr lang="pl-PL" sz="4000" b="1" dirty="0">
                <a:solidFill>
                  <a:srgbClr val="00B050"/>
                </a:solidFill>
                <a:latin typeface="Algerian" panose="04020705040A02060702" pitchFamily="82" charset="0"/>
              </a:rPr>
              <a:t>UMOWA ZLECENIE </a:t>
            </a:r>
            <a:br>
              <a:rPr lang="pl-PL" sz="4000" b="1" dirty="0">
                <a:solidFill>
                  <a:srgbClr val="00B050"/>
                </a:solidFill>
                <a:latin typeface="Algerian" panose="04020705040A02060702" pitchFamily="82" charset="0"/>
              </a:rPr>
            </a:br>
            <a:r>
              <a:rPr lang="ru-RU" sz="4000" b="1" dirty="0">
                <a:solidFill>
                  <a:srgbClr val="00B050"/>
                </a:solidFill>
                <a:latin typeface="Algerian" panose="04020705040A02060702" pitchFamily="82" charset="0"/>
              </a:rPr>
              <a:t>ДОГОВІР ДОРУЧЕННЯ</a:t>
            </a:r>
            <a:endParaRPr lang="pl-PL" sz="40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7" y="1208302"/>
            <a:ext cx="5419611" cy="5416550"/>
          </a:xfrm>
        </p:spPr>
        <p:txBody>
          <a:bodyPr>
            <a:normAutofit/>
          </a:bodyPr>
          <a:lstStyle/>
          <a:p>
            <a:pPr marL="0" indent="0">
              <a:buNone/>
            </a:pPr>
            <a:r>
              <a:rPr lang="pl-PL" sz="1900" b="1" dirty="0" smtClean="0"/>
              <a:t>Art</a:t>
            </a:r>
            <a:r>
              <a:rPr lang="pl-PL" sz="1900" b="1" dirty="0"/>
              <a:t>. 750 [Umowy o świadczenie usług]</a:t>
            </a:r>
            <a:r>
              <a:rPr lang="pl-PL" sz="1900" dirty="0"/>
              <a:t> Do umów o świadczenie usług, które nie są uregulowane innymi przepisami, stosuje się odpowiednio </a:t>
            </a:r>
            <a:r>
              <a:rPr lang="pl-PL" sz="1900" dirty="0">
                <a:hlinkClick r:id="rId2"/>
              </a:rPr>
              <a:t>przepisy o zleceniu</a:t>
            </a:r>
            <a:r>
              <a:rPr lang="pl-PL" sz="1900" dirty="0"/>
              <a:t>.</a:t>
            </a:r>
          </a:p>
          <a:p>
            <a:pPr marL="0" indent="0">
              <a:buNone/>
            </a:pPr>
            <a:r>
              <a:rPr lang="pl-PL" sz="1900" b="1" dirty="0"/>
              <a:t>Art. 751 [Przedawnienie]</a:t>
            </a:r>
            <a:r>
              <a:rPr lang="pl-PL" sz="1900" dirty="0"/>
              <a:t> </a:t>
            </a:r>
            <a:r>
              <a:rPr lang="pl-PL" sz="1900" u="sng" dirty="0">
                <a:solidFill>
                  <a:srgbClr val="FF0000"/>
                </a:solidFill>
              </a:rPr>
              <a:t>Z upływem lat dwóch przedawniają się:</a:t>
            </a:r>
          </a:p>
          <a:p>
            <a:pPr marL="0" indent="0">
              <a:buNone/>
            </a:pPr>
            <a:r>
              <a:rPr lang="pl-PL" sz="1900" dirty="0"/>
              <a:t>1)  </a:t>
            </a:r>
            <a:r>
              <a:rPr lang="pl-PL" sz="1900" u="sng" dirty="0"/>
              <a:t>roszczenia o wynagrodzenie za spełnione czynności i o zwrot poniesionych wydatków przysługujące osobom,</a:t>
            </a:r>
            <a:r>
              <a:rPr lang="pl-PL" sz="1900" dirty="0"/>
              <a:t> które stale lub w zakresie działalności przedsiębiorstwa trudnią się czynnościami danego rodzaju; to samo dotyczy roszczeń z tytułu zaliczek udzielonych tym osobom; </a:t>
            </a:r>
          </a:p>
          <a:p>
            <a:pPr marL="0" indent="0">
              <a:buNone/>
            </a:pPr>
            <a:r>
              <a:rPr lang="pl-PL" sz="1900" dirty="0"/>
              <a:t>2)  </a:t>
            </a:r>
            <a:r>
              <a:rPr lang="pl-PL" sz="1900" u="sng" dirty="0"/>
              <a:t>roszczenia z tytułu utrzymania, pielęgnowania, wychowania lub nauki, jeżeli przysługują osobom trudniącym się zawodowo </a:t>
            </a:r>
            <a:r>
              <a:rPr lang="pl-PL" sz="1900" dirty="0"/>
              <a:t>takimi czynnościami albo osobom utrzymującym zakłady na ten cel przeznaczone.</a:t>
            </a:r>
          </a:p>
          <a:p>
            <a:pPr marL="0" indent="0">
              <a:buNone/>
            </a:pPr>
            <a:endParaRPr lang="pl-PL" sz="1400" dirty="0"/>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389017" y="1360653"/>
            <a:ext cx="5183188" cy="4857291"/>
          </a:xfrm>
        </p:spPr>
        <p:txBody>
          <a:bodyPr>
            <a:normAutofit fontScale="70000" lnSpcReduction="20000"/>
          </a:bodyPr>
          <a:lstStyle/>
          <a:p>
            <a:pPr marL="0" indent="0">
              <a:buNone/>
            </a:pPr>
            <a:r>
              <a:rPr lang="uk" b="1" dirty="0" smtClean="0"/>
              <a:t>Стаття </a:t>
            </a:r>
            <a:r>
              <a:rPr lang="uk" b="1" dirty="0"/>
              <a:t>750. [Договори про надання послуг] </a:t>
            </a:r>
            <a:r>
              <a:rPr lang="uk" dirty="0">
                <a:hlinkClick r:id="rId2"/>
              </a:rPr>
              <a:t>Положення про доручення </a:t>
            </a:r>
            <a:r>
              <a:rPr lang="uk" dirty="0"/>
              <a:t>застосовуються </a:t>
            </a:r>
            <a:r>
              <a:rPr lang="uk" dirty="0" smtClean="0"/>
              <a:t>відповідно до </a:t>
            </a:r>
            <a:r>
              <a:rPr lang="uk" dirty="0"/>
              <a:t>договорів про надання послуг, які не регулюються іншими </a:t>
            </a:r>
            <a:r>
              <a:rPr lang="uk" dirty="0" smtClean="0"/>
              <a:t>положеннями.</a:t>
            </a:r>
            <a:endParaRPr lang="uk" dirty="0"/>
          </a:p>
          <a:p>
            <a:pPr marL="0" indent="0">
              <a:buNone/>
            </a:pPr>
            <a:r>
              <a:rPr lang="uk" b="1" dirty="0"/>
              <a:t>Стаття 751 [давність]</a:t>
            </a:r>
            <a:r>
              <a:rPr lang="uk" dirty="0"/>
              <a:t> </a:t>
            </a:r>
            <a:r>
              <a:rPr lang="uk" u="sng" dirty="0">
                <a:solidFill>
                  <a:srgbClr val="FF0000"/>
                </a:solidFill>
              </a:rPr>
              <a:t>Зі спливом двох років позовна давність </a:t>
            </a:r>
            <a:r>
              <a:rPr lang="uk" u="sng" dirty="0" smtClean="0">
                <a:solidFill>
                  <a:srgbClr val="FF0000"/>
                </a:solidFill>
              </a:rPr>
              <a:t>втрачається щодо:</a:t>
            </a:r>
            <a:endParaRPr lang="uk" u="sng" dirty="0">
              <a:solidFill>
                <a:srgbClr val="FF0000"/>
              </a:solidFill>
            </a:endParaRPr>
          </a:p>
          <a:p>
            <a:pPr marL="0" indent="0">
              <a:buNone/>
            </a:pPr>
            <a:r>
              <a:rPr lang="uk" dirty="0"/>
              <a:t>1) </a:t>
            </a:r>
            <a:r>
              <a:rPr lang="uk" u="sng" dirty="0" smtClean="0"/>
              <a:t>вимог </a:t>
            </a:r>
            <a:r>
              <a:rPr lang="uk" u="sng" dirty="0"/>
              <a:t>про винагороду за виконану діяльність та про відшкодування понесених витрат </a:t>
            </a:r>
            <a:r>
              <a:rPr lang="uk" u="sng" dirty="0" smtClean="0"/>
              <a:t>особами</a:t>
            </a:r>
            <a:r>
              <a:rPr lang="uk" dirty="0" smtClean="0"/>
              <a:t>, </a:t>
            </a:r>
            <a:r>
              <a:rPr lang="uk" dirty="0"/>
              <a:t>які займаються даним видом діяльності на постійній основі або в межах діяльності товариства; те саме стосується вимог щодо авансів, наданих цим особам;</a:t>
            </a:r>
          </a:p>
          <a:p>
            <a:pPr marL="0" indent="0">
              <a:buNone/>
            </a:pPr>
            <a:r>
              <a:rPr lang="uk" dirty="0"/>
              <a:t>2) </a:t>
            </a:r>
            <a:r>
              <a:rPr lang="uk" u="sng" dirty="0" smtClean="0"/>
              <a:t>вимог </a:t>
            </a:r>
            <a:r>
              <a:rPr lang="uk" u="sng" dirty="0"/>
              <a:t>про утримання, догляд, виховання чи освіту, якщо на це мають право особи, які професійно займаються </a:t>
            </a:r>
            <a:r>
              <a:rPr lang="uk" dirty="0"/>
              <a:t>такою діяльністю, або особи, які з цією метою утримують </a:t>
            </a:r>
            <a:r>
              <a:rPr lang="uk" dirty="0" smtClean="0"/>
              <a:t>такі заклади.</a:t>
            </a:r>
            <a:endParaRPr lang="uk" dirty="0"/>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07987" y="6034088"/>
            <a:ext cx="10944225" cy="823912"/>
          </a:xfrm>
          <a:prstGeom prst="rect">
            <a:avLst/>
          </a:prstGeom>
        </p:spPr>
      </p:pic>
    </p:spTree>
    <p:extLst>
      <p:ext uri="{BB962C8B-B14F-4D97-AF65-F5344CB8AC3E}">
        <p14:creationId xmlns:p14="http://schemas.microsoft.com/office/powerpoint/2010/main" xmlns="" val="3187613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A31D13F-A138-A864-4CB1-60D0D0537241}"/>
              </a:ext>
            </a:extLst>
          </p:cNvPr>
          <p:cNvSpPr>
            <a:spLocks noGrp="1"/>
          </p:cNvSpPr>
          <p:nvPr>
            <p:ph type="title"/>
          </p:nvPr>
        </p:nvSpPr>
        <p:spPr>
          <a:xfrm>
            <a:off x="1" y="289709"/>
            <a:ext cx="11990894" cy="777875"/>
          </a:xfrm>
        </p:spPr>
        <p:txBody>
          <a:bodyPr>
            <a:noAutofit/>
          </a:bodyPr>
          <a:lstStyle/>
          <a:p>
            <a:pPr algn="ctr"/>
            <a:r>
              <a:rPr lang="pl-PL" sz="3600" b="1" dirty="0">
                <a:solidFill>
                  <a:srgbClr val="00B050"/>
                </a:solidFill>
                <a:latin typeface="Algerian" panose="04020705040A02060702" pitchFamily="82" charset="0"/>
              </a:rPr>
              <a:t>UMOWA ZLECENIE – OBOWIĄZKI </a:t>
            </a:r>
            <a:r>
              <a:rPr lang="pl-PL" sz="3600" b="1" dirty="0" smtClean="0">
                <a:solidFill>
                  <a:srgbClr val="00B050"/>
                </a:solidFill>
                <a:latin typeface="Algerian" panose="04020705040A02060702" pitchFamily="82" charset="0"/>
              </a:rPr>
              <a:t>ZLECENIODAWCY</a:t>
            </a:r>
            <a:r>
              <a:rPr lang="uk-UA" sz="3600" b="1" dirty="0" smtClean="0">
                <a:solidFill>
                  <a:srgbClr val="00B050"/>
                </a:solidFill>
                <a:latin typeface="Algerian" panose="04020705040A02060702" pitchFamily="82" charset="0"/>
              </a:rPr>
              <a:t/>
            </a:r>
            <a:br>
              <a:rPr lang="uk-UA" sz="3600" b="1" dirty="0" smtClean="0">
                <a:solidFill>
                  <a:srgbClr val="00B050"/>
                </a:solidFill>
                <a:latin typeface="Algerian" panose="04020705040A02060702" pitchFamily="82" charset="0"/>
              </a:rPr>
            </a:br>
            <a:r>
              <a:rPr lang="uk" sz="3600" b="1" dirty="0">
                <a:solidFill>
                  <a:srgbClr val="00B050"/>
                </a:solidFill>
                <a:latin typeface="Algerian" panose="04020705040A02060702" pitchFamily="82" charset="0"/>
              </a:rPr>
              <a:t>ДОГОВІР </a:t>
            </a:r>
            <a:r>
              <a:rPr lang="ru-RU" sz="3600" b="1" dirty="0">
                <a:solidFill>
                  <a:srgbClr val="00B050"/>
                </a:solidFill>
                <a:latin typeface="Algerian" panose="04020705040A02060702" pitchFamily="82" charset="0"/>
              </a:rPr>
              <a:t>ДОРУЧЕННЯ </a:t>
            </a:r>
            <a:r>
              <a:rPr lang="uk" sz="3600" b="1" dirty="0" smtClean="0">
                <a:solidFill>
                  <a:srgbClr val="00B050"/>
                </a:solidFill>
                <a:latin typeface="Algerian" panose="04020705040A02060702" pitchFamily="82" charset="0"/>
              </a:rPr>
              <a:t>- </a:t>
            </a:r>
            <a:r>
              <a:rPr lang="uk" sz="3600" b="1" dirty="0">
                <a:solidFill>
                  <a:srgbClr val="00B050"/>
                </a:solidFill>
                <a:latin typeface="Algerian" panose="04020705040A02060702" pitchFamily="82" charset="0"/>
              </a:rPr>
              <a:t>ОБОВ'ЯЗКИ </a:t>
            </a:r>
            <a:r>
              <a:rPr lang="uk-UA" sz="3600" b="1" dirty="0" smtClean="0">
                <a:solidFill>
                  <a:srgbClr val="00B050"/>
                </a:solidFill>
                <a:latin typeface="Algerian" panose="04020705040A02060702" pitchFamily="82" charset="0"/>
              </a:rPr>
              <a:t>ЗАМОВНИКІВ</a:t>
            </a:r>
            <a:endParaRPr lang="pl-PL" sz="3600" dirty="0"/>
          </a:p>
        </p:txBody>
      </p:sp>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a:off x="838200" y="1520073"/>
            <a:ext cx="10515600" cy="4324350"/>
          </a:xfrm>
        </p:spPr>
        <p:txBody>
          <a:bodyPr>
            <a:normAutofit/>
          </a:bodyPr>
          <a:lstStyle/>
          <a:p>
            <a:pPr marL="0" indent="0" algn="l" rtl="0">
              <a:buNone/>
            </a:pPr>
            <a:r>
              <a:rPr lang="pl-PL" sz="2200" dirty="0">
                <a:effectLst/>
              </a:rPr>
              <a:t>Odgórnie ustalona wysokość minimalnego wynagrodzenia obowiązuje także w odniesieniu do umów zleceń</a:t>
            </a:r>
            <a:r>
              <a:rPr lang="pl-PL" sz="2200" b="1" u="sng" dirty="0">
                <a:solidFill>
                  <a:srgbClr val="FF0000"/>
                </a:solidFill>
                <a:effectLst/>
              </a:rPr>
              <a:t>, w formie minimalnej stawki godzinowej</a:t>
            </a:r>
            <a:r>
              <a:rPr lang="pl-PL" sz="2200" dirty="0">
                <a:effectLst/>
              </a:rPr>
              <a:t>.  Wysokość stawki godzinowej jest ściśle związana z wysokością minimalnego wynagrodzenia za pracę i będzie się zmieniać wraz ze zmianą wysokości tego wynagrodzenia.</a:t>
            </a:r>
          </a:p>
          <a:p>
            <a:pPr marL="0" indent="0">
              <a:buNone/>
            </a:pPr>
            <a:r>
              <a:rPr lang="pl-PL" sz="2200" dirty="0"/>
              <a:t>W roku 2022 wysokość minimalnej stawki godzinowej </a:t>
            </a:r>
            <a:r>
              <a:rPr lang="pl-PL" sz="2200" b="1" i="1" u="sng" dirty="0">
                <a:solidFill>
                  <a:srgbClr val="FF0000"/>
                </a:solidFill>
              </a:rPr>
              <a:t>wynosi 19,70 zł brutto za godzinę</a:t>
            </a:r>
            <a:r>
              <a:rPr lang="pl-PL" sz="1600" dirty="0"/>
              <a:t>.</a:t>
            </a:r>
          </a:p>
          <a:p>
            <a:pPr marL="0" indent="0">
              <a:buNone/>
            </a:pPr>
            <a:r>
              <a:rPr lang="uk" sz="2200" dirty="0"/>
              <a:t>Заздалегідь визначена мінімальна заробітна плата також застосовується до договорів доручення </a:t>
            </a:r>
            <a:r>
              <a:rPr lang="uk" sz="2200" b="1" u="sng" dirty="0">
                <a:solidFill>
                  <a:srgbClr val="FF0000"/>
                </a:solidFill>
              </a:rPr>
              <a:t>у формі мінімальної погодинної ставки </a:t>
            </a:r>
            <a:r>
              <a:rPr lang="uk" sz="2200" dirty="0"/>
              <a:t>. Розмір погодинної оплати праці тісно пов'язаний з розміром мінімальної заробітної плати за працю і змінюватиметься зі зміною розміру цієї заробітної плати.</a:t>
            </a:r>
          </a:p>
          <a:p>
            <a:pPr marL="0" indent="0">
              <a:buNone/>
            </a:pPr>
            <a:r>
              <a:rPr lang="uk" sz="2200" dirty="0"/>
              <a:t>У 2022 році мінімальна погодинна заробітна плата </a:t>
            </a:r>
            <a:r>
              <a:rPr lang="uk" sz="2200" b="1" i="1" u="sng" dirty="0">
                <a:solidFill>
                  <a:srgbClr val="FF0000"/>
                </a:solidFill>
              </a:rPr>
              <a:t>становить 19,70 злотих брутто за годину </a:t>
            </a:r>
            <a:r>
              <a:rPr lang="uk" sz="1600" dirty="0"/>
              <a:t>.</a:t>
            </a:r>
          </a:p>
          <a:p>
            <a:pPr marL="0" indent="0" algn="just">
              <a:buNone/>
            </a:pPr>
            <a:endParaRPr lang="pl-PL" altLang="pl-PL" sz="2200" u="sng" dirty="0"/>
          </a:p>
          <a:p>
            <a:pPr marL="0" indent="0" algn="just" eaLnBrk="1" hangingPunct="1">
              <a:buNone/>
            </a:pPr>
            <a:endParaRPr lang="pl-PL" altLang="pl-PL" sz="2200" u="sng" dirty="0"/>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21380615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BB3D7F0E-6BA0-518E-AB58-27CDAB6608BC}"/>
              </a:ext>
            </a:extLst>
          </p:cNvPr>
          <p:cNvSpPr>
            <a:spLocks noGrp="1"/>
          </p:cNvSpPr>
          <p:nvPr>
            <p:ph type="title"/>
          </p:nvPr>
        </p:nvSpPr>
        <p:spPr>
          <a:xfrm>
            <a:off x="0" y="-21373"/>
            <a:ext cx="12192000" cy="1316038"/>
          </a:xfrm>
        </p:spPr>
        <p:txBody>
          <a:bodyPr>
            <a:normAutofit/>
          </a:bodyPr>
          <a:lstStyle/>
          <a:p>
            <a:pPr algn="ctr"/>
            <a:r>
              <a:rPr lang="pl-PL" sz="3600" b="1" dirty="0">
                <a:solidFill>
                  <a:srgbClr val="00B050"/>
                </a:solidFill>
                <a:latin typeface="Algerian" panose="04020705040A02060702" pitchFamily="82" charset="0"/>
              </a:rPr>
              <a:t>UMOWA ZLECENIE – OBOWIĄZKI ZLECENIODAWCY</a:t>
            </a:r>
            <a:r>
              <a:rPr lang="uk-UA" sz="3600" b="1" dirty="0">
                <a:solidFill>
                  <a:srgbClr val="00B050"/>
                </a:solidFill>
                <a:latin typeface="Algerian" panose="04020705040A02060702" pitchFamily="82" charset="0"/>
              </a:rPr>
              <a:t/>
            </a:r>
            <a:br>
              <a:rPr lang="uk-UA" sz="3600" b="1" dirty="0">
                <a:solidFill>
                  <a:srgbClr val="00B050"/>
                </a:solidFill>
                <a:latin typeface="Algerian" panose="04020705040A02060702" pitchFamily="82" charset="0"/>
              </a:rPr>
            </a:br>
            <a:r>
              <a:rPr lang="uk" sz="3600" b="1" dirty="0">
                <a:solidFill>
                  <a:srgbClr val="00B050"/>
                </a:solidFill>
                <a:latin typeface="Algerian" panose="04020705040A02060702" pitchFamily="82" charset="0"/>
              </a:rPr>
              <a:t>ДОГОВІР </a:t>
            </a:r>
            <a:r>
              <a:rPr lang="ru-RU" sz="3600" b="1" dirty="0">
                <a:solidFill>
                  <a:srgbClr val="00B050"/>
                </a:solidFill>
                <a:latin typeface="Algerian" panose="04020705040A02060702" pitchFamily="82" charset="0"/>
              </a:rPr>
              <a:t>ДОРУЧЕННЯ </a:t>
            </a:r>
            <a:r>
              <a:rPr lang="uk" sz="3600" b="1" dirty="0">
                <a:solidFill>
                  <a:srgbClr val="00B050"/>
                </a:solidFill>
                <a:latin typeface="Algerian" panose="04020705040A02060702" pitchFamily="82" charset="0"/>
              </a:rPr>
              <a:t>- ОБОВ'ЯЗКИ </a:t>
            </a:r>
            <a:r>
              <a:rPr lang="uk-UA" sz="3600" b="1" dirty="0">
                <a:solidFill>
                  <a:srgbClr val="00B050"/>
                </a:solidFill>
                <a:latin typeface="Algerian" panose="04020705040A02060702" pitchFamily="82" charset="0"/>
              </a:rPr>
              <a:t>ЗАМОВНИКІВ</a:t>
            </a:r>
            <a:endParaRPr lang="pl-PL" sz="3600" dirty="0">
              <a:solidFill>
                <a:srgbClr val="00B050"/>
              </a:solidFill>
              <a:latin typeface="Algerian" panose="04020705040A02060702" pitchFamily="82" charset="0"/>
            </a:endParaRPr>
          </a:p>
        </p:txBody>
      </p:sp>
      <p:sp>
        <p:nvSpPr>
          <p:cNvPr id="4" name="Symbol zastępczy zawartości 3">
            <a:extLst>
              <a:ext uri="{FF2B5EF4-FFF2-40B4-BE49-F238E27FC236}">
                <a16:creationId xmlns="" xmlns:a16="http://schemas.microsoft.com/office/drawing/2014/main" id="{0282EB00-CB4A-AC33-301A-0ABA876791B4}"/>
              </a:ext>
            </a:extLst>
          </p:cNvPr>
          <p:cNvSpPr>
            <a:spLocks noGrp="1"/>
          </p:cNvSpPr>
          <p:nvPr>
            <p:ph sz="half" idx="2"/>
          </p:nvPr>
        </p:nvSpPr>
        <p:spPr>
          <a:xfrm>
            <a:off x="839788" y="1123460"/>
            <a:ext cx="5157787" cy="5416550"/>
          </a:xfrm>
        </p:spPr>
        <p:txBody>
          <a:bodyPr>
            <a:normAutofit fontScale="92500" lnSpcReduction="20000"/>
          </a:bodyPr>
          <a:lstStyle/>
          <a:p>
            <a:pPr algn="just"/>
            <a:r>
              <a:rPr lang="pl-PL" sz="2200" dirty="0"/>
              <a:t>obowiązek </a:t>
            </a:r>
            <a:r>
              <a:rPr lang="pl-PL" sz="2200" b="1" u="sng" dirty="0">
                <a:solidFill>
                  <a:srgbClr val="FF0000"/>
                </a:solidFill>
              </a:rPr>
              <a:t>naliczania i odprowadzania składek na ubezpieczenia społeczne do ZUS-u</a:t>
            </a:r>
            <a:r>
              <a:rPr lang="pl-PL" sz="2200" dirty="0"/>
              <a:t>. Zleceniodawca zwolniony jest z odprowadzania składek społecznych za zleceniobiorcę, dopiero w momencie, kiedy zleceniobiorca posiada inne tytułu do ubezpieczenia, których kwota jest równa lub wyższa niż minimalna krajowa. W takim przypadku obowiązkowo opłacana będzie jedynie składka zdrowotna.</a:t>
            </a:r>
          </a:p>
          <a:p>
            <a:pPr algn="just"/>
            <a:r>
              <a:rPr lang="pl-PL" sz="2200" b="1" u="sng" dirty="0">
                <a:solidFill>
                  <a:srgbClr val="FF0000"/>
                </a:solidFill>
              </a:rPr>
              <a:t>zgłoszenia do składek ZUS należy dokonać w ciągu 7 dni od rozpoczęcia umowy zlecenie</a:t>
            </a:r>
          </a:p>
          <a:p>
            <a:pPr algn="just"/>
            <a:r>
              <a:rPr lang="pl-PL" sz="2200" b="1" u="sng" dirty="0">
                <a:solidFill>
                  <a:srgbClr val="FF0000"/>
                </a:solidFill>
              </a:rPr>
              <a:t>odprowadzić co miesiąc zaliczkę na podatek dochodowy</a:t>
            </a:r>
            <a:r>
              <a:rPr lang="pl-PL" sz="2200" b="1" dirty="0"/>
              <a:t>. </a:t>
            </a:r>
            <a:r>
              <a:rPr lang="pl-PL" sz="2200" dirty="0"/>
              <a:t>Podstawę opodatkowania stanowi w tym przypadku przychód pomniejszony o koszty uzyskania przychodów oraz składki potrącone przez płatnika na ubezpieczenia emerytalne, rentowe i chorobowe</a:t>
            </a:r>
          </a:p>
          <a:p>
            <a:pPr algn="just"/>
            <a:r>
              <a:rPr lang="pl-PL" sz="2200" b="1" u="sng" dirty="0">
                <a:solidFill>
                  <a:srgbClr val="FF0000"/>
                </a:solidFill>
              </a:rPr>
              <a:t>wystawienia zleceniobiorcom informacji PIT-11, która będzie podstawą rozliczenia rocznego.</a:t>
            </a:r>
          </a:p>
        </p:txBody>
      </p:sp>
      <p:sp>
        <p:nvSpPr>
          <p:cNvPr id="6" name="Symbol zastępczy zawartości 5">
            <a:extLst>
              <a:ext uri="{FF2B5EF4-FFF2-40B4-BE49-F238E27FC236}">
                <a16:creationId xmlns="" xmlns:a16="http://schemas.microsoft.com/office/drawing/2014/main" id="{974A00B1-4F79-DA0E-9970-16CE622B07D3}"/>
              </a:ext>
            </a:extLst>
          </p:cNvPr>
          <p:cNvSpPr>
            <a:spLocks noGrp="1"/>
          </p:cNvSpPr>
          <p:nvPr>
            <p:ph sz="quarter" idx="4"/>
          </p:nvPr>
        </p:nvSpPr>
        <p:spPr>
          <a:xfrm>
            <a:off x="6172199" y="1123460"/>
            <a:ext cx="5328501" cy="5066203"/>
          </a:xfrm>
        </p:spPr>
        <p:txBody>
          <a:bodyPr>
            <a:noAutofit/>
          </a:bodyPr>
          <a:lstStyle/>
          <a:p>
            <a:pPr algn="just">
              <a:lnSpc>
                <a:spcPct val="75000"/>
              </a:lnSpc>
            </a:pPr>
            <a:r>
              <a:rPr lang="uk" sz="1900" dirty="0"/>
              <a:t>обов'язок </a:t>
            </a:r>
            <a:r>
              <a:rPr lang="uk" sz="1900" b="1" u="sng" dirty="0">
                <a:solidFill>
                  <a:srgbClr val="FF0000"/>
                </a:solidFill>
              </a:rPr>
              <a:t>нарахування та сплати внесків на соціальне страхування до </a:t>
            </a:r>
            <a:r>
              <a:rPr lang="uk" sz="1900" b="1" u="sng" dirty="0" smtClean="0">
                <a:solidFill>
                  <a:srgbClr val="FF0000"/>
                </a:solidFill>
              </a:rPr>
              <a:t>ZUS</a:t>
            </a:r>
            <a:r>
              <a:rPr lang="uk" sz="1900" dirty="0" smtClean="0"/>
              <a:t>. </a:t>
            </a:r>
            <a:r>
              <a:rPr lang="uk" sz="1900" dirty="0"/>
              <a:t>Замовник звільняється від сплати соціальних внесків за підрядника лише тоді, коли підрядник має інші страхові </a:t>
            </a:r>
            <a:r>
              <a:rPr lang="uk" sz="1900" dirty="0" smtClean="0"/>
              <a:t>оплати, </a:t>
            </a:r>
            <a:r>
              <a:rPr lang="uk" sz="1900" dirty="0"/>
              <a:t>сума яких дорівнює або перевищує національний мінімум. У цьому випадку сплачуватиметься лише страховий внесок.</a:t>
            </a:r>
          </a:p>
          <a:p>
            <a:pPr algn="just">
              <a:lnSpc>
                <a:spcPct val="75000"/>
              </a:lnSpc>
            </a:pPr>
            <a:r>
              <a:rPr lang="uk" sz="1900" b="1" u="sng" dirty="0">
                <a:solidFill>
                  <a:srgbClr val="FF0000"/>
                </a:solidFill>
              </a:rPr>
              <a:t>заявки на внески ZUS повинні бути подані протягом 7 днів з моменту початку договору доручення</a:t>
            </a:r>
          </a:p>
          <a:p>
            <a:pPr algn="just">
              <a:lnSpc>
                <a:spcPct val="75000"/>
              </a:lnSpc>
            </a:pPr>
            <a:r>
              <a:rPr lang="uk" sz="1900" b="1" u="sng" dirty="0">
                <a:solidFill>
                  <a:srgbClr val="FF0000"/>
                </a:solidFill>
              </a:rPr>
              <a:t>сплачувати щомісячний авансовий внесок з податку на </a:t>
            </a:r>
            <a:r>
              <a:rPr lang="uk" sz="1900" b="1" u="sng" dirty="0" smtClean="0">
                <a:solidFill>
                  <a:srgbClr val="FF0000"/>
                </a:solidFill>
              </a:rPr>
              <a:t>прибуток</a:t>
            </a:r>
            <a:r>
              <a:rPr lang="uk" sz="1900" b="1" dirty="0" smtClean="0"/>
              <a:t>. </a:t>
            </a:r>
            <a:r>
              <a:rPr lang="uk" sz="1900" dirty="0"/>
              <a:t>У цьому випадку оподатковуваною сумою є дохід за вирахуванням витрат, що не підлягають оподаткуванню, і внесків, утриманих платником на пенсійне страхування, страхування на випадок інвалідності та хвороби.</a:t>
            </a:r>
          </a:p>
          <a:p>
            <a:pPr algn="just">
              <a:lnSpc>
                <a:spcPct val="75000"/>
              </a:lnSpc>
            </a:pPr>
            <a:r>
              <a:rPr lang="uk" sz="1900" b="1" u="sng" dirty="0">
                <a:solidFill>
                  <a:srgbClr val="FF0000"/>
                </a:solidFill>
              </a:rPr>
              <a:t>видача відомостей </a:t>
            </a:r>
            <a:r>
              <a:rPr lang="pl-PL" sz="1900" b="1" u="sng" dirty="0" smtClean="0">
                <a:solidFill>
                  <a:srgbClr val="FF0000"/>
                </a:solidFill>
              </a:rPr>
              <a:t>PIT</a:t>
            </a:r>
            <a:r>
              <a:rPr lang="uk" sz="1900" b="1" u="sng" dirty="0" smtClean="0">
                <a:solidFill>
                  <a:srgbClr val="FF0000"/>
                </a:solidFill>
              </a:rPr>
              <a:t>-11 </a:t>
            </a:r>
            <a:r>
              <a:rPr lang="uk" sz="1900" b="1" u="sng" dirty="0">
                <a:solidFill>
                  <a:srgbClr val="FF0000"/>
                </a:solidFill>
              </a:rPr>
              <a:t>контрагентам, які будуть підставою для </a:t>
            </a:r>
            <a:r>
              <a:rPr lang="uk" sz="1900" b="1" u="sng" dirty="0" smtClean="0">
                <a:solidFill>
                  <a:srgbClr val="FF0000"/>
                </a:solidFill>
              </a:rPr>
              <a:t>річного </a:t>
            </a:r>
            <a:r>
              <a:rPr lang="uk" sz="1900" b="1" u="sng" dirty="0">
                <a:solidFill>
                  <a:srgbClr val="FF0000"/>
                </a:solidFill>
              </a:rPr>
              <a:t>розрахунку.</a:t>
            </a:r>
          </a:p>
        </p:txBody>
      </p:sp>
      <p:pic>
        <p:nvPicPr>
          <p:cNvPr id="7" name="Obraz 6">
            <a:extLst>
              <a:ext uri="{FF2B5EF4-FFF2-40B4-BE49-F238E27FC236}">
                <a16:creationId xmlns="" xmlns:a16="http://schemas.microsoft.com/office/drawing/2014/main" id="{34E0C9FA-A932-F1F6-4FE8-E4AD43B0D14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07987" y="6189662"/>
            <a:ext cx="10944225" cy="668337"/>
          </a:xfrm>
          <a:prstGeom prst="rect">
            <a:avLst/>
          </a:prstGeom>
        </p:spPr>
      </p:pic>
    </p:spTree>
    <p:extLst>
      <p:ext uri="{BB962C8B-B14F-4D97-AF65-F5344CB8AC3E}">
        <p14:creationId xmlns:p14="http://schemas.microsoft.com/office/powerpoint/2010/main" xmlns="" val="213349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
        <p:nvSpPr>
          <p:cNvPr id="6" name="Tytuł 5">
            <a:extLst>
              <a:ext uri="{FF2B5EF4-FFF2-40B4-BE49-F238E27FC236}">
                <a16:creationId xmlns="" xmlns:a16="http://schemas.microsoft.com/office/drawing/2014/main" id="{5F593AE5-9D79-534F-1525-2089A94172A2}"/>
              </a:ext>
            </a:extLst>
          </p:cNvPr>
          <p:cNvSpPr>
            <a:spLocks noGrp="1"/>
          </p:cNvSpPr>
          <p:nvPr>
            <p:ph type="title"/>
          </p:nvPr>
        </p:nvSpPr>
        <p:spPr/>
        <p:txBody>
          <a:bodyPr/>
          <a:lstStyle/>
          <a:p>
            <a:endParaRPr lang="pl-PL" dirty="0"/>
          </a:p>
        </p:txBody>
      </p:sp>
      <p:pic>
        <p:nvPicPr>
          <p:cNvPr id="11" name="Symbol zastępczy zawartości 10">
            <a:extLst>
              <a:ext uri="{FF2B5EF4-FFF2-40B4-BE49-F238E27FC236}">
                <a16:creationId xmlns="" xmlns:a16="http://schemas.microsoft.com/office/drawing/2014/main" id="{A70B59B2-0BB2-C1E5-3CEB-3D0F1F92ED94}"/>
              </a:ext>
            </a:extLst>
          </p:cNvPr>
          <p:cNvPicPr>
            <a:picLocks noGrp="1" noChangeAspect="1"/>
          </p:cNvPicPr>
          <p:nvPr>
            <p:ph idx="1"/>
          </p:nvPr>
        </p:nvPicPr>
        <p:blipFill>
          <a:blip r:embed="rId3" cstate="print"/>
          <a:stretch>
            <a:fillRect/>
          </a:stretch>
        </p:blipFill>
        <p:spPr>
          <a:xfrm>
            <a:off x="752475" y="365126"/>
            <a:ext cx="11020425" cy="4578350"/>
          </a:xfrm>
        </p:spPr>
      </p:pic>
      <p:sp>
        <p:nvSpPr>
          <p:cNvPr id="13" name="pole tekstowe 12">
            <a:extLst>
              <a:ext uri="{FF2B5EF4-FFF2-40B4-BE49-F238E27FC236}">
                <a16:creationId xmlns="" xmlns:a16="http://schemas.microsoft.com/office/drawing/2014/main" id="{1F53F35D-628D-4D3D-3152-080824965466}"/>
              </a:ext>
            </a:extLst>
          </p:cNvPr>
          <p:cNvSpPr txBox="1"/>
          <p:nvPr/>
        </p:nvSpPr>
        <p:spPr>
          <a:xfrm>
            <a:off x="2105025" y="4937529"/>
            <a:ext cx="9248775" cy="369332"/>
          </a:xfrm>
          <a:prstGeom prst="rect">
            <a:avLst/>
          </a:prstGeom>
          <a:noFill/>
        </p:spPr>
        <p:txBody>
          <a:bodyPr wrap="square">
            <a:spAutoFit/>
          </a:bodyPr>
          <a:lstStyle/>
          <a:p>
            <a:r>
              <a:rPr lang="pl-PL" dirty="0"/>
              <a:t>Źródło: https://www.pip.gov.pl/pl/o-urzedzie/wyjasnienia-i-wsparcie-pip/-praca-w-polsce</a:t>
            </a:r>
          </a:p>
        </p:txBody>
      </p:sp>
    </p:spTree>
    <p:extLst>
      <p:ext uri="{BB962C8B-B14F-4D97-AF65-F5344CB8AC3E}">
        <p14:creationId xmlns:p14="http://schemas.microsoft.com/office/powerpoint/2010/main" xmlns="" val="4142920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 xmlns:a16="http://schemas.microsoft.com/office/drawing/2014/main" id="{B7611A63-2A64-E95E-C66C-41BA981C26A6}"/>
              </a:ext>
            </a:extLst>
          </p:cNvPr>
          <p:cNvPicPr>
            <a:picLocks noChangeAspect="1"/>
          </p:cNvPicPr>
          <p:nvPr/>
        </p:nvPicPr>
        <p:blipFill>
          <a:blip r:embed="rId2" cstate="print"/>
          <a:stretch>
            <a:fillRect/>
          </a:stretch>
        </p:blipFill>
        <p:spPr>
          <a:xfrm>
            <a:off x="1202826" y="0"/>
            <a:ext cx="9786347" cy="6143625"/>
          </a:xfrm>
          <a:prstGeom prst="rect">
            <a:avLst/>
          </a:prstGeom>
        </p:spPr>
      </p:pic>
    </p:spTree>
    <p:extLst>
      <p:ext uri="{BB962C8B-B14F-4D97-AF65-F5344CB8AC3E}">
        <p14:creationId xmlns:p14="http://schemas.microsoft.com/office/powerpoint/2010/main" xmlns="" val="4210853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 xmlns:a16="http://schemas.microsoft.com/office/drawing/2014/main" id="{DD01A40C-7896-58E0-A0C1-8C50D4DEFDE5}"/>
              </a:ext>
            </a:extLst>
          </p:cNvPr>
          <p:cNvPicPr>
            <a:picLocks noChangeAspect="1"/>
          </p:cNvPicPr>
          <p:nvPr/>
        </p:nvPicPr>
        <p:blipFill>
          <a:blip r:embed="rId2" cstate="print"/>
          <a:stretch>
            <a:fillRect/>
          </a:stretch>
        </p:blipFill>
        <p:spPr>
          <a:xfrm>
            <a:off x="1109662" y="166687"/>
            <a:ext cx="9972675" cy="5815013"/>
          </a:xfrm>
          <a:prstGeom prst="rect">
            <a:avLst/>
          </a:prstGeom>
        </p:spPr>
      </p:pic>
      <p:sp>
        <p:nvSpPr>
          <p:cNvPr id="5" name="pole tekstowe 4">
            <a:extLst>
              <a:ext uri="{FF2B5EF4-FFF2-40B4-BE49-F238E27FC236}">
                <a16:creationId xmlns="" xmlns:a16="http://schemas.microsoft.com/office/drawing/2014/main" id="{284D8F6C-9F04-E340-70C2-7566E0641A9B}"/>
              </a:ext>
            </a:extLst>
          </p:cNvPr>
          <p:cNvSpPr txBox="1"/>
          <p:nvPr/>
        </p:nvSpPr>
        <p:spPr>
          <a:xfrm>
            <a:off x="1109662" y="6044982"/>
            <a:ext cx="9024938" cy="369332"/>
          </a:xfrm>
          <a:prstGeom prst="rect">
            <a:avLst/>
          </a:prstGeom>
          <a:noFill/>
        </p:spPr>
        <p:txBody>
          <a:bodyPr wrap="square">
            <a:spAutoFit/>
          </a:bodyPr>
          <a:lstStyle/>
          <a:p>
            <a:r>
              <a:rPr lang="pl-PL" dirty="0" err="1"/>
              <a:t>Żródło</a:t>
            </a:r>
            <a:r>
              <a:rPr lang="pl-PL" dirty="0"/>
              <a:t>: https://www.gov.pl/attachment/f75fd756-3bde-4b24-8a17-f4135a39ac7f</a:t>
            </a:r>
          </a:p>
        </p:txBody>
      </p:sp>
    </p:spTree>
    <p:extLst>
      <p:ext uri="{BB962C8B-B14F-4D97-AF65-F5344CB8AC3E}">
        <p14:creationId xmlns:p14="http://schemas.microsoft.com/office/powerpoint/2010/main" xmlns="" val="3173543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 xmlns:a16="http://schemas.microsoft.com/office/drawing/2014/main" id="{29175F68-0525-10D5-DB01-14ECBC23B03B}"/>
              </a:ext>
            </a:extLst>
          </p:cNvPr>
          <p:cNvSpPr>
            <a:spLocks noGrp="1"/>
          </p:cNvSpPr>
          <p:nvPr>
            <p:ph idx="1"/>
          </p:nvPr>
        </p:nvSpPr>
        <p:spPr>
          <a:xfrm rot="10800000" flipV="1">
            <a:off x="838199" y="1780586"/>
            <a:ext cx="10515600" cy="1697905"/>
          </a:xfrm>
        </p:spPr>
        <p:txBody>
          <a:bodyPr>
            <a:normAutofit/>
          </a:bodyPr>
          <a:lstStyle/>
          <a:p>
            <a:pPr marL="0" indent="0" algn="ctr">
              <a:buNone/>
            </a:pPr>
            <a:r>
              <a:rPr lang="pl-PL" sz="4800" b="1" dirty="0">
                <a:solidFill>
                  <a:srgbClr val="00B050"/>
                </a:solidFill>
                <a:latin typeface="Algerian" panose="04020705040A02060702" pitchFamily="82" charset="0"/>
                <a:cs typeface="Arial" panose="020B0604020202020204" pitchFamily="34" charset="0"/>
              </a:rPr>
              <a:t>DZIĘKUJĘ </a:t>
            </a:r>
            <a:r>
              <a:rPr lang="pl-PL" sz="4800" b="1" dirty="0" smtClean="0">
                <a:solidFill>
                  <a:srgbClr val="00B050"/>
                </a:solidFill>
                <a:latin typeface="Algerian" panose="04020705040A02060702" pitchFamily="82" charset="0"/>
                <a:cs typeface="Arial" panose="020B0604020202020204" pitchFamily="34" charset="0"/>
              </a:rPr>
              <a:t>PAŃSTWU ZA UWAGĘ </a:t>
            </a:r>
          </a:p>
          <a:p>
            <a:pPr marL="0" indent="0" algn="ctr">
              <a:buNone/>
            </a:pPr>
            <a:r>
              <a:rPr lang="uk" sz="4800" b="1" dirty="0">
                <a:solidFill>
                  <a:srgbClr val="00B050"/>
                </a:solidFill>
                <a:latin typeface="Algerian" panose="04020705040A02060702" pitchFamily="82" charset="0"/>
                <a:cs typeface="Arial" panose="020B0604020202020204" pitchFamily="34" charset="0"/>
              </a:rPr>
              <a:t>ДЯКУЮ ЗА </a:t>
            </a:r>
            <a:r>
              <a:rPr lang="uk" sz="4800" b="1" dirty="0" smtClean="0">
                <a:solidFill>
                  <a:srgbClr val="00B050"/>
                </a:solidFill>
                <a:latin typeface="Algerian" panose="04020705040A02060702" pitchFamily="82" charset="0"/>
                <a:cs typeface="Arial" panose="020B0604020202020204" pitchFamily="34" charset="0"/>
              </a:rPr>
              <a:t>УВАГУ</a:t>
            </a:r>
          </a:p>
        </p:txBody>
      </p:sp>
      <p:pic>
        <p:nvPicPr>
          <p:cNvPr id="4" name="Obraz 3">
            <a:extLst>
              <a:ext uri="{FF2B5EF4-FFF2-40B4-BE49-F238E27FC236}">
                <a16:creationId xmlns="" xmlns:a16="http://schemas.microsoft.com/office/drawing/2014/main" id="{529CDD1E-FC2C-0D0B-005A-065F0243AD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3887" y="5577912"/>
            <a:ext cx="10944225" cy="914963"/>
          </a:xfrm>
          <a:prstGeom prst="rect">
            <a:avLst/>
          </a:prstGeom>
        </p:spPr>
      </p:pic>
    </p:spTree>
    <p:extLst>
      <p:ext uri="{BB962C8B-B14F-4D97-AF65-F5344CB8AC3E}">
        <p14:creationId xmlns:p14="http://schemas.microsoft.com/office/powerpoint/2010/main" xmlns="" val="4167043397"/>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3205</TotalTime>
  <Words>4301</Words>
  <Application>Microsoft Office PowerPoint</Application>
  <PresentationFormat>Niestandardowy</PresentationFormat>
  <Paragraphs>232</Paragraphs>
  <Slides>33</Slides>
  <Notes>0</Notes>
  <HiddenSlides>0</HiddenSlides>
  <MMClips>0</MMClips>
  <ScaleCrop>false</ScaleCrop>
  <HeadingPairs>
    <vt:vector size="4" baseType="variant">
      <vt:variant>
        <vt:lpstr>Motyw</vt:lpstr>
      </vt:variant>
      <vt:variant>
        <vt:i4>1</vt:i4>
      </vt:variant>
      <vt:variant>
        <vt:lpstr>Tytuły slajdów</vt:lpstr>
      </vt:variant>
      <vt:variant>
        <vt:i4>33</vt:i4>
      </vt:variant>
    </vt:vector>
  </HeadingPairs>
  <TitlesOfParts>
    <vt:vector size="34" baseType="lpstr">
      <vt:lpstr>Motyw pakietu Office</vt:lpstr>
      <vt:lpstr>PRAWO Podatkowe dla uchodźców Z ELEMENTAMI PRAWA PRACY ПОДАТКОВЕ ПРАВО ДЛЯ БІЖЕНЦІВ З ЕЛЕМЕНТАМИ ТРУДОВОГО ПРАВА  </vt:lpstr>
      <vt:lpstr>ŹRÓDŁA PRAWA PRACY ДЖЕРЕЛА ТРУДОВОГО ПРАВА</vt:lpstr>
      <vt:lpstr>REZYDENCJA PODATKOWA  ПОДАТКОВЕ РЕЗИДЕНТСТВО</vt:lpstr>
      <vt:lpstr>REZYDENT PODATKOWY ПОДАТКОВИЙ РЕЗИДЕНТ</vt:lpstr>
      <vt:lpstr>REZYDENT PODATKOWY  ПОДАТКОВИЙ РЕЗИДЕНТ  </vt:lpstr>
      <vt:lpstr>REZYDENT PODATKOWY  ПОДАТКОВИЙ РЕЗИДЕНТ </vt:lpstr>
      <vt:lpstr>REZYDENT PODATKOWY  ПОДАТКОВИЙ РЕЗИДЕНТ </vt:lpstr>
      <vt:lpstr>REZYDENT PODATKOWY  ПОДАТКОВИЙ РЕЗИДЕНТ </vt:lpstr>
      <vt:lpstr>REZYDENT PODATKOWY  ПОДАТКОВИЙ РЕЗИДЕНТ </vt:lpstr>
      <vt:lpstr>UNIKANIE PODWÓJNEGO OPODATKOWANIA Уникнення подвійного оподаткування</vt:lpstr>
      <vt:lpstr>CERTYFIKAT REZYDENCJI ПОДАТКОВЕ СВІДОЦТВО</vt:lpstr>
      <vt:lpstr>PISEMNE OŚWIADCZENIE Письмова декларація </vt:lpstr>
      <vt:lpstr>BRAK PISEMNEGO OŚWIADCZENIA ВІДСУТНІСТЬ ПИСЬМОВОЇ ДЕКЛАРАЦІЇ </vt:lpstr>
      <vt:lpstr>ROZLICZENIE PODATKU DOCHODOWEGO PRZEZ PRACUJĄCYCH NA TERYTORIUM RP РОЗРАХУНОК ПОДАТКУ НА ПРИХОДИ ПРАЦЮЮЧИ НА ТЕРИТОРІЇ ПОЛЬЩІ</vt:lpstr>
      <vt:lpstr>ROZLICZENIE PODATKU DOCHODOWEGO PRZEZ PRACUJĄCYCH NA TERYTORIUM RP РОЗРАХУНОК ПОДАТКУ НА ПРИХОДИ ПРАЦЮЮЧИ НА ТЕРИТОРІЇ ПОЛЬЩІ</vt:lpstr>
      <vt:lpstr>INDYWIDUALNA INTERPRETACJA PODATKOWA ІНДИВІДУАЛЬНЕ ПОДАТКОВЕ ТЛУМАЧЕННЯ</vt:lpstr>
      <vt:lpstr>INDYWIDUALNA INTERPRETACJA PODATKOWA ІНДИВІДУАЛЬНЕ ПОДАТКОВЕ ТЛУМАЧЕННЯ</vt:lpstr>
      <vt:lpstr>INDYWIDUALNA INTERPRETACJA PODATKOWA ІНДИВІДУАЛЬНЕ ПОДАТКОВЕ ТЛУМАЧЕННЯ</vt:lpstr>
      <vt:lpstr>INDYWIDUALNA INTERPRETACJA PODATKOWA ІНДИВІДУАЛЬНЕ ПОДАТКОВЕ ТЛУМАЧЕННЯ</vt:lpstr>
      <vt:lpstr>UMOWA ZLECENIE  ДОГОВІР ДОРУЧЕННЯ</vt:lpstr>
      <vt:lpstr>UMOWA ZLECENIE  ДОГОВІР ДОРУЧЕННЯ</vt:lpstr>
      <vt:lpstr>UMOWA ZLECENIE  ДОГОВІР ДОРУЧЕННЯ</vt:lpstr>
      <vt:lpstr>UMOWA ZLECENIE  ДОГОВІР ДОРУЧЕННЯ</vt:lpstr>
      <vt:lpstr>UMOWA ZLECENIE  ДОГОВІР ДОРУЧЕННЯ</vt:lpstr>
      <vt:lpstr>UMOWA ZLECENIE  ДОГОВІР ДОРУЧЕННЯ</vt:lpstr>
      <vt:lpstr>UMOWA ZLECENIE  ДОГОВІР ДОРУЧЕННЯ</vt:lpstr>
      <vt:lpstr>UMOWA ZLECENIE  ДОГОВІР ДОРУЧЕННЯ</vt:lpstr>
      <vt:lpstr>UMOWA ZLECENIE – OBOWIĄZKI ZLECENIODAWCY ДОГОВІР ДОРУЧЕННЯ - ОБОВ'ЯЗКИ ЗАМОВНИКІВ</vt:lpstr>
      <vt:lpstr>UMOWA ZLECENIE – OBOWIĄZKI ZLECENIODAWCY ДОГОВІР ДОРУЧЕННЯ - ОБОВ'ЯЗКИ ЗАМОВНИКІВ</vt:lpstr>
      <vt:lpstr>Slajd 30</vt:lpstr>
      <vt:lpstr>Slajd 31</vt:lpstr>
      <vt:lpstr>Slajd 32</vt:lpstr>
      <vt:lpstr>Slajd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PRAWO RODZINNE I OPIEKUŃCZE</dc:title>
  <dc:creator>Magdalena Ritter</dc:creator>
  <cp:lastModifiedBy>ekedzia</cp:lastModifiedBy>
  <cp:revision>84</cp:revision>
  <dcterms:created xsi:type="dcterms:W3CDTF">2022-05-24T17:20:10Z</dcterms:created>
  <dcterms:modified xsi:type="dcterms:W3CDTF">2022-09-12T12:35:07Z</dcterms:modified>
</cp:coreProperties>
</file>