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62" r:id="rId3"/>
    <p:sldId id="260" r:id="rId4"/>
    <p:sldId id="261" r:id="rId5"/>
    <p:sldId id="263" r:id="rId6"/>
    <p:sldId id="264" r:id="rId7"/>
    <p:sldId id="265" r:id="rId8"/>
    <p:sldId id="266" r:id="rId9"/>
    <p:sldId id="267" r:id="rId10"/>
    <p:sldId id="268" r:id="rId11"/>
    <p:sldId id="269" r:id="rId12"/>
    <p:sldId id="270" r:id="rId13"/>
    <p:sldId id="271" r:id="rId14"/>
    <p:sldId id="272" r:id="rId15"/>
    <p:sldId id="553" r:id="rId16"/>
    <p:sldId id="555" r:id="rId17"/>
    <p:sldId id="566" r:id="rId18"/>
    <p:sldId id="569" r:id="rId19"/>
    <p:sldId id="539" r:id="rId20"/>
    <p:sldId id="544" r:id="rId21"/>
    <p:sldId id="591" r:id="rId22"/>
    <p:sldId id="545" r:id="rId23"/>
    <p:sldId id="546" r:id="rId24"/>
    <p:sldId id="547" r:id="rId25"/>
    <p:sldId id="549" r:id="rId26"/>
    <p:sldId id="550" r:id="rId27"/>
    <p:sldId id="551" r:id="rId28"/>
    <p:sldId id="558" r:id="rId29"/>
    <p:sldId id="559" r:id="rId30"/>
    <p:sldId id="560" r:id="rId31"/>
    <p:sldId id="561" r:id="rId32"/>
    <p:sldId id="562" r:id="rId33"/>
    <p:sldId id="563" r:id="rId34"/>
    <p:sldId id="564" r:id="rId35"/>
    <p:sldId id="273" r:id="rId36"/>
    <p:sldId id="592" r:id="rId3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gdalena Ritter" initials="MR" lastIdx="1" clrIdx="0">
    <p:extLst>
      <p:ext uri="{19B8F6BF-5375-455C-9EA6-DF929625EA0E}">
        <p15:presenceInfo xmlns:p15="http://schemas.microsoft.com/office/powerpoint/2012/main" xmlns="" userId="719b5cacab0616a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16T01:54:31.892" idx="1">
    <p:pos x="10" y="10"/>
    <p:text/>
    <p:extLst>
      <p:ext uri="{C676402C-5697-4E1C-873F-D02D1690AC5C}">
        <p15:threadingInfo xmlns:p15="http://schemas.microsoft.com/office/powerpoint/2012/main" xmlns=""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028126-81A6-4D6C-9E5C-E7F1D34EF43D}" type="datetimeFigureOut">
              <a:rPr lang="pl-PL" smtClean="0"/>
              <a:pPr/>
              <a:t>2022-05-27</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10D4FC-2C60-48C5-9601-8B9674A02428}" type="slidenum">
              <a:rPr lang="pl-PL" smtClean="0"/>
              <a:pPr/>
              <a:t>‹#›</a:t>
            </a:fld>
            <a:endParaRPr lang="pl-PL"/>
          </a:p>
        </p:txBody>
      </p:sp>
    </p:spTree>
    <p:extLst>
      <p:ext uri="{BB962C8B-B14F-4D97-AF65-F5344CB8AC3E}">
        <p14:creationId xmlns:p14="http://schemas.microsoft.com/office/powerpoint/2010/main" xmlns="" val="302679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5DA1A9D-3CC2-BAB5-5540-79C8A8F8EFB2}"/>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xmlns="" id="{C4497176-3C2F-AC41-61B6-462FA545CA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xmlns="" id="{6CE35991-5ADC-04A2-A582-6C38D58DCCCA}"/>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64B57C3D-6F19-8C97-6662-EB81D9321B1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9DAD19ED-1655-2AE9-1390-64284D3AA86E}"/>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3035140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9B0CFAF-07A6-0A8E-B051-C89EE8F4960C}"/>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463435FC-6C28-5324-0E40-7DC744BC1236}"/>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D1DF020D-7686-AB2E-F3E5-0DAD31E87A22}"/>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60256F08-89A9-38B6-A257-CF1C2BEEA9CD}"/>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8948598D-C51A-F47C-769D-8FCE71A18AF0}"/>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2894649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0180941-1582-24C8-B66B-8897FE1A1EBC}"/>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xmlns="" id="{36B9658F-2BA4-DC74-44EC-68C05A1A2E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xmlns="" id="{5BE2C077-0058-6306-9504-457D56A113B5}"/>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B55323C8-056E-F01C-D359-8A775D8BA22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1B2653BF-EE07-1C5D-0560-B90916FD3609}"/>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2473575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C27B957-DA83-6B8F-A884-51D2113EEA9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15858500-06DC-0C35-5309-FF6662128B3F}"/>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xmlns="" id="{52EFFA51-65FE-1EB7-1083-ADCE87B3BF29}"/>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xmlns="" id="{4EA3A164-2BE0-E782-FB76-A2C14DB958A5}"/>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6" name="Symbol zastępczy stopki 5">
            <a:extLst>
              <a:ext uri="{FF2B5EF4-FFF2-40B4-BE49-F238E27FC236}">
                <a16:creationId xmlns:a16="http://schemas.microsoft.com/office/drawing/2014/main" xmlns="" id="{182527FA-04CC-4738-6BEA-19B35582894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F73C4710-E64E-55AC-506B-9C684C27AC2C}"/>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3272539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62F6E21-C531-B2DB-D8F8-9296487AE7D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xmlns="" id="{B8704A9C-AEF6-CEB5-9ECC-5585CFB1A6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xmlns="" id="{2267D3D1-DC78-61D2-9FE7-159822AC1866}"/>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xmlns="" id="{017467A6-5121-2435-5092-DBAF035D0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xmlns="" id="{5172C9CE-F311-9DD1-5740-07CE0C82C877}"/>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xmlns="" id="{497F2C7C-5158-DD27-26BF-F77FE2E4EEA2}"/>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8" name="Symbol zastępczy stopki 7">
            <a:extLst>
              <a:ext uri="{FF2B5EF4-FFF2-40B4-BE49-F238E27FC236}">
                <a16:creationId xmlns:a16="http://schemas.microsoft.com/office/drawing/2014/main" xmlns="" id="{D6810943-E08B-F50D-DC8D-D7769E792AAF}"/>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xmlns="" id="{E6948119-6F4F-A574-859D-6ADC35C1EB48}"/>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426516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7AEA14B-492E-3757-3ABB-7975C22A96E7}"/>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xmlns="" id="{04FA916D-5BA3-6DA6-8831-976718EBC12B}"/>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4" name="Symbol zastępczy stopki 3">
            <a:extLst>
              <a:ext uri="{FF2B5EF4-FFF2-40B4-BE49-F238E27FC236}">
                <a16:creationId xmlns:a16="http://schemas.microsoft.com/office/drawing/2014/main" xmlns="" id="{C9A6EB2F-0D53-557E-1D5A-ADF3A7209354}"/>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xmlns="" id="{870AD206-25FA-D61F-AC57-222B1DFCC18A}"/>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285757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xmlns="" id="{CF07F905-8D73-AEA5-BAAA-AE504719DF7E}"/>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3" name="Symbol zastępczy stopki 2">
            <a:extLst>
              <a:ext uri="{FF2B5EF4-FFF2-40B4-BE49-F238E27FC236}">
                <a16:creationId xmlns:a16="http://schemas.microsoft.com/office/drawing/2014/main" xmlns="" id="{6AF668BE-7533-988C-63EF-76D34F543B3B}"/>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xmlns="" id="{14C4C8DD-99FB-E02B-3729-F43BB8ED325D}"/>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363803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61C4A7D-A2F4-B4A5-B566-481A1F2D5E9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xmlns="" id="{904B0E7A-D931-3198-CE08-2F34C4ED95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xmlns="" id="{CFC78D99-9654-A6EC-A4A1-408D90E2E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7FAA58FB-17CD-3B21-84E9-3398D6FB7364}"/>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6" name="Symbol zastępczy stopki 5">
            <a:extLst>
              <a:ext uri="{FF2B5EF4-FFF2-40B4-BE49-F238E27FC236}">
                <a16:creationId xmlns:a16="http://schemas.microsoft.com/office/drawing/2014/main" xmlns="" id="{95B7A6F7-F7F6-6C6B-50C8-8EF630CDCA5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0F5E4D43-A798-9AE0-778A-485D89A75FF3}"/>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2410166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F0674D8-F3A9-1B1F-930D-F05EF5A4D9F5}"/>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xmlns="" id="{533821F9-47F2-0BB7-4D1E-E37E5BCA9C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xmlns="" id="{CF1C838B-3CA2-2C3E-9044-B87A659457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27DF2C35-3DDE-2BE3-6E7B-BD65764D0F8C}"/>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6" name="Symbol zastępczy stopki 5">
            <a:extLst>
              <a:ext uri="{FF2B5EF4-FFF2-40B4-BE49-F238E27FC236}">
                <a16:creationId xmlns:a16="http://schemas.microsoft.com/office/drawing/2014/main" xmlns="" id="{E2FFC41B-036D-71E8-EBA6-22440AE82C6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0E54DAEE-8064-5339-5F6A-5B3E61ADAB20}"/>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3070209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5454DD1-C76E-DBD3-14A3-6069ABDE8830}"/>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xmlns="" id="{8E9867B9-7BF0-0561-872C-741CA80E2B6D}"/>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9A7331C9-5041-C750-49B7-74C224D10BB9}"/>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F33E4D7C-E2B5-7C14-A416-0577F90636C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417F437B-1376-9AF7-BCE9-8D3831CA05A5}"/>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414386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xmlns="" id="{CF7607F1-1D81-6ABE-4738-BE7F934A52E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xmlns="" id="{0D5BA3B4-82D2-D93F-99F6-A7AFF9D57B3F}"/>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52525BE2-AA82-8D9B-0C77-B47D49B2F94F}"/>
              </a:ext>
            </a:extLst>
          </p:cNvPr>
          <p:cNvSpPr>
            <a:spLocks noGrp="1"/>
          </p:cNvSpPr>
          <p:nvPr>
            <p:ph type="dt" sz="half" idx="10"/>
          </p:nvPr>
        </p:nvSpPr>
        <p:spPr/>
        <p:txBody>
          <a:body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2379DE65-7A88-E0C3-D61E-77FBA655FC1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B785A964-A118-BF0D-B0EE-7DACD44AC8F8}"/>
              </a:ext>
            </a:extLst>
          </p:cNvPr>
          <p:cNvSpPr>
            <a:spLocks noGrp="1"/>
          </p:cNvSpPr>
          <p:nvPr>
            <p:ph type="sldNum" sz="quarter" idx="12"/>
          </p:nvPr>
        </p:nvSpPr>
        <p:spPr/>
        <p:txBody>
          <a:body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1639263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xmlns="" id="{1C1B7E52-E635-2361-0FEE-9790DA518B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xmlns="" id="{2C4D751B-35C2-2D4A-E651-1B1512665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EC37FDB6-6993-F7DC-59D0-B71AE556C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C19C2-6BD2-4ED9-A2AD-FD70A527935F}" type="datetimeFigureOut">
              <a:rPr lang="pl-PL" smtClean="0"/>
              <a:pPr/>
              <a:t>2022-05-27</a:t>
            </a:fld>
            <a:endParaRPr lang="pl-PL"/>
          </a:p>
        </p:txBody>
      </p:sp>
      <p:sp>
        <p:nvSpPr>
          <p:cNvPr id="5" name="Symbol zastępczy stopki 4">
            <a:extLst>
              <a:ext uri="{FF2B5EF4-FFF2-40B4-BE49-F238E27FC236}">
                <a16:creationId xmlns:a16="http://schemas.microsoft.com/office/drawing/2014/main" xmlns="" id="{FE419A54-D940-5EEE-DF41-27723FBF25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xmlns="" id="{BD97DEA6-57B2-64EF-E9FF-B447DD5A23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8C5C4-92E4-4DC2-92C2-DC3A0FCE7ABC}" type="slidenum">
              <a:rPr lang="pl-PL" smtClean="0"/>
              <a:pPr/>
              <a:t>‹#›</a:t>
            </a:fld>
            <a:endParaRPr lang="pl-PL"/>
          </a:p>
        </p:txBody>
      </p:sp>
    </p:spTree>
    <p:extLst>
      <p:ext uri="{BB962C8B-B14F-4D97-AF65-F5344CB8AC3E}">
        <p14:creationId xmlns:p14="http://schemas.microsoft.com/office/powerpoint/2010/main" xmlns="" val="2536264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polskirecykling.org/prawo-polskie/"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906&amp;refSource=guide&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885&amp;refSource=guide&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934&amp;refSource=guide&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934&amp;refSource=guide&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935&amp;refSource=guide&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2D90D67-CB7E-5FD4-A133-778A2FACE5C7}"/>
              </a:ext>
            </a:extLst>
          </p:cNvPr>
          <p:cNvSpPr>
            <a:spLocks noGrp="1"/>
          </p:cNvSpPr>
          <p:nvPr>
            <p:ph type="ctrTitle"/>
          </p:nvPr>
        </p:nvSpPr>
        <p:spPr>
          <a:xfrm>
            <a:off x="1524000" y="952501"/>
            <a:ext cx="9144000" cy="847724"/>
          </a:xfrm>
        </p:spPr>
        <p:txBody>
          <a:bodyPr>
            <a:normAutofit fontScale="90000"/>
          </a:bodyPr>
          <a:lstStyle/>
          <a:p>
            <a:r>
              <a:rPr lang="pl-PL" b="1" dirty="0"/>
              <a:t>PRAWO NAJMU </a:t>
            </a:r>
          </a:p>
        </p:txBody>
      </p:sp>
      <p:sp>
        <p:nvSpPr>
          <p:cNvPr id="3" name="Podtytuł 2">
            <a:extLst>
              <a:ext uri="{FF2B5EF4-FFF2-40B4-BE49-F238E27FC236}">
                <a16:creationId xmlns:a16="http://schemas.microsoft.com/office/drawing/2014/main" xmlns="" id="{5B495208-5477-610E-F09F-1E4C20FF47D6}"/>
              </a:ext>
            </a:extLst>
          </p:cNvPr>
          <p:cNvSpPr>
            <a:spLocks noGrp="1"/>
          </p:cNvSpPr>
          <p:nvPr>
            <p:ph type="subTitle" idx="1"/>
          </p:nvPr>
        </p:nvSpPr>
        <p:spPr/>
        <p:txBody>
          <a:bodyPr/>
          <a:lstStyle/>
          <a:p>
            <a:endParaRPr lang="pl-PL" dirty="0"/>
          </a:p>
        </p:txBody>
      </p:sp>
      <p:pic>
        <p:nvPicPr>
          <p:cNvPr id="5" name="Obraz 4">
            <a:extLst>
              <a:ext uri="{FF2B5EF4-FFF2-40B4-BE49-F238E27FC236}">
                <a16:creationId xmlns:a16="http://schemas.microsoft.com/office/drawing/2014/main" xmlns="" id="{4E964FB0-1A7C-EF0B-BCAB-8E108DE97D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pic>
        <p:nvPicPr>
          <p:cNvPr id="7" name="Obraz 6">
            <a:extLst>
              <a:ext uri="{FF2B5EF4-FFF2-40B4-BE49-F238E27FC236}">
                <a16:creationId xmlns:a16="http://schemas.microsoft.com/office/drawing/2014/main" xmlns="" id="{05183C36-601F-E05D-551A-F1B07A089659}"/>
              </a:ext>
            </a:extLst>
          </p:cNvPr>
          <p:cNvPicPr>
            <a:picLocks noChangeAspect="1"/>
          </p:cNvPicPr>
          <p:nvPr/>
        </p:nvPicPr>
        <p:blipFill>
          <a:blip r:embed="rId3" cstate="print">
            <a:extLst>
              <a:ext uri="{28A0092B-C50C-407E-A947-70E740481C1C}">
                <a14:useLocalDpi xmlns:a14="http://schemas.microsoft.com/office/drawing/2010/main" xmlns="" val="0"/>
              </a:ext>
              <a:ext uri="{837473B0-CC2E-450A-ABE3-18F120FF3D39}">
                <a1611:picAttrSrcUrl xmlns:a1611="http://schemas.microsoft.com/office/drawing/2016/11/main" xmlns="" r:id="rId4"/>
              </a:ext>
            </a:extLst>
          </a:blip>
          <a:stretch>
            <a:fillRect/>
          </a:stretch>
        </p:blipFill>
        <p:spPr>
          <a:xfrm>
            <a:off x="1524000" y="1800225"/>
            <a:ext cx="9143999" cy="3457574"/>
          </a:xfrm>
          <a:prstGeom prst="rect">
            <a:avLst/>
          </a:prstGeom>
        </p:spPr>
      </p:pic>
    </p:spTree>
    <p:extLst>
      <p:ext uri="{BB962C8B-B14F-4D97-AF65-F5344CB8AC3E}">
        <p14:creationId xmlns:p14="http://schemas.microsoft.com/office/powerpoint/2010/main" xmlns="" val="2152327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2D90D67-CB7E-5FD4-A133-778A2FACE5C7}"/>
              </a:ext>
            </a:extLst>
          </p:cNvPr>
          <p:cNvSpPr>
            <a:spLocks noGrp="1"/>
          </p:cNvSpPr>
          <p:nvPr>
            <p:ph type="ctrTitle"/>
          </p:nvPr>
        </p:nvSpPr>
        <p:spPr>
          <a:xfrm>
            <a:off x="1524000" y="952501"/>
            <a:ext cx="9144000" cy="847724"/>
          </a:xfrm>
        </p:spPr>
        <p:txBody>
          <a:bodyPr>
            <a:normAutofit fontScale="90000"/>
          </a:bodyPr>
          <a:lstStyle/>
          <a:p>
            <a:r>
              <a:rPr lang="pl-PL" b="1" dirty="0">
                <a:solidFill>
                  <a:srgbClr val="00B050"/>
                </a:solidFill>
                <a:latin typeface="Algerian" panose="04020705040A02060702" pitchFamily="82" charset="0"/>
              </a:rPr>
              <a:t>AKTY PRAWNE </a:t>
            </a:r>
          </a:p>
        </p:txBody>
      </p:sp>
      <p:sp>
        <p:nvSpPr>
          <p:cNvPr id="3" name="Podtytuł 2">
            <a:extLst>
              <a:ext uri="{FF2B5EF4-FFF2-40B4-BE49-F238E27FC236}">
                <a16:creationId xmlns:a16="http://schemas.microsoft.com/office/drawing/2014/main" xmlns="" id="{5B495208-5477-610E-F09F-1E4C20FF47D6}"/>
              </a:ext>
            </a:extLst>
          </p:cNvPr>
          <p:cNvSpPr>
            <a:spLocks noGrp="1"/>
          </p:cNvSpPr>
          <p:nvPr>
            <p:ph type="subTitle" idx="1"/>
          </p:nvPr>
        </p:nvSpPr>
        <p:spPr>
          <a:xfrm>
            <a:off x="1524000" y="2066925"/>
            <a:ext cx="9144000" cy="3190875"/>
          </a:xfrm>
        </p:spPr>
        <p:txBody>
          <a:bodyPr>
            <a:normAutofit/>
          </a:bodyPr>
          <a:lstStyle/>
          <a:p>
            <a:pPr marL="457200" indent="-457200" algn="l">
              <a:buFont typeface="Arial" panose="020B0604020202020204" pitchFamily="34" charset="0"/>
              <a:buChar char="•"/>
            </a:pPr>
            <a:r>
              <a:rPr lang="pl-PL" sz="3200" i="1" u="sng" dirty="0"/>
              <a:t>KODEKS CYWILNY </a:t>
            </a:r>
            <a:r>
              <a:rPr lang="pl-PL" sz="3200" i="1" dirty="0"/>
              <a:t/>
            </a:r>
            <a:br>
              <a:rPr lang="pl-PL" sz="3200" i="1" dirty="0"/>
            </a:br>
            <a:r>
              <a:rPr lang="pl-PL" sz="3000" i="1" dirty="0"/>
              <a:t>(</a:t>
            </a:r>
            <a:r>
              <a:rPr lang="nn-NO" sz="3000" dirty="0">
                <a:effectLst/>
              </a:rPr>
              <a:t>Dz.U. 1964 Nr 16, poz. 93</a:t>
            </a:r>
            <a:r>
              <a:rPr lang="pl-PL" sz="3000" dirty="0">
                <a:effectLst/>
              </a:rPr>
              <a:t> </a:t>
            </a:r>
            <a:r>
              <a:rPr lang="pl-PL" sz="3000" dirty="0" err="1">
                <a:effectLst/>
              </a:rPr>
              <a:t>t.j</a:t>
            </a:r>
            <a:r>
              <a:rPr lang="pl-PL" sz="3000" dirty="0">
                <a:effectLst/>
              </a:rPr>
              <a:t>. Dz.U. z 2020 r. poz. 1740 – </a:t>
            </a:r>
            <a:r>
              <a:rPr lang="pl-PL" sz="3000" dirty="0">
                <a:solidFill>
                  <a:srgbClr val="00B050"/>
                </a:solidFill>
                <a:effectLst/>
              </a:rPr>
              <a:t>art. 659</a:t>
            </a:r>
            <a:r>
              <a:rPr lang="pl-PL" sz="3000" dirty="0">
                <a:effectLst/>
              </a:rPr>
              <a:t>) </a:t>
            </a:r>
          </a:p>
          <a:p>
            <a:pPr marL="457200" indent="-457200" algn="l">
              <a:buFont typeface="Arial" panose="020B0604020202020204" pitchFamily="34" charset="0"/>
              <a:buChar char="•"/>
            </a:pPr>
            <a:r>
              <a:rPr lang="pl-PL" sz="3000" u="sng" dirty="0">
                <a:effectLst/>
              </a:rPr>
              <a:t>USTAWA O OCHRONIE PRAW LOKATORÓW, MIESZKANIOWYM ZASOBIE GMINY I O ZMIANIE KODEKSU </a:t>
            </a:r>
            <a:r>
              <a:rPr lang="pl-PL" sz="3000" dirty="0">
                <a:effectLst/>
              </a:rPr>
              <a:t>(</a:t>
            </a:r>
            <a:r>
              <a:rPr lang="nn-NO" sz="3000" dirty="0">
                <a:effectLst/>
              </a:rPr>
              <a:t>Dz.U. 2001 Nr 71, poz. 733</a:t>
            </a:r>
            <a:r>
              <a:rPr lang="pl-PL" sz="3000" dirty="0">
                <a:effectLst/>
              </a:rPr>
              <a:t> </a:t>
            </a:r>
            <a:r>
              <a:rPr lang="pl-PL" sz="3000" dirty="0" err="1">
                <a:effectLst/>
              </a:rPr>
              <a:t>t.j</a:t>
            </a:r>
            <a:r>
              <a:rPr lang="pl-PL" sz="3000" dirty="0">
                <a:effectLst/>
              </a:rPr>
              <a:t>. Dz.U. z 2022 r. poz. 172)</a:t>
            </a:r>
            <a:endParaRPr lang="pl-PL" sz="3000" dirty="0"/>
          </a:p>
        </p:txBody>
      </p:sp>
      <p:pic>
        <p:nvPicPr>
          <p:cNvPr id="5" name="Obraz 4">
            <a:extLst>
              <a:ext uri="{FF2B5EF4-FFF2-40B4-BE49-F238E27FC236}">
                <a16:creationId xmlns:a16="http://schemas.microsoft.com/office/drawing/2014/main" xmlns="" id="{4E964FB0-1A7C-EF0B-BCAB-8E108DE97D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Tree>
    <p:extLst>
      <p:ext uri="{BB962C8B-B14F-4D97-AF65-F5344CB8AC3E}">
        <p14:creationId xmlns:p14="http://schemas.microsoft.com/office/powerpoint/2010/main" xmlns="" val="274588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2D90D67-CB7E-5FD4-A133-778A2FACE5C7}"/>
              </a:ext>
            </a:extLst>
          </p:cNvPr>
          <p:cNvSpPr>
            <a:spLocks noGrp="1"/>
          </p:cNvSpPr>
          <p:nvPr>
            <p:ph type="ctrTitle"/>
          </p:nvPr>
        </p:nvSpPr>
        <p:spPr>
          <a:xfrm>
            <a:off x="1524000" y="952501"/>
            <a:ext cx="9144000" cy="847724"/>
          </a:xfrm>
        </p:spPr>
        <p:txBody>
          <a:bodyPr>
            <a:normAutofit fontScale="90000"/>
          </a:bodyPr>
          <a:lstStyle/>
          <a:p>
            <a:r>
              <a:rPr lang="pl-PL" b="1" dirty="0">
                <a:solidFill>
                  <a:srgbClr val="00B050"/>
                </a:solidFill>
                <a:latin typeface="Algerian" panose="04020705040A02060702" pitchFamily="82" charset="0"/>
              </a:rPr>
              <a:t>RODZAJE NAJMU</a:t>
            </a:r>
          </a:p>
        </p:txBody>
      </p:sp>
      <p:sp>
        <p:nvSpPr>
          <p:cNvPr id="3" name="Podtytuł 2">
            <a:extLst>
              <a:ext uri="{FF2B5EF4-FFF2-40B4-BE49-F238E27FC236}">
                <a16:creationId xmlns:a16="http://schemas.microsoft.com/office/drawing/2014/main" xmlns="" id="{5B495208-5477-610E-F09F-1E4C20FF47D6}"/>
              </a:ext>
            </a:extLst>
          </p:cNvPr>
          <p:cNvSpPr>
            <a:spLocks noGrp="1"/>
          </p:cNvSpPr>
          <p:nvPr>
            <p:ph type="subTitle" idx="1"/>
          </p:nvPr>
        </p:nvSpPr>
        <p:spPr>
          <a:xfrm>
            <a:off x="1524000" y="2066925"/>
            <a:ext cx="9144000" cy="3190875"/>
          </a:xfrm>
        </p:spPr>
        <p:txBody>
          <a:bodyPr>
            <a:normAutofit/>
          </a:bodyPr>
          <a:lstStyle/>
          <a:p>
            <a:pPr marL="342900" indent="-342900" algn="l">
              <a:buFont typeface="Arial" panose="020B0604020202020204" pitchFamily="34" charset="0"/>
              <a:buChar char="•"/>
            </a:pPr>
            <a:r>
              <a:rPr lang="pl-PL" sz="3200" dirty="0"/>
              <a:t>NAJEM TRADYCYJNY </a:t>
            </a:r>
          </a:p>
          <a:p>
            <a:pPr marL="342900" indent="-342900" algn="l">
              <a:buFont typeface="Arial" panose="020B0604020202020204" pitchFamily="34" charset="0"/>
              <a:buChar char="•"/>
            </a:pPr>
            <a:r>
              <a:rPr lang="pl-PL" sz="3200" dirty="0"/>
              <a:t>NAJEM OKAZJONALNY </a:t>
            </a:r>
          </a:p>
          <a:p>
            <a:pPr marL="342900" indent="-342900" algn="l">
              <a:buFont typeface="Arial" panose="020B0604020202020204" pitchFamily="34" charset="0"/>
              <a:buChar char="•"/>
            </a:pPr>
            <a:r>
              <a:rPr lang="pl-PL" sz="3200" dirty="0"/>
              <a:t>NAJEM INSTYTUCJONALNY BEZ DOJŚCIA DO WŁASNOŚCI</a:t>
            </a:r>
          </a:p>
          <a:p>
            <a:pPr marL="342900" indent="-342900" algn="l">
              <a:buFont typeface="Arial" panose="020B0604020202020204" pitchFamily="34" charset="0"/>
              <a:buChar char="•"/>
            </a:pPr>
            <a:r>
              <a:rPr lang="pl-PL" sz="3200" dirty="0"/>
              <a:t>NAJEM INSTYTUCJONALNY Z DOJŚCIEM DO WŁASNOŚCI</a:t>
            </a:r>
          </a:p>
        </p:txBody>
      </p:sp>
      <p:pic>
        <p:nvPicPr>
          <p:cNvPr id="5" name="Obraz 4">
            <a:extLst>
              <a:ext uri="{FF2B5EF4-FFF2-40B4-BE49-F238E27FC236}">
                <a16:creationId xmlns:a16="http://schemas.microsoft.com/office/drawing/2014/main" xmlns="" id="{4E964FB0-1A7C-EF0B-BCAB-8E108DE97D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Tree>
    <p:extLst>
      <p:ext uri="{BB962C8B-B14F-4D97-AF65-F5344CB8AC3E}">
        <p14:creationId xmlns:p14="http://schemas.microsoft.com/office/powerpoint/2010/main" xmlns="" val="61382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F2D90D67-CB7E-5FD4-A133-778A2FACE5C7}"/>
              </a:ext>
            </a:extLst>
          </p:cNvPr>
          <p:cNvSpPr>
            <a:spLocks noGrp="1"/>
          </p:cNvSpPr>
          <p:nvPr>
            <p:ph type="ctrTitle"/>
          </p:nvPr>
        </p:nvSpPr>
        <p:spPr>
          <a:xfrm>
            <a:off x="1524000" y="952501"/>
            <a:ext cx="9144000" cy="847724"/>
          </a:xfrm>
        </p:spPr>
        <p:txBody>
          <a:bodyPr>
            <a:normAutofit fontScale="90000"/>
          </a:bodyPr>
          <a:lstStyle/>
          <a:p>
            <a:pPr marL="1143000" indent="-1143000">
              <a:buFont typeface="+mj-lt"/>
              <a:buAutoNum type="arabicPeriod"/>
            </a:pPr>
            <a:r>
              <a:rPr lang="pl-PL" b="1" dirty="0">
                <a:solidFill>
                  <a:srgbClr val="00B050"/>
                </a:solidFill>
                <a:latin typeface="Algerian" panose="04020705040A02060702" pitchFamily="82" charset="0"/>
              </a:rPr>
              <a:t>NAJEM TRADYCYJNY</a:t>
            </a:r>
          </a:p>
        </p:txBody>
      </p:sp>
      <p:sp>
        <p:nvSpPr>
          <p:cNvPr id="3" name="Podtytuł 2">
            <a:extLst>
              <a:ext uri="{FF2B5EF4-FFF2-40B4-BE49-F238E27FC236}">
                <a16:creationId xmlns:a16="http://schemas.microsoft.com/office/drawing/2014/main" xmlns="" id="{5B495208-5477-610E-F09F-1E4C20FF47D6}"/>
              </a:ext>
            </a:extLst>
          </p:cNvPr>
          <p:cNvSpPr>
            <a:spLocks noGrp="1"/>
          </p:cNvSpPr>
          <p:nvPr>
            <p:ph type="subTitle" idx="1"/>
          </p:nvPr>
        </p:nvSpPr>
        <p:spPr>
          <a:xfrm>
            <a:off x="581025" y="2066925"/>
            <a:ext cx="11410950" cy="3190875"/>
          </a:xfrm>
        </p:spPr>
        <p:txBody>
          <a:bodyPr>
            <a:normAutofit/>
          </a:bodyPr>
          <a:lstStyle/>
          <a:p>
            <a:pPr algn="just">
              <a:lnSpc>
                <a:spcPct val="107000"/>
              </a:lnSpc>
              <a:spcAft>
                <a:spcPts val="800"/>
              </a:spcAft>
            </a:pP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Art. 659 [Pojęcie; oznaczenie czynszu] </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 1. Przez umowę najmu wynajmujący zobowiązuje się oddać najemcy rzecz do używania przez </a:t>
            </a:r>
            <a:r>
              <a:rPr lang="pl-PL" sz="2000" b="1" dirty="0">
                <a:effectLst/>
                <a:latin typeface="Times New Roman" panose="02020603050405020304" pitchFamily="18" charset="0"/>
                <a:ea typeface="Times New Roman" panose="02020603050405020304" pitchFamily="18" charset="0"/>
                <a:cs typeface="Times New Roman" panose="02020603050405020304" pitchFamily="18" charset="0"/>
              </a:rPr>
              <a:t>czas oznaczony lub nieoznaczony</a:t>
            </a: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 a najemca zobowiązuje się </a:t>
            </a:r>
            <a:r>
              <a:rPr lang="pl-PL" sz="2000" u="sng" dirty="0">
                <a:effectLst/>
                <a:latin typeface="Times New Roman" panose="02020603050405020304" pitchFamily="18" charset="0"/>
                <a:ea typeface="Times New Roman" panose="02020603050405020304" pitchFamily="18" charset="0"/>
                <a:cs typeface="Times New Roman" panose="02020603050405020304" pitchFamily="18" charset="0"/>
              </a:rPr>
              <a:t>płacić wynajmującemu umówiony czynsz.</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 2. Czynsz może być oznaczony </a:t>
            </a:r>
            <a:r>
              <a:rPr lang="pl-PL" sz="2000" b="1" dirty="0">
                <a:effectLst/>
                <a:latin typeface="Times New Roman" panose="02020603050405020304" pitchFamily="18" charset="0"/>
                <a:ea typeface="Times New Roman" panose="02020603050405020304" pitchFamily="18" charset="0"/>
                <a:cs typeface="Times New Roman" panose="02020603050405020304" pitchFamily="18" charset="0"/>
              </a:rPr>
              <a:t>w pieniądzach</a:t>
            </a: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 lub </a:t>
            </a:r>
            <a:r>
              <a:rPr lang="pl-PL" sz="2000" u="sng" dirty="0">
                <a:effectLst/>
                <a:latin typeface="Times New Roman" panose="02020603050405020304" pitchFamily="18" charset="0"/>
                <a:ea typeface="Times New Roman" panose="02020603050405020304" pitchFamily="18" charset="0"/>
                <a:cs typeface="Times New Roman" panose="02020603050405020304" pitchFamily="18" charset="0"/>
              </a:rPr>
              <a:t>w świadczeniach innego rodzaju</a:t>
            </a:r>
            <a:r>
              <a:rPr lang="pl-PL"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Art. 660 [Forma] Umowa najmu nieruchomości lub pomieszczenia </a:t>
            </a:r>
            <a:r>
              <a:rPr lang="pl-PL" sz="2000" b="1" dirty="0">
                <a:effectLst/>
                <a:latin typeface="Times New Roman" panose="02020603050405020304" pitchFamily="18" charset="0"/>
                <a:ea typeface="Times New Roman" panose="02020603050405020304" pitchFamily="18" charset="0"/>
                <a:cs typeface="Times New Roman" panose="02020603050405020304" pitchFamily="18" charset="0"/>
              </a:rPr>
              <a:t>na czas dłuższy niż rok powinna być zawarta na piśmie</a:t>
            </a:r>
            <a:r>
              <a:rPr lang="pl-P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2000" u="sng" dirty="0">
                <a:effectLst/>
                <a:latin typeface="Times New Roman" panose="02020603050405020304" pitchFamily="18" charset="0"/>
                <a:ea typeface="Times New Roman" panose="02020603050405020304" pitchFamily="18" charset="0"/>
                <a:cs typeface="Times New Roman" panose="02020603050405020304" pitchFamily="18" charset="0"/>
              </a:rPr>
              <a:t>W razie niezachowania tej formy poczytuje się umowę za zawartą na czas nieoznaczony.</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buFont typeface="Arial" panose="020B0604020202020204" pitchFamily="34" charset="0"/>
              <a:buChar char="•"/>
            </a:pPr>
            <a:endParaRPr lang="pl-PL" sz="3200" dirty="0"/>
          </a:p>
        </p:txBody>
      </p:sp>
      <p:pic>
        <p:nvPicPr>
          <p:cNvPr id="5" name="Obraz 4">
            <a:extLst>
              <a:ext uri="{FF2B5EF4-FFF2-40B4-BE49-F238E27FC236}">
                <a16:creationId xmlns:a16="http://schemas.microsoft.com/office/drawing/2014/main" xmlns="" id="{4E964FB0-1A7C-EF0B-BCAB-8E108DE97D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Tree>
    <p:extLst>
      <p:ext uri="{BB962C8B-B14F-4D97-AF65-F5344CB8AC3E}">
        <p14:creationId xmlns:p14="http://schemas.microsoft.com/office/powerpoint/2010/main" xmlns="" val="4192009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xmlns="" id="{331A3F6A-F39F-7E32-845B-E51E64D74190}"/>
              </a:ext>
            </a:extLst>
          </p:cNvPr>
          <p:cNvSpPr txBox="1"/>
          <p:nvPr/>
        </p:nvSpPr>
        <p:spPr>
          <a:xfrm>
            <a:off x="962025" y="711461"/>
            <a:ext cx="10696575" cy="3953262"/>
          </a:xfrm>
          <a:prstGeom prst="rect">
            <a:avLst/>
          </a:prstGeom>
          <a:noFill/>
        </p:spPr>
        <p:txBody>
          <a:bodyPr wrap="square">
            <a:spAutoFit/>
          </a:bodyPr>
          <a:lstStyle/>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661 [Przedłużenie najmu]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Najem zawarty na czas dłuższy niż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lat dziesięć</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poczytuje się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po upływie tego terminu za zawarty na czas nieoznaczony.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Najem zawarty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między przedsiębiorcami</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na czas dłuższy niż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lat trzydzieści</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poczytuje się po upływie tego terminu za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zawarty na czas nieoznaczony.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662 [Stan i utrzymanie rzeczy]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Wynajmujący powinien wydać najemcy rzecz w stanie przydatnym do umówionego użytku i utrzymywać ją w takim stanie przez czas trwania najmu.</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Drobne nakłady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połączone ze zwykłym używaniem rzeczy obciążają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najemcę.</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Jeżeli rzecz najęta uległa zniszczeniu z powodu okoliczności, za które wynajmujący odpowiedzialności nie ponosi, wynajmujący nie ma obowiązku przywrócenia stanu poprzedniego.</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Tree>
    <p:extLst>
      <p:ext uri="{BB962C8B-B14F-4D97-AF65-F5344CB8AC3E}">
        <p14:creationId xmlns:p14="http://schemas.microsoft.com/office/powerpoint/2010/main" xmlns="" val="605724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8" name="pole tekstowe 7">
            <a:extLst>
              <a:ext uri="{FF2B5EF4-FFF2-40B4-BE49-F238E27FC236}">
                <a16:creationId xmlns:a16="http://schemas.microsoft.com/office/drawing/2014/main" xmlns="" id="{9D2CFEEA-B2E2-5C7F-79D3-5DA4D9501452}"/>
              </a:ext>
            </a:extLst>
          </p:cNvPr>
          <p:cNvSpPr txBox="1"/>
          <p:nvPr/>
        </p:nvSpPr>
        <p:spPr>
          <a:xfrm>
            <a:off x="381000" y="581025"/>
            <a:ext cx="11687174" cy="4340804"/>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663 [Naprawy konieczne] Jeżeli w czasie trwania najmu rzecz wymaga napraw,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które obciążają wynajmującego</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a bez których rzecz nie jest przydatna do umówionego użytku</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najemca może wyznaczyć wynajmującemu odpowiedni termin do wykonania napraw.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Po bezskutecznym upływie wyznaczonego terminu najemca może dokonać koniecznych napraw na koszt wynajmującego.</a:t>
            </a:r>
            <a:endParaRPr lang="pl-PL" sz="1600" u="sng"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664 [Rękojmia]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Jeżeli rzecz najęta ma wady, które ograniczają jej przydatność do umówionego użytku, najemca może żądać odpowiedniego obniżenia czynszu za czas trwania wad.</a:t>
            </a:r>
            <a:endParaRPr lang="pl-PL"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Jeżeli w chwili wydania najemcy rzecz miała wady, które uniemożliwiają przewidziane w umowie używanie rzeczy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albo jeżeli wady takie powstały później, a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wynajmujący mimo otrzymanego zawiadomienia nie usunął ich w czasie odpowiednim, albo jeżeli wady usunąć się nie dadzą, </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najemca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może wypowiedzieć najem bez zachowania terminów wypowiedzenia.</a:t>
            </a:r>
            <a:endParaRPr lang="pl-PL"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Roszczenie o obniżenie czynszu z powodu wad rzeczy najętej, jak również uprawnienie do niezwłocznego wypowiedzenia najmu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nie przysługuje najemcy, jeżeli w chwili zawarcia umowy wiedział o wadach.</a:t>
            </a:r>
            <a:endParaRPr lang="pl-PL"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08371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10" name="pole tekstowe 9">
            <a:extLst>
              <a:ext uri="{FF2B5EF4-FFF2-40B4-BE49-F238E27FC236}">
                <a16:creationId xmlns:a16="http://schemas.microsoft.com/office/drawing/2014/main" xmlns="" id="{CEF03220-2390-3476-4E03-833D982BBDBC}"/>
              </a:ext>
            </a:extLst>
          </p:cNvPr>
          <p:cNvSpPr txBox="1"/>
          <p:nvPr/>
        </p:nvSpPr>
        <p:spPr>
          <a:xfrm>
            <a:off x="609600" y="784494"/>
            <a:ext cx="11068050" cy="3530197"/>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665 [Roszczenia osób trzecich] Jeżeli osoba trzecia dochodzi przeciwko najemcy roszczeń dotyczących rzeczy najętej, najemca powinien niezwłocznie zawiadomić o tym wynajmującego.</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666 [Sposób używania rzeczy]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Najemca powinien przez czas trwania najmu używać rzeczy najętej w sposób w umowie określony, a gdy umowa nie określa sposobu używania - w sposób odpowiadający właściwościom i przeznaczeniu rzeczy.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Jeżeli w czasie trwania najmu okaże się potrzeba napraw, które obciążają wynajmującego, najemca powinien zawiadomić go o tym niezwłocznie.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667 [Zmiany i niewłaściwe używanie]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r>
              <a:rPr lang="pl-PL" sz="1800" dirty="0">
                <a:effectLst/>
                <a:latin typeface="Times New Roman" panose="02020603050405020304" pitchFamily="18" charset="0"/>
                <a:ea typeface="Times New Roman" panose="02020603050405020304" pitchFamily="18" charset="0"/>
              </a:rPr>
              <a:t>§ 1. Bez zgody wynajmującego najemca nie może czynić w rzeczy najętej zmian sprzecznych z umową lub z przeznaczeniem rzeczy.</a:t>
            </a:r>
            <a:endParaRPr lang="pl-PL" dirty="0"/>
          </a:p>
        </p:txBody>
      </p:sp>
    </p:spTree>
    <p:extLst>
      <p:ext uri="{BB962C8B-B14F-4D97-AF65-F5344CB8AC3E}">
        <p14:creationId xmlns:p14="http://schemas.microsoft.com/office/powerpoint/2010/main" xmlns="" val="2335013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5" name="pole tekstowe 4">
            <a:extLst>
              <a:ext uri="{FF2B5EF4-FFF2-40B4-BE49-F238E27FC236}">
                <a16:creationId xmlns:a16="http://schemas.microsoft.com/office/drawing/2014/main" xmlns="" id="{AE23B867-BC64-0FEE-95D9-BDEF40FCB95A}"/>
              </a:ext>
            </a:extLst>
          </p:cNvPr>
          <p:cNvSpPr txBox="1"/>
          <p:nvPr/>
        </p:nvSpPr>
        <p:spPr>
          <a:xfrm>
            <a:off x="447675" y="717168"/>
            <a:ext cx="11296650" cy="3349122"/>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Jeżeli najemca używa rzeczy w sposób sprzeczny z umową lub z przeznaczeniem rzeczy i mimo upomnienia nie przestaje jej używać w taki sposób albo gdy rzecz zaniedbuje do tego stopnia, że zostaje ona narażona na utratę lub uszkodzenie, wynajmujący może wypowiedzieć najem bez zachowania terminów wypowiedzenia.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668 [Podnajem; bezpłatne używanie]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Najemca może rzecz najętą oddać w całości lub części osobie trzeciej do bezpłatnego używania albo w podnajem, jeżeli umowa mu tego nie zabrania. W razie oddania rzeczy osobie trzeciej zarówno najemca, jak i osoba trzecia są odpowiedzialni względem wynajmującego za to, że rzecz najęta będzie używana zgodnie z obowiązkami wynikającymi z umowy najmu.</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Stosunek wynikający z zawartej przez najemcę umowy o bezpłatne używanie lub podnajem rozwiązuje się najpóźniej z chwilą zakończenia stosunku najmu.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21410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7" name="pole tekstowe 6">
            <a:extLst>
              <a:ext uri="{FF2B5EF4-FFF2-40B4-BE49-F238E27FC236}">
                <a16:creationId xmlns:a16="http://schemas.microsoft.com/office/drawing/2014/main" xmlns="" id="{AAF62F3E-B93E-CADB-1B54-998ED3F8B0AA}"/>
              </a:ext>
            </a:extLst>
          </p:cNvPr>
          <p:cNvSpPr txBox="1"/>
          <p:nvPr/>
        </p:nvSpPr>
        <p:spPr>
          <a:xfrm>
            <a:off x="781049" y="962235"/>
            <a:ext cx="10963275" cy="3155351"/>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669 [Termin płatności]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Najemca obowiązany jest uiszczać czynsz w terminie umówionym.</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Jeżeli termin płatności czynszu nie jest w umowie określony, czynsz powinien być płacony z góry, a mianowicie: gdy najem ma trwać nie dłużej niż miesiąc - za cały czas najmu, a gdy najem ma trwać dłużej niż miesiąc albo gdy umowa była zawarta na czas nieoznaczony - miesięcznie, do dziesiątego dnia miesiąca.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670 [Prawo zastawu]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Dla zabezpieczenia czynszu oraz świadczeń dodatkowych, z którymi najemca zalega nie dłużej niż rok, przysługuje wynajmującemu ustawowe </a:t>
            </a:r>
            <a:r>
              <a:rPr lang="pl-P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prawo zastawu</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na rzeczach ruchomych najemcy wniesionych do przedmiotu najmu, chyba że rzeczy te nie podlegają zajęciu.</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73312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7" name="pole tekstowe 6">
            <a:extLst>
              <a:ext uri="{FF2B5EF4-FFF2-40B4-BE49-F238E27FC236}">
                <a16:creationId xmlns:a16="http://schemas.microsoft.com/office/drawing/2014/main" xmlns="" id="{B632A616-8E3C-66E1-9284-28856B4CF3DE}"/>
              </a:ext>
            </a:extLst>
          </p:cNvPr>
          <p:cNvSpPr txBox="1"/>
          <p:nvPr/>
        </p:nvSpPr>
        <p:spPr>
          <a:xfrm>
            <a:off x="247650" y="665872"/>
            <a:ext cx="11658600" cy="3155351"/>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671 [Wygaśnięcie]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Przysługujące wynajmującemu ustawowe prawo zastawu wygasa, gdy rzeczy obciążone zastawem zostaną </a:t>
            </a:r>
            <a:b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z przedmiotu najmu usunięte.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Wynajmujący może się sprzeciwić usunięciu rzeczy obciążonych zastawem i zatrzymać je na własne niebezpieczeństwo, dopóki zaległy czynsz nie będzie zapłacony lub zabezpieczony.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W wypadku gdy rzeczy obciążone zastawem zostaną usunięte na mocy zarządzenia organu państwowego, wynajmujący zachowuje ustawowe prawo zastawu, jeżeli przed upływem trzech dni zgłosi je organowi, który zarządził usunięcie.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672 [Zwłoka z zapłatą czynszu] Jeżeli najemca dopuszcza się </a:t>
            </a:r>
            <a:r>
              <a:rPr lang="pl-P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zwłoki</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z zapłatą czynszu co najmniej za dwa pełne okresy płatności, wynajmujący może najem wypowiedzieć bez zachowania terminów wypowiedzenia.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611053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8" name="pole tekstowe 7">
            <a:extLst>
              <a:ext uri="{FF2B5EF4-FFF2-40B4-BE49-F238E27FC236}">
                <a16:creationId xmlns:a16="http://schemas.microsoft.com/office/drawing/2014/main" xmlns="" id="{B5D75FC1-D339-8489-399C-DBF32D6D5B1E}"/>
              </a:ext>
            </a:extLst>
          </p:cNvPr>
          <p:cNvSpPr txBox="1"/>
          <p:nvPr/>
        </p:nvSpPr>
        <p:spPr>
          <a:xfrm>
            <a:off x="466725" y="221327"/>
            <a:ext cx="11220450" cy="4044441"/>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673 [Terminy wypowiedzenia]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Jeżeli czas trwania najmu nie jest oznaczony, zarówno wynajmujący, jak i najemca mogą wypowiedzieć najem z zachowaniem terminów umownych, a w ich braku z zachowaniem terminów ustawowych.</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Ustawowe terminy wypowiedzenia najmu są następujące: gdy czynsz jest płatny w odstępach czasu dłuższych niż miesiąc, najem można wypowiedzieć najpóźniej na trzy miesiące naprzód na koniec kwartału kalendarzowego; gdy czynsz jest płatny miesięcznie - na miesiąc naprzód na koniec miesiąca kalendarzowego; gdy czynsz jest płatny w krótszych odstępach czasu - na trzy dni naprzód; gdy najem jest dzienny - na jeden dzień naprzód.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Jeżeli czas trwania najmu jest oznaczony, zarówno wynajmujący, jak i najemca mogą wypowiedzieć najem w wypadkach określonych w umowie.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674 [Milczące przedłużenie] Jeżeli po upływie terminu oznaczonego w umowie albo w wypowiedzeniu najemca używa nadal rzeczy za zgodą wynajmującego, poczytuje się w razie wątpliwości, że najem został przedłużony na czas nieoznaczony.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922255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5" name="pole tekstowe 4">
            <a:extLst>
              <a:ext uri="{FF2B5EF4-FFF2-40B4-BE49-F238E27FC236}">
                <a16:creationId xmlns:a16="http://schemas.microsoft.com/office/drawing/2014/main" xmlns="" id="{AD351D28-5D38-52F4-6E8B-0FFF9C5BDDCF}"/>
              </a:ext>
            </a:extLst>
          </p:cNvPr>
          <p:cNvSpPr txBox="1"/>
          <p:nvPr/>
        </p:nvSpPr>
        <p:spPr>
          <a:xfrm>
            <a:off x="447675" y="21850"/>
            <a:ext cx="11239500" cy="4147033"/>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675 [Zwrot rzeczy]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Po zakończeniu najmu najemca obowiązany jest zwrócić rzecz w stanie niepogorszonym; jednakże nie ponosi odpowiedzialności za zużycie rzeczy będące następstwem prawidłowego używania.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Jeżeli najemca oddał innej osobie rzecz do </a:t>
            </a:r>
            <a:r>
              <a:rPr lang="pl-P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bezpłatnego używania</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lub w podnajem, obowiązek powyższy ciąży także na tej osobie.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Domniemywa się, że rzecz była wydana najemcy w stanie dobrym i przydatnym do umówionego użytku.</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676 [Ulepszenia] Jeżeli najemca ulepszył rzecz najętą, wynajmujący, w braku odmiennej umowy, może według swego wyboru albo zatrzymać ulepszenia za zapłatą sumy odpowiadającej ich wartości w chwili zwrotu, albo żądać przywrócenia stanu poprzedniego.</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677 [Przedawnienie] Roszczenia wynajmującego przeciwko najemcy o naprawienie szkody z powodu uszkodzenia lub pogorszenia rzeczy, jak również roszczenia najemcy przeciwko wynajmującemu o zwrot nakładów na rzecz albo o zwrot nadpłaconego czynszu przedawniają się z upływem roku od dnia zwrotu rzeczy.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57406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4" name="pole tekstowe 3">
            <a:extLst>
              <a:ext uri="{FF2B5EF4-FFF2-40B4-BE49-F238E27FC236}">
                <a16:creationId xmlns:a16="http://schemas.microsoft.com/office/drawing/2014/main" xmlns="" id="{35935117-C266-6B0A-8D50-ADCA1E6A32CA}"/>
              </a:ext>
            </a:extLst>
          </p:cNvPr>
          <p:cNvSpPr txBox="1"/>
          <p:nvPr/>
        </p:nvSpPr>
        <p:spPr>
          <a:xfrm>
            <a:off x="447675" y="21850"/>
            <a:ext cx="11239500" cy="4147033"/>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675 [Zwrot rzeczy]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Po zakończeniu najmu najemca obowiązany jest zwrócić rzecz w stanie niepogorszonym; jednakże nie ponosi odpowiedzialności za zużycie rzeczy będące następstwem prawidłowego używania.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Jeżeli najemca oddał innej osobie rzecz do </a:t>
            </a:r>
            <a:r>
              <a:rPr lang="pl-P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bezpłatnego używania</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lub w podnajem, obowiązek powyższy ciąży także na tej osobie.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Domniemywa się, że rzecz była wydana najemcy w stanie dobrym i przydatnym do umówionego użytku.</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676 [Ulepszenia] Jeżeli najemca ulepszył rzecz najętą, wynajmujący, w braku odmiennej umowy, może według swego wyboru albo zatrzymać ulepszenia za zapłatą sumy odpowiadającej ich wartości w chwili zwrotu, albo żądać przywrócenia stanu poprzedniego.</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677 [Przedawnienie] Roszczenia wynajmującego przeciwko najemcy o naprawienie szkody z powodu uszkodzenia lub pogorszenia rzeczy, jak również roszczenia najemcy przeciwko wynajmującemu o zwrot nakładów na rzecz albo o zwrot nadpłaconego czynszu przedawniają się z upływem roku od dnia zwrotu rzeczy.</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37447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xmlns="" id="{1DBB07F7-BDF9-6328-4BB8-2554AE708A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927100"/>
          </a:xfrm>
          <a:prstGeom prst="rect">
            <a:avLst/>
          </a:prstGeom>
        </p:spPr>
      </p:pic>
      <p:sp>
        <p:nvSpPr>
          <p:cNvPr id="5" name="pole tekstowe 4">
            <a:extLst>
              <a:ext uri="{FF2B5EF4-FFF2-40B4-BE49-F238E27FC236}">
                <a16:creationId xmlns:a16="http://schemas.microsoft.com/office/drawing/2014/main" xmlns="" id="{3C4A5F05-3EDC-159A-FBE6-2C9A3728FEB3}"/>
              </a:ext>
            </a:extLst>
          </p:cNvPr>
          <p:cNvSpPr txBox="1"/>
          <p:nvPr/>
        </p:nvSpPr>
        <p:spPr>
          <a:xfrm>
            <a:off x="1076325" y="2413434"/>
            <a:ext cx="10372725" cy="1734770"/>
          </a:xfrm>
          <a:prstGeom prst="rect">
            <a:avLst/>
          </a:prstGeom>
          <a:noFill/>
        </p:spPr>
        <p:txBody>
          <a:bodyPr wrap="square">
            <a:spAutoFit/>
          </a:bodyPr>
          <a:lstStyle/>
          <a:p>
            <a:pPr algn="just">
              <a:lnSpc>
                <a:spcPct val="107000"/>
              </a:lnSpc>
              <a:spcAft>
                <a:spcPts val="800"/>
              </a:spcAft>
            </a:pPr>
            <a:r>
              <a:rPr lang="pl-PL" sz="3600" b="1" kern="1800" dirty="0">
                <a:effectLst/>
                <a:latin typeface="Times New Roman" panose="02020603050405020304" pitchFamily="18" charset="0"/>
                <a:ea typeface="Times New Roman" panose="02020603050405020304" pitchFamily="18" charset="0"/>
                <a:cs typeface="Times New Roman" panose="02020603050405020304" pitchFamily="18" charset="0"/>
              </a:rPr>
              <a:t>Rozdział II. Najem lokalu. </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680 [Właściwe przepisy] Do najmu lokalu stosuje się przepisy </a:t>
            </a:r>
            <a:r>
              <a:rPr lang="pl-P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rozdziału poprzedzającego</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z zachowaniem przepisów poniższych.</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6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xmlns="" val="731760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ytuł 1">
            <a:extLst>
              <a:ext uri="{FF2B5EF4-FFF2-40B4-BE49-F238E27FC236}">
                <a16:creationId xmlns:a16="http://schemas.microsoft.com/office/drawing/2014/main" xmlns="" id="{30DA1439-5725-4FD1-A2AE-2597868739D6}"/>
              </a:ext>
            </a:extLst>
          </p:cNvPr>
          <p:cNvSpPr>
            <a:spLocks noGrp="1"/>
          </p:cNvSpPr>
          <p:nvPr>
            <p:ph type="title"/>
          </p:nvPr>
        </p:nvSpPr>
        <p:spPr>
          <a:xfrm>
            <a:off x="1971675" y="269875"/>
            <a:ext cx="8229600" cy="1143000"/>
          </a:xfrm>
        </p:spPr>
        <p:txBody>
          <a:bodyPr/>
          <a:lstStyle/>
          <a:p>
            <a:pPr eaLnBrk="1" hangingPunct="1"/>
            <a:r>
              <a:rPr lang="pl-PL" altLang="pl-PL" sz="3200" b="1"/>
              <a:t>uprawnienia do lokalu socjalnego</a:t>
            </a:r>
          </a:p>
        </p:txBody>
      </p:sp>
      <p:sp>
        <p:nvSpPr>
          <p:cNvPr id="23555" name="Symbol zastępczy zawartości 2">
            <a:extLst>
              <a:ext uri="{FF2B5EF4-FFF2-40B4-BE49-F238E27FC236}">
                <a16:creationId xmlns:a16="http://schemas.microsoft.com/office/drawing/2014/main" xmlns="" id="{6CCDD36D-21D3-B0E2-5D87-29CFF00C1104}"/>
              </a:ext>
            </a:extLst>
          </p:cNvPr>
          <p:cNvSpPr>
            <a:spLocks noGrp="1"/>
          </p:cNvSpPr>
          <p:nvPr>
            <p:ph idx="1"/>
          </p:nvPr>
        </p:nvSpPr>
        <p:spPr>
          <a:xfrm>
            <a:off x="1971675" y="1196976"/>
            <a:ext cx="8229600" cy="5256213"/>
          </a:xfrm>
        </p:spPr>
        <p:txBody>
          <a:bodyPr/>
          <a:lstStyle/>
          <a:p>
            <a:pPr marL="342900" lvl="1" indent="-342900" algn="just"/>
            <a:r>
              <a:rPr lang="pl-PL" altLang="pl-PL" sz="2000"/>
              <a:t>Sąd orzeka o uprawnieniu do otrzymania lokalu socjalnego bądź o braku takiego uprawnienia </a:t>
            </a:r>
            <a:r>
              <a:rPr lang="pl-PL" altLang="pl-PL" sz="2000" u="sng"/>
              <a:t>w wyroku nakazującym opróżnienie lokalu</a:t>
            </a:r>
            <a:r>
              <a:rPr lang="pl-PL" altLang="pl-PL" sz="2000"/>
              <a:t>. Obowiązek zapewnienia lokalu ciąży na gminie właściwej ze względu na miejsce położenia lokalu podlegającego opróżnieniu. </a:t>
            </a:r>
          </a:p>
          <a:p>
            <a:pPr marL="342900" lvl="1" indent="-342900" algn="just"/>
            <a:r>
              <a:rPr lang="pl-PL" altLang="pl-PL" sz="2000"/>
              <a:t>Jeżeli uprawnienie do otrzymania lokalu socjalnego dotyczy dwóch lub więcej osób, gmina jest obowiązana zapewnić im co najmniej jeden lokal socjalny.</a:t>
            </a:r>
          </a:p>
          <a:p>
            <a:pPr marL="342900" lvl="1" indent="-342900" algn="just"/>
            <a:r>
              <a:rPr lang="pl-PL" altLang="pl-PL" sz="2000"/>
              <a:t>Sąd, badając z urzędu, czy zachodzą przesłanki do otrzymania lokalu socjalnego, orzeka o uprawnieniu biorąc pod uwagę dotychczasowy sposób korzystania przez te osoby z lokalu oraz ich szczególną sytuację materialną i rodzinną.</a:t>
            </a:r>
          </a:p>
        </p:txBody>
      </p:sp>
      <p:pic>
        <p:nvPicPr>
          <p:cNvPr id="4" name="Obraz 3">
            <a:extLst>
              <a:ext uri="{FF2B5EF4-FFF2-40B4-BE49-F238E27FC236}">
                <a16:creationId xmlns:a16="http://schemas.microsoft.com/office/drawing/2014/main" xmlns="" id="{5B918D9E-029E-54C9-576B-C0B5C72F95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ytuł 1">
            <a:extLst>
              <a:ext uri="{FF2B5EF4-FFF2-40B4-BE49-F238E27FC236}">
                <a16:creationId xmlns:a16="http://schemas.microsoft.com/office/drawing/2014/main" xmlns="" id="{5DFC5E36-AA18-0022-ED6F-970E0F735B7B}"/>
              </a:ext>
            </a:extLst>
          </p:cNvPr>
          <p:cNvSpPr>
            <a:spLocks noGrp="1"/>
          </p:cNvSpPr>
          <p:nvPr>
            <p:ph type="title"/>
          </p:nvPr>
        </p:nvSpPr>
        <p:spPr>
          <a:xfrm>
            <a:off x="1971675" y="476250"/>
            <a:ext cx="8229600" cy="1143000"/>
          </a:xfrm>
        </p:spPr>
        <p:txBody>
          <a:bodyPr/>
          <a:lstStyle/>
          <a:p>
            <a:pPr eaLnBrk="1" hangingPunct="1"/>
            <a:r>
              <a:rPr lang="pl-PL" altLang="pl-PL" sz="3200" b="1"/>
              <a:t>bezwzględny nakaz orzekania przez sąd </a:t>
            </a:r>
            <a:br>
              <a:rPr lang="pl-PL" altLang="pl-PL" sz="3200" b="1"/>
            </a:br>
            <a:r>
              <a:rPr lang="pl-PL" altLang="pl-PL" sz="3200" b="1"/>
              <a:t>o uprawnieniu do lokalu socjalnego</a:t>
            </a:r>
          </a:p>
        </p:txBody>
      </p:sp>
      <p:sp>
        <p:nvSpPr>
          <p:cNvPr id="4099" name="Symbol zastępczy zawartości 2">
            <a:extLst>
              <a:ext uri="{FF2B5EF4-FFF2-40B4-BE49-F238E27FC236}">
                <a16:creationId xmlns:a16="http://schemas.microsoft.com/office/drawing/2014/main" xmlns="" id="{A55DBE0E-5539-1482-97A7-B72053411D57}"/>
              </a:ext>
            </a:extLst>
          </p:cNvPr>
          <p:cNvSpPr>
            <a:spLocks noGrp="1"/>
          </p:cNvSpPr>
          <p:nvPr>
            <p:ph idx="1"/>
          </p:nvPr>
        </p:nvSpPr>
        <p:spPr>
          <a:xfrm>
            <a:off x="514349" y="1484313"/>
            <a:ext cx="11001375" cy="4564062"/>
          </a:xfrm>
        </p:spPr>
        <p:txBody>
          <a:bodyPr>
            <a:normAutofit/>
          </a:bodyPr>
          <a:lstStyle/>
          <a:p>
            <a:pPr marL="342900" lvl="1" indent="-342900" algn="just">
              <a:defRPr/>
            </a:pPr>
            <a:r>
              <a:rPr lang="pl-PL" sz="1900" dirty="0"/>
              <a:t>Nie dotyczy osób, które utraciły tytuł prawny do lokalu niewchodzącego w skład publicznego zasobu mieszkaniowego, z wyjątkiem osób, które były uprawnione do używania lokalu na podstawie stosunku prawnego nawiązanego ze spółdzielnią mieszkaniową albo z towarzystwem budownictwa społecznego.</a:t>
            </a:r>
          </a:p>
          <a:p>
            <a:pPr algn="just">
              <a:defRPr/>
            </a:pPr>
            <a:r>
              <a:rPr lang="pl-PL" sz="1900" dirty="0"/>
              <a:t>Z zastrzeżeniem powyższego, sąd nie może orzec o braku uprawnienia do otrzymania lokalu socjalnego wobec:</a:t>
            </a:r>
          </a:p>
          <a:p>
            <a:pPr marL="857250" lvl="1" indent="-457200">
              <a:buFont typeface="+mj-lt"/>
              <a:buAutoNum type="arabicPeriod"/>
              <a:defRPr/>
            </a:pPr>
            <a:r>
              <a:rPr lang="pl-PL" sz="1900" dirty="0"/>
              <a:t>kobiety w ciąży,</a:t>
            </a:r>
          </a:p>
          <a:p>
            <a:pPr marL="857250" lvl="1" indent="-457200">
              <a:buFont typeface="+mj-lt"/>
              <a:buAutoNum type="arabicPeriod"/>
              <a:defRPr/>
            </a:pPr>
            <a:r>
              <a:rPr lang="pl-PL" sz="1900" dirty="0"/>
              <a:t>małoletniego, niepełnosprawnego lub ubezwłasnowolnionego oraz sprawującego nad taką osobą opiekę i wspólnie z nią zamieszkałą,</a:t>
            </a:r>
          </a:p>
          <a:p>
            <a:pPr marL="857250" lvl="1" indent="-457200">
              <a:buFont typeface="+mj-lt"/>
              <a:buAutoNum type="arabicPeriod"/>
              <a:defRPr/>
            </a:pPr>
            <a:r>
              <a:rPr lang="pl-PL" sz="1900" dirty="0"/>
              <a:t>obłożnie chorych,</a:t>
            </a:r>
          </a:p>
          <a:p>
            <a:pPr marL="857250" lvl="1" indent="-457200">
              <a:buFont typeface="+mj-lt"/>
              <a:buAutoNum type="arabicPeriod"/>
              <a:defRPr/>
            </a:pPr>
            <a:r>
              <a:rPr lang="pl-PL" sz="1900" dirty="0"/>
              <a:t>emerytów i rencistów spełniających kryteria do otrzymania świadczenia z pomocy społecznej,</a:t>
            </a:r>
          </a:p>
          <a:p>
            <a:pPr marL="857250" lvl="1" indent="-457200">
              <a:buFont typeface="+mj-lt"/>
              <a:buAutoNum type="arabicPeriod"/>
              <a:defRPr/>
            </a:pPr>
            <a:r>
              <a:rPr lang="pl-PL" sz="1900" dirty="0"/>
              <a:t>osoby posiadającej status bezrobotnego,</a:t>
            </a:r>
          </a:p>
          <a:p>
            <a:pPr marL="857250" lvl="1" indent="-457200">
              <a:buFont typeface="+mj-lt"/>
              <a:buAutoNum type="arabicPeriod"/>
              <a:defRPr/>
            </a:pPr>
            <a:r>
              <a:rPr lang="pl-PL" sz="1900" dirty="0"/>
              <a:t>osoby spełniającej przesłanki określone przez radę gminy w drodze uchwały,</a:t>
            </a:r>
          </a:p>
          <a:p>
            <a:pPr marL="0" indent="0">
              <a:buNone/>
              <a:defRPr/>
            </a:pPr>
            <a:r>
              <a:rPr lang="pl-PL" sz="1900" dirty="0"/>
              <a:t>- chyba że osoby te mogą zamieszkać w innym lokalu niż dotychczas używany.</a:t>
            </a:r>
          </a:p>
          <a:p>
            <a:pPr marL="342900" lvl="1" indent="-342900" algn="just">
              <a:defRPr/>
            </a:pPr>
            <a:endParaRPr lang="pl-PL" sz="1900" dirty="0"/>
          </a:p>
        </p:txBody>
      </p:sp>
      <p:pic>
        <p:nvPicPr>
          <p:cNvPr id="4" name="Obraz 3">
            <a:extLst>
              <a:ext uri="{FF2B5EF4-FFF2-40B4-BE49-F238E27FC236}">
                <a16:creationId xmlns:a16="http://schemas.microsoft.com/office/drawing/2014/main" xmlns="" id="{05EA0B43-A413-D235-6BA3-38989900E5D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47850" y="6121400"/>
            <a:ext cx="8534400" cy="8985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ytuł 1">
            <a:extLst>
              <a:ext uri="{FF2B5EF4-FFF2-40B4-BE49-F238E27FC236}">
                <a16:creationId xmlns:a16="http://schemas.microsoft.com/office/drawing/2014/main" xmlns="" id="{7A39D828-4339-36EB-20A0-5DCC956BB062}"/>
              </a:ext>
            </a:extLst>
          </p:cNvPr>
          <p:cNvSpPr>
            <a:spLocks noGrp="1"/>
          </p:cNvSpPr>
          <p:nvPr>
            <p:ph type="title"/>
          </p:nvPr>
        </p:nvSpPr>
        <p:spPr>
          <a:xfrm>
            <a:off x="1971675" y="485775"/>
            <a:ext cx="8229600" cy="1143000"/>
          </a:xfrm>
        </p:spPr>
        <p:txBody>
          <a:bodyPr/>
          <a:lstStyle/>
          <a:p>
            <a:pPr eaLnBrk="1" hangingPunct="1"/>
            <a:r>
              <a:rPr lang="pl-PL" altLang="pl-PL" sz="3200" b="1"/>
              <a:t>lokale socjalne</a:t>
            </a:r>
          </a:p>
        </p:txBody>
      </p:sp>
      <p:sp>
        <p:nvSpPr>
          <p:cNvPr id="35843" name="Symbol zastępczy zawartości 2">
            <a:extLst>
              <a:ext uri="{FF2B5EF4-FFF2-40B4-BE49-F238E27FC236}">
                <a16:creationId xmlns:a16="http://schemas.microsoft.com/office/drawing/2014/main" xmlns="" id="{F94F0588-86A8-A202-B41F-76A78CC7B7C4}"/>
              </a:ext>
            </a:extLst>
          </p:cNvPr>
          <p:cNvSpPr>
            <a:spLocks noGrp="1"/>
          </p:cNvSpPr>
          <p:nvPr>
            <p:ph idx="1"/>
          </p:nvPr>
        </p:nvSpPr>
        <p:spPr>
          <a:xfrm>
            <a:off x="1838325" y="1341438"/>
            <a:ext cx="8496300" cy="5256212"/>
          </a:xfrm>
        </p:spPr>
        <p:txBody>
          <a:bodyPr/>
          <a:lstStyle/>
          <a:p>
            <a:pPr algn="just">
              <a:defRPr/>
            </a:pPr>
            <a:r>
              <a:rPr lang="pl-PL" altLang="pl-PL" sz="2000" dirty="0"/>
              <a:t>Wydzielone z zasobu mieszkaniowego gminy.</a:t>
            </a:r>
          </a:p>
          <a:p>
            <a:pPr algn="just">
              <a:defRPr/>
            </a:pPr>
            <a:r>
              <a:rPr lang="pl-PL" altLang="pl-PL" sz="2000" dirty="0"/>
              <a:t>Umowę najmu lokalu socjalnego zawiera się </a:t>
            </a:r>
            <a:r>
              <a:rPr lang="pl-PL" altLang="pl-PL" sz="2000" b="1" dirty="0"/>
              <a:t>na czas oznaczony</a:t>
            </a:r>
            <a:r>
              <a:rPr lang="pl-PL" altLang="pl-PL" sz="2000" dirty="0"/>
              <a:t>. </a:t>
            </a:r>
          </a:p>
          <a:p>
            <a:pPr algn="just">
              <a:defRPr/>
            </a:pPr>
            <a:r>
              <a:rPr lang="pl-PL" altLang="pl-PL" sz="2000" dirty="0"/>
              <a:t>Umowa najmu lokalu socjalnego, z zastrzeżeniem przepisów dotyczących osób uprawnionych do lokalu socjalnego na mocy orzeczenia sądu, może być zawarta z osobą, która </a:t>
            </a:r>
            <a:r>
              <a:rPr lang="pl-PL" altLang="pl-PL" sz="2000" b="1" dirty="0"/>
              <a:t>nie ma tytułu prawnego do lokalu </a:t>
            </a:r>
            <a:r>
              <a:rPr lang="pl-PL" altLang="pl-PL" sz="2000" dirty="0"/>
              <a:t>i której </a:t>
            </a:r>
            <a:r>
              <a:rPr lang="pl-PL" altLang="pl-PL" sz="2000" b="1" dirty="0"/>
              <a:t>dochody gospodarstwa domowego nie przekraczają wysokości określonej w uchwale rady gminy.</a:t>
            </a:r>
          </a:p>
          <a:p>
            <a:pPr algn="just">
              <a:defRPr/>
            </a:pPr>
            <a:r>
              <a:rPr lang="pl-PL" altLang="pl-PL" sz="2000" dirty="0"/>
              <a:t>Umowę najmu lokalu socjalnego można po upływie oznaczonego w niej czasu przedłużyć na następny okres, jeżeli najemca nadal znajduje się w sytuacji uzasadniającej zawarcie takiej umowy. </a:t>
            </a:r>
          </a:p>
          <a:p>
            <a:pPr algn="just">
              <a:defRPr/>
            </a:pPr>
            <a:r>
              <a:rPr lang="pl-PL" altLang="pl-PL" sz="2000" dirty="0"/>
              <a:t>Stawka czynszu za lokal socjalny nie może przekraczać </a:t>
            </a:r>
            <a:r>
              <a:rPr lang="pl-PL" altLang="pl-PL" sz="2000" b="1" dirty="0"/>
              <a:t>połowy stawki najniższego czynszu obowiązującego w gminnym zasobie mieszkaniowym</a:t>
            </a:r>
            <a:r>
              <a:rPr lang="pl-PL" altLang="pl-PL" sz="2000" dirty="0"/>
              <a:t>.</a:t>
            </a:r>
          </a:p>
          <a:p>
            <a:pPr marL="0" indent="0" algn="just">
              <a:buNone/>
              <a:defRPr/>
            </a:pPr>
            <a:endParaRPr lang="pl-PL" altLang="pl-PL" sz="2000" dirty="0"/>
          </a:p>
          <a:p>
            <a:pPr algn="just">
              <a:defRPr/>
            </a:pPr>
            <a:endParaRPr lang="pl-PL" altLang="pl-PL" sz="2000" dirty="0"/>
          </a:p>
        </p:txBody>
      </p:sp>
      <p:pic>
        <p:nvPicPr>
          <p:cNvPr id="4" name="Obraz 3">
            <a:extLst>
              <a:ext uri="{FF2B5EF4-FFF2-40B4-BE49-F238E27FC236}">
                <a16:creationId xmlns:a16="http://schemas.microsoft.com/office/drawing/2014/main" xmlns="" id="{2768B02F-0C0D-EDA6-2BC8-A6CC1957AAC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ytuł 1">
            <a:extLst>
              <a:ext uri="{FF2B5EF4-FFF2-40B4-BE49-F238E27FC236}">
                <a16:creationId xmlns:a16="http://schemas.microsoft.com/office/drawing/2014/main" xmlns="" id="{526E4542-C89D-287D-A22B-6EF1884222DC}"/>
              </a:ext>
            </a:extLst>
          </p:cNvPr>
          <p:cNvSpPr>
            <a:spLocks noGrp="1"/>
          </p:cNvSpPr>
          <p:nvPr>
            <p:ph type="title"/>
          </p:nvPr>
        </p:nvSpPr>
        <p:spPr>
          <a:xfrm>
            <a:off x="1971675" y="485775"/>
            <a:ext cx="8229600" cy="1143000"/>
          </a:xfrm>
        </p:spPr>
        <p:txBody>
          <a:bodyPr/>
          <a:lstStyle/>
          <a:p>
            <a:pPr eaLnBrk="1" hangingPunct="1"/>
            <a:r>
              <a:rPr lang="pl-PL" altLang="pl-PL" sz="3200" b="1"/>
              <a:t>lokale socjalne</a:t>
            </a:r>
          </a:p>
        </p:txBody>
      </p:sp>
      <p:sp>
        <p:nvSpPr>
          <p:cNvPr id="36867" name="Symbol zastępczy zawartości 2">
            <a:extLst>
              <a:ext uri="{FF2B5EF4-FFF2-40B4-BE49-F238E27FC236}">
                <a16:creationId xmlns:a16="http://schemas.microsoft.com/office/drawing/2014/main" xmlns="" id="{8584F892-B79E-94F6-A05F-59F14A92378C}"/>
              </a:ext>
            </a:extLst>
          </p:cNvPr>
          <p:cNvSpPr>
            <a:spLocks noGrp="1"/>
          </p:cNvSpPr>
          <p:nvPr>
            <p:ph idx="1"/>
          </p:nvPr>
        </p:nvSpPr>
        <p:spPr>
          <a:xfrm>
            <a:off x="1838325" y="1341438"/>
            <a:ext cx="8496300" cy="5256212"/>
          </a:xfrm>
        </p:spPr>
        <p:txBody>
          <a:bodyPr/>
          <a:lstStyle/>
          <a:p>
            <a:pPr algn="just"/>
            <a:r>
              <a:rPr lang="pl-PL" altLang="pl-PL" sz="2000"/>
              <a:t>Prawo do lokalu socjalnego nie przysługuje osobie, która samowolnie zajmuje lokal i wobec której sąd nakazał opróżnienie lokalu, chyba że przyznanie lokalu socjalnego byłoby w świetle zasad współżycia społecznego szczególnie usprawiedliwione.</a:t>
            </a:r>
          </a:p>
          <a:p>
            <a:pPr algn="just"/>
            <a:r>
              <a:rPr lang="pl-PL" altLang="pl-PL" sz="2000"/>
              <a:t>Gmina może wypowiedzieć najem lokalu socjalnego bez zachowania terminu wypowiedzenia, jeżeli najemca </a:t>
            </a:r>
            <a:r>
              <a:rPr lang="pl-PL" altLang="pl-PL" sz="2000" b="1"/>
              <a:t>uzyskał tytuł prawny do innego lokalu i może używać tego lokalu. </a:t>
            </a:r>
          </a:p>
          <a:p>
            <a:pPr algn="just"/>
            <a:endParaRPr lang="pl-PL" altLang="pl-PL" sz="2000"/>
          </a:p>
          <a:p>
            <a:pPr algn="just"/>
            <a:endParaRPr lang="pl-PL" altLang="pl-PL" sz="2000"/>
          </a:p>
        </p:txBody>
      </p:sp>
      <p:pic>
        <p:nvPicPr>
          <p:cNvPr id="4" name="Obraz 3">
            <a:extLst>
              <a:ext uri="{FF2B5EF4-FFF2-40B4-BE49-F238E27FC236}">
                <a16:creationId xmlns:a16="http://schemas.microsoft.com/office/drawing/2014/main" xmlns="" id="{FC757D1E-A956-21D8-B778-EB2684D1690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ytuł 1">
            <a:extLst>
              <a:ext uri="{FF2B5EF4-FFF2-40B4-BE49-F238E27FC236}">
                <a16:creationId xmlns:a16="http://schemas.microsoft.com/office/drawing/2014/main" xmlns="" id="{C3FFCE4A-5038-C6B6-7F54-AA23B8953435}"/>
              </a:ext>
            </a:extLst>
          </p:cNvPr>
          <p:cNvSpPr>
            <a:spLocks noGrp="1"/>
          </p:cNvSpPr>
          <p:nvPr>
            <p:ph type="title"/>
          </p:nvPr>
        </p:nvSpPr>
        <p:spPr/>
        <p:txBody>
          <a:bodyPr/>
          <a:lstStyle/>
          <a:p>
            <a:pPr eaLnBrk="1" hangingPunct="1"/>
            <a:r>
              <a:rPr lang="pl-PL" altLang="pl-PL" sz="3200" b="1"/>
              <a:t>wybrane definicje</a:t>
            </a:r>
          </a:p>
        </p:txBody>
      </p:sp>
      <p:sp>
        <p:nvSpPr>
          <p:cNvPr id="7171" name="Symbol zastępczy zawartości 2">
            <a:extLst>
              <a:ext uri="{FF2B5EF4-FFF2-40B4-BE49-F238E27FC236}">
                <a16:creationId xmlns:a16="http://schemas.microsoft.com/office/drawing/2014/main" xmlns="" id="{C7373364-5667-F2E3-A2AB-6F44E118F4B9}"/>
              </a:ext>
            </a:extLst>
          </p:cNvPr>
          <p:cNvSpPr>
            <a:spLocks noGrp="1"/>
          </p:cNvSpPr>
          <p:nvPr>
            <p:ph idx="1"/>
          </p:nvPr>
        </p:nvSpPr>
        <p:spPr>
          <a:xfrm>
            <a:off x="1981200" y="1609726"/>
            <a:ext cx="8229600" cy="2762250"/>
          </a:xfrm>
        </p:spPr>
        <p:txBody>
          <a:bodyPr/>
          <a:lstStyle/>
          <a:p>
            <a:pPr marL="0" lvl="1" indent="0" algn="just">
              <a:buNone/>
            </a:pPr>
            <a:r>
              <a:rPr lang="pl-PL" altLang="pl-PL" sz="2200"/>
              <a:t>lokal socjalny - cechy:</a:t>
            </a:r>
          </a:p>
          <a:p>
            <a:pPr marL="857250" lvl="2" indent="-457200" algn="just">
              <a:buFont typeface="Calibri" panose="020F0502020204030204" pitchFamily="34" charset="0"/>
              <a:buAutoNum type="arabicPeriod"/>
            </a:pPr>
            <a:r>
              <a:rPr lang="pl-PL" altLang="pl-PL" sz="2200"/>
              <a:t>nadający się do zamieszkania ze względu na wyposażenie i stan techniczny</a:t>
            </a:r>
          </a:p>
          <a:p>
            <a:pPr marL="857250" lvl="2" indent="-457200" algn="just">
              <a:buFont typeface="Calibri" panose="020F0502020204030204" pitchFamily="34" charset="0"/>
              <a:buAutoNum type="arabicPeriod"/>
            </a:pPr>
            <a:r>
              <a:rPr lang="pl-PL" altLang="pl-PL" sz="2200"/>
              <a:t>powierzchnia pokoi przypadająca na członka gospodarstwa domowego najemcy nie może być mniejsza niż 5 m</a:t>
            </a:r>
            <a:r>
              <a:rPr lang="pl-PL" altLang="pl-PL" sz="2200" baseline="30000"/>
              <a:t>2</a:t>
            </a:r>
            <a:r>
              <a:rPr lang="pl-PL" altLang="pl-PL" sz="2200"/>
              <a:t>, a w wypadku jednoosobowego gospodarstwa domowego 10 m</a:t>
            </a:r>
            <a:r>
              <a:rPr lang="pl-PL" altLang="pl-PL" sz="2200" baseline="30000"/>
              <a:t>2</a:t>
            </a:r>
            <a:endParaRPr lang="pl-PL" altLang="pl-PL" sz="2200"/>
          </a:p>
          <a:p>
            <a:pPr marL="857250" lvl="2" indent="-457200" algn="just">
              <a:buFont typeface="Calibri" panose="020F0502020204030204" pitchFamily="34" charset="0"/>
              <a:buAutoNum type="arabicPeriod"/>
            </a:pPr>
            <a:r>
              <a:rPr lang="pl-PL" altLang="pl-PL" sz="2200"/>
              <a:t>może być o obniżonym standardzie</a:t>
            </a:r>
          </a:p>
        </p:txBody>
      </p:sp>
      <p:pic>
        <p:nvPicPr>
          <p:cNvPr id="4" name="Obraz 3">
            <a:extLst>
              <a:ext uri="{FF2B5EF4-FFF2-40B4-BE49-F238E27FC236}">
                <a16:creationId xmlns:a16="http://schemas.microsoft.com/office/drawing/2014/main" xmlns="" id="{11BCD8F9-66F8-4772-A267-CACF222F62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2">
            <a:extLst>
              <a:ext uri="{FF2B5EF4-FFF2-40B4-BE49-F238E27FC236}">
                <a16:creationId xmlns:a16="http://schemas.microsoft.com/office/drawing/2014/main" xmlns="" id="{44538D49-8D9F-F2B7-CD9E-3C96C2ABFDB9}"/>
              </a:ext>
            </a:extLst>
          </p:cNvPr>
          <p:cNvSpPr>
            <a:spLocks noGrp="1"/>
          </p:cNvSpPr>
          <p:nvPr>
            <p:ph idx="1"/>
          </p:nvPr>
        </p:nvSpPr>
        <p:spPr>
          <a:xfrm>
            <a:off x="409575" y="908050"/>
            <a:ext cx="11287125" cy="4787900"/>
          </a:xfrm>
        </p:spPr>
        <p:txBody>
          <a:bodyPr/>
          <a:lstStyle/>
          <a:p>
            <a:pPr marL="400050" lvl="2" indent="0" algn="just">
              <a:buNone/>
            </a:pPr>
            <a:r>
              <a:rPr lang="pl-PL" altLang="pl-PL" b="1" i="1" dirty="0"/>
              <a:t>Art. 1046 §  4. </a:t>
            </a:r>
            <a:r>
              <a:rPr lang="pl-PL" altLang="pl-PL" b="1" i="1" dirty="0" err="1"/>
              <a:t>kpc</a:t>
            </a:r>
            <a:r>
              <a:rPr lang="pl-PL" altLang="pl-PL" b="1" i="1" dirty="0"/>
              <a:t>  </a:t>
            </a:r>
            <a:r>
              <a:rPr lang="pl-PL" altLang="pl-PL" i="1" dirty="0"/>
              <a:t>Wykonując obowiązek opróżnienia lokalu służącego zaspokojeniu potrzeb mieszkaniowych dłużnika na podstawie tytułu wykonawczego, z którego nie wynika prawo dłużnika do lokalu socjalnego lub zamiennego, komornik usunie dłużnika do innego lokalu lub pomieszczenia, do którego dłużnikowi przysługuje tytuł prawny i w którym może zamieszkać. Jeżeli dłużnikowi nie przysługuje tytuł prawny do innego lokalu lub pomieszczenia, w którym może zamieszkać, komornik </a:t>
            </a:r>
            <a:r>
              <a:rPr lang="pl-PL" altLang="pl-PL" i="1" u="sng" dirty="0"/>
              <a:t>wstrzyma się z dokonaniem czynności do czasu, gdy gmina właściwa ze względu na miejsce położenia lokalu podlegającego opróżnieniu, na wniosek komornika, wskaże dłużnikowi tymczasowe pomieszczenie</a:t>
            </a:r>
            <a:r>
              <a:rPr lang="pl-PL" altLang="pl-PL" i="1" dirty="0"/>
              <a:t>, nie dłużej jednak niż przez okres 6 miesięcy. Po upływie tego terminu komornik usunie dłużnika do noclegowni, schroniska lub innej placówki zapewniającej miejsca noclegowe wskazanej przez gminę właściwą ze względu na miejsce położenia lokalu podlegającego opróżnieniu. Usuwając dłużnika do noclegowni, schroniska lub innej placówki zapewniającej miejsca noclegowe, komornik powiadomi właściwą gminę o potrzebie zapewnienia dłużnikowi tymczasowego pomieszczenia.</a:t>
            </a:r>
            <a:endParaRPr lang="pl-PL" altLang="pl-PL" sz="2200" i="1" dirty="0"/>
          </a:p>
        </p:txBody>
      </p:sp>
      <p:pic>
        <p:nvPicPr>
          <p:cNvPr id="3" name="Obraz 2">
            <a:extLst>
              <a:ext uri="{FF2B5EF4-FFF2-40B4-BE49-F238E27FC236}">
                <a16:creationId xmlns:a16="http://schemas.microsoft.com/office/drawing/2014/main" xmlns="" id="{0304C43A-ADFF-B465-2970-571A88430A7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ytuł 1">
            <a:extLst>
              <a:ext uri="{FF2B5EF4-FFF2-40B4-BE49-F238E27FC236}">
                <a16:creationId xmlns:a16="http://schemas.microsoft.com/office/drawing/2014/main" xmlns="" id="{687A03A9-ECFA-8A73-760E-85208723F733}"/>
              </a:ext>
            </a:extLst>
          </p:cNvPr>
          <p:cNvSpPr>
            <a:spLocks noGrp="1"/>
          </p:cNvSpPr>
          <p:nvPr>
            <p:ph type="title"/>
          </p:nvPr>
        </p:nvSpPr>
        <p:spPr>
          <a:xfrm>
            <a:off x="1971675" y="549275"/>
            <a:ext cx="8229600" cy="1143000"/>
          </a:xfrm>
        </p:spPr>
        <p:txBody>
          <a:bodyPr/>
          <a:lstStyle/>
          <a:p>
            <a:pPr eaLnBrk="1" hangingPunct="1"/>
            <a:r>
              <a:rPr lang="pl-PL" altLang="pl-PL" sz="3200" b="1"/>
              <a:t>zasady zawierania umów o używanie lokalu</a:t>
            </a:r>
          </a:p>
        </p:txBody>
      </p:sp>
      <p:sp>
        <p:nvSpPr>
          <p:cNvPr id="12291" name="Symbol zastępczy zawartości 2">
            <a:extLst>
              <a:ext uri="{FF2B5EF4-FFF2-40B4-BE49-F238E27FC236}">
                <a16:creationId xmlns:a16="http://schemas.microsoft.com/office/drawing/2014/main" xmlns="" id="{58674157-76A0-FE4B-5C54-063E709330A1}"/>
              </a:ext>
            </a:extLst>
          </p:cNvPr>
          <p:cNvSpPr>
            <a:spLocks noGrp="1"/>
          </p:cNvSpPr>
          <p:nvPr>
            <p:ph idx="1"/>
          </p:nvPr>
        </p:nvSpPr>
        <p:spPr>
          <a:xfrm>
            <a:off x="666750" y="1484313"/>
            <a:ext cx="11058525" cy="3973512"/>
          </a:xfrm>
        </p:spPr>
        <p:txBody>
          <a:bodyPr>
            <a:normAutofit/>
          </a:bodyPr>
          <a:lstStyle/>
          <a:p>
            <a:pPr algn="just"/>
            <a:r>
              <a:rPr lang="pl-PL" altLang="pl-PL" sz="2400" dirty="0"/>
              <a:t>umowa o odpłatne używanie lokalu może być zawarta na czas oznaczony lub nieoznaczony</a:t>
            </a:r>
          </a:p>
          <a:p>
            <a:pPr algn="just"/>
            <a:r>
              <a:rPr lang="pl-PL" altLang="pl-PL" sz="2400" dirty="0"/>
              <a:t>umowa o odpłatne używanie lokalu </a:t>
            </a:r>
            <a:r>
              <a:rPr lang="pl-PL" altLang="pl-PL" sz="2400" u="sng" dirty="0"/>
              <a:t>wchodzącego w skład mieszkaniowego zasobu gminy lub innych jednostek samorządu terytorialnego</a:t>
            </a:r>
            <a:r>
              <a:rPr lang="pl-PL" altLang="pl-PL" sz="2400" dirty="0"/>
              <a:t>, z wyjątkiem lokalu socjalnego lub lokalu związanego ze stosunkiem pracy, może być zawarta </a:t>
            </a:r>
            <a:r>
              <a:rPr lang="pl-PL" altLang="pl-PL" sz="2400" b="1" dirty="0"/>
              <a:t>wyłącznie na czas nieoznaczony</a:t>
            </a:r>
            <a:r>
              <a:rPr lang="pl-PL" altLang="pl-PL" sz="2400" dirty="0"/>
              <a:t>, chyba że zawarcia umowy na czas oznaczony żąda lokator</a:t>
            </a:r>
          </a:p>
          <a:p>
            <a:pPr algn="just"/>
            <a:r>
              <a:rPr lang="pl-PL" altLang="pl-PL" sz="2400" dirty="0"/>
              <a:t>zawarcie umowy może być uzależnione od wpłacenia przez najemcę </a:t>
            </a:r>
            <a:r>
              <a:rPr lang="pl-PL" altLang="pl-PL" sz="2400" b="1" u="sng" dirty="0"/>
              <a:t>kaucji zabezpieczającej </a:t>
            </a:r>
            <a:r>
              <a:rPr lang="pl-PL" altLang="pl-PL" sz="2400" dirty="0"/>
              <a:t>pokrycie należności z tytułu najmu lokalu, przysługujących wynajmującemu w dniu opróżnienia lokalu, kaucja nie może przekraczać 12-krotności miesięcznego czynszu i podlega waloryzacji (art. 6)</a:t>
            </a:r>
          </a:p>
        </p:txBody>
      </p:sp>
      <p:pic>
        <p:nvPicPr>
          <p:cNvPr id="4" name="Obraz 3">
            <a:extLst>
              <a:ext uri="{FF2B5EF4-FFF2-40B4-BE49-F238E27FC236}">
                <a16:creationId xmlns:a16="http://schemas.microsoft.com/office/drawing/2014/main" xmlns="" id="{092BAA8B-A36D-49A7-6627-BAF273881A8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1">
            <a:extLst>
              <a:ext uri="{FF2B5EF4-FFF2-40B4-BE49-F238E27FC236}">
                <a16:creationId xmlns:a16="http://schemas.microsoft.com/office/drawing/2014/main" xmlns="" id="{B4D65C4F-B30B-C2C5-4453-D4A8C706EDB8}"/>
              </a:ext>
            </a:extLst>
          </p:cNvPr>
          <p:cNvSpPr>
            <a:spLocks noGrp="1"/>
          </p:cNvSpPr>
          <p:nvPr>
            <p:ph type="title"/>
          </p:nvPr>
        </p:nvSpPr>
        <p:spPr>
          <a:xfrm>
            <a:off x="1936750" y="290513"/>
            <a:ext cx="8229600" cy="1143000"/>
          </a:xfrm>
        </p:spPr>
        <p:txBody>
          <a:bodyPr/>
          <a:lstStyle/>
          <a:p>
            <a:pPr eaLnBrk="1" hangingPunct="1"/>
            <a:r>
              <a:rPr lang="pl-PL" altLang="pl-PL" sz="3200" b="1"/>
              <a:t>obowiązki wynajmującego</a:t>
            </a:r>
          </a:p>
        </p:txBody>
      </p:sp>
      <p:sp>
        <p:nvSpPr>
          <p:cNvPr id="14339" name="Symbol zastępczy zawartości 2">
            <a:extLst>
              <a:ext uri="{FF2B5EF4-FFF2-40B4-BE49-F238E27FC236}">
                <a16:creationId xmlns:a16="http://schemas.microsoft.com/office/drawing/2014/main" xmlns="" id="{A86C44C0-9E49-6248-22A8-6E88CAC9D029}"/>
              </a:ext>
            </a:extLst>
          </p:cNvPr>
          <p:cNvSpPr>
            <a:spLocks noGrp="1"/>
          </p:cNvSpPr>
          <p:nvPr>
            <p:ph idx="1"/>
          </p:nvPr>
        </p:nvSpPr>
        <p:spPr>
          <a:xfrm>
            <a:off x="1936750" y="1196976"/>
            <a:ext cx="8229600" cy="4525963"/>
          </a:xfrm>
        </p:spPr>
        <p:txBody>
          <a:bodyPr>
            <a:normAutofit lnSpcReduction="10000"/>
          </a:bodyPr>
          <a:lstStyle/>
          <a:p>
            <a:pPr algn="just"/>
            <a:r>
              <a:rPr lang="pl-PL" altLang="pl-PL" sz="2000"/>
              <a:t>obowiązek zapewnienia sprawnego działania istniejących instalacji i urządzeń związanych z budynkiem umożliwiających najemcy korzystanie z wody, paliw gazowych i ciekłych, ciepła, energii elektrycznej, dźwigów osobowych oraz innych instalacji i urządzeń stanowiących wyposażenie lokalu i budynku określone odrębnymi przepisami</a:t>
            </a:r>
          </a:p>
          <a:p>
            <a:pPr algn="just"/>
            <a:r>
              <a:rPr lang="pl-PL" altLang="pl-PL" sz="2000"/>
              <a:t>utrzymanie w należytym stanie, porządku i czystości pomieszczeń i urządzeń budynku, służących do wspólnego użytku mieszkańców, oraz jego otoczenia</a:t>
            </a:r>
          </a:p>
          <a:p>
            <a:pPr algn="just"/>
            <a:r>
              <a:rPr lang="pl-PL" altLang="pl-PL" sz="2000"/>
              <a:t>dokonywanie napraw budynku, jego pomieszczeń i urządzeń oraz przywrócenie poprzedniego stanu budynku uszkodzonego, niezależnie od przyczyn, z tym że najemcę obciąża obowiązek pokrycia strat powstałych z jego winy</a:t>
            </a:r>
          </a:p>
          <a:p>
            <a:pPr algn="just"/>
            <a:r>
              <a:rPr lang="pl-PL" altLang="pl-PL" sz="2000"/>
              <a:t>dokonywanie napraw lokalu, napraw lub wymiany instalacji i elementów wyposażenia technicznego w zakresie nieobciążającym najemcy, w szczególności napraw instalacji, pieców grzewczych, stolarki okiennej i drzwiowej, podłóg, posadzek i wykładzin podłogowych</a:t>
            </a:r>
          </a:p>
        </p:txBody>
      </p:sp>
      <p:pic>
        <p:nvPicPr>
          <p:cNvPr id="4" name="Obraz 3">
            <a:extLst>
              <a:ext uri="{FF2B5EF4-FFF2-40B4-BE49-F238E27FC236}">
                <a16:creationId xmlns:a16="http://schemas.microsoft.com/office/drawing/2014/main" xmlns="" id="{876684A5-8969-11A6-8016-C8C6BCE315E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ytuł 1">
            <a:extLst>
              <a:ext uri="{FF2B5EF4-FFF2-40B4-BE49-F238E27FC236}">
                <a16:creationId xmlns:a16="http://schemas.microsoft.com/office/drawing/2014/main" xmlns="" id="{1466C98A-A3AD-3126-C442-D77B6B9EF67E}"/>
              </a:ext>
            </a:extLst>
          </p:cNvPr>
          <p:cNvSpPr>
            <a:spLocks noGrp="1"/>
          </p:cNvSpPr>
          <p:nvPr>
            <p:ph type="title"/>
          </p:nvPr>
        </p:nvSpPr>
        <p:spPr>
          <a:xfrm>
            <a:off x="1971675" y="269875"/>
            <a:ext cx="8229600" cy="1143000"/>
          </a:xfrm>
        </p:spPr>
        <p:txBody>
          <a:bodyPr/>
          <a:lstStyle/>
          <a:p>
            <a:pPr eaLnBrk="1" hangingPunct="1"/>
            <a:r>
              <a:rPr lang="pl-PL" altLang="pl-PL" sz="3200" b="1"/>
              <a:t>obowiązki najemcy</a:t>
            </a:r>
          </a:p>
        </p:txBody>
      </p:sp>
      <p:sp>
        <p:nvSpPr>
          <p:cNvPr id="4099" name="Symbol zastępczy zawartości 2">
            <a:extLst>
              <a:ext uri="{FF2B5EF4-FFF2-40B4-BE49-F238E27FC236}">
                <a16:creationId xmlns:a16="http://schemas.microsoft.com/office/drawing/2014/main" xmlns="" id="{B4640E89-7C42-12C8-896E-E52C5004A59B}"/>
              </a:ext>
            </a:extLst>
          </p:cNvPr>
          <p:cNvSpPr>
            <a:spLocks noGrp="1"/>
          </p:cNvSpPr>
          <p:nvPr>
            <p:ph idx="1"/>
          </p:nvPr>
        </p:nvSpPr>
        <p:spPr>
          <a:xfrm>
            <a:off x="561975" y="1052514"/>
            <a:ext cx="11125200" cy="4297361"/>
          </a:xfrm>
        </p:spPr>
        <p:txBody>
          <a:bodyPr>
            <a:normAutofit lnSpcReduction="10000"/>
          </a:bodyPr>
          <a:lstStyle/>
          <a:p>
            <a:pPr algn="just">
              <a:defRPr/>
            </a:pPr>
            <a:r>
              <a:rPr lang="pl-PL" sz="1900" dirty="0"/>
              <a:t>utrzymanie lokalu oraz pomieszczeń, do używania których jest uprawniony, we właściwym stanie technicznym i higieniczno-sanitarnym </a:t>
            </a:r>
          </a:p>
          <a:p>
            <a:pPr algn="just">
              <a:defRPr/>
            </a:pPr>
            <a:r>
              <a:rPr lang="pl-PL" sz="1900" dirty="0"/>
              <a:t>przestrzeganie porządku domowego</a:t>
            </a:r>
          </a:p>
          <a:p>
            <a:pPr algn="just">
              <a:defRPr/>
            </a:pPr>
            <a:r>
              <a:rPr lang="pl-PL" sz="1900" dirty="0"/>
              <a:t>dbałość i ochrona przed uszkodzeniem lub dewastacją części budynku przeznaczonych do wspólnego użytku, jak dźwigi osobowe, klatki schodowe, korytarze, pomieszczenia zsypów, inne pomieszczenia gospodarcze oraz otoczenie budynku</a:t>
            </a:r>
          </a:p>
          <a:p>
            <a:pPr algn="just">
              <a:defRPr/>
            </a:pPr>
            <a:r>
              <a:rPr lang="pl-PL" sz="1900" dirty="0"/>
              <a:t>naprawa i konserwacja m. in. podłóg, posadzek, wykładzin podłogowych, okien, drzwi, wbudowanych mebli, kuchni i grzejników, pieców węglowych, innych elementów wyposażenia lokalu i pomieszczeń przynależnych przez malowanie lub tapetowanie oraz naprawę uszkodzeń tynków ścian i sufitów, malowanie drzwi i okien, wbudowanych mebli, urządzeń kuchennych, sanitarnych i grzewczych</a:t>
            </a:r>
          </a:p>
          <a:p>
            <a:pPr algn="just">
              <a:defRPr/>
            </a:pPr>
            <a:r>
              <a:rPr lang="pl-PL" sz="1900" dirty="0"/>
              <a:t>udostępnianie lokalu na zasadach wskazanych w art. 10</a:t>
            </a:r>
          </a:p>
          <a:p>
            <a:pPr marL="0" indent="0" algn="just">
              <a:buNone/>
              <a:defRPr/>
            </a:pPr>
            <a:r>
              <a:rPr lang="pl-PL" sz="1900" dirty="0"/>
              <a:t>Lista obciążających najemcę obowiązków związanych z naprawą i konserwacją jest poszerzonym katalogiem obowiązków wynikających z przepisów ogólnych (art. 666, 681, 683 </a:t>
            </a:r>
            <a:r>
              <a:rPr lang="pl-PL" sz="1900" dirty="0" err="1"/>
              <a:t>kc</a:t>
            </a:r>
            <a:r>
              <a:rPr lang="pl-PL" sz="1900" dirty="0"/>
              <a:t>). W razie wątpliwości należy przyjąć, że obowiązek obciąża wynajmującego, jeżeli nie został wskazany wprost w art. 6b ustawy. </a:t>
            </a:r>
          </a:p>
        </p:txBody>
      </p:sp>
      <p:pic>
        <p:nvPicPr>
          <p:cNvPr id="4" name="Obraz 3">
            <a:extLst>
              <a:ext uri="{FF2B5EF4-FFF2-40B4-BE49-F238E27FC236}">
                <a16:creationId xmlns:a16="http://schemas.microsoft.com/office/drawing/2014/main" xmlns="" id="{3C41EBA8-FE88-7EAA-3D0E-CCD2D9C02ED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ytuł 1">
            <a:extLst>
              <a:ext uri="{FF2B5EF4-FFF2-40B4-BE49-F238E27FC236}">
                <a16:creationId xmlns:a16="http://schemas.microsoft.com/office/drawing/2014/main" xmlns="" id="{A6166E58-0E14-3EFD-8CBD-CC9B2454E19F}"/>
              </a:ext>
            </a:extLst>
          </p:cNvPr>
          <p:cNvSpPr>
            <a:spLocks noGrp="1"/>
          </p:cNvSpPr>
          <p:nvPr>
            <p:ph type="title"/>
          </p:nvPr>
        </p:nvSpPr>
        <p:spPr>
          <a:xfrm>
            <a:off x="1971675" y="269875"/>
            <a:ext cx="8229600" cy="1143000"/>
          </a:xfrm>
        </p:spPr>
        <p:txBody>
          <a:bodyPr/>
          <a:lstStyle/>
          <a:p>
            <a:pPr eaLnBrk="1" hangingPunct="1"/>
            <a:r>
              <a:rPr lang="pl-PL" altLang="pl-PL" sz="3200" b="1"/>
              <a:t>zasady ogólne</a:t>
            </a:r>
          </a:p>
        </p:txBody>
      </p:sp>
      <p:sp>
        <p:nvSpPr>
          <p:cNvPr id="16387" name="Symbol zastępczy zawartości 2">
            <a:extLst>
              <a:ext uri="{FF2B5EF4-FFF2-40B4-BE49-F238E27FC236}">
                <a16:creationId xmlns:a16="http://schemas.microsoft.com/office/drawing/2014/main" xmlns="" id="{748727A9-C0CB-2107-95D8-E33124330ECC}"/>
              </a:ext>
            </a:extLst>
          </p:cNvPr>
          <p:cNvSpPr>
            <a:spLocks noGrp="1"/>
          </p:cNvSpPr>
          <p:nvPr>
            <p:ph idx="1"/>
          </p:nvPr>
        </p:nvSpPr>
        <p:spPr>
          <a:xfrm>
            <a:off x="704850" y="1052513"/>
            <a:ext cx="10801350" cy="4652962"/>
          </a:xfrm>
        </p:spPr>
        <p:txBody>
          <a:bodyPr/>
          <a:lstStyle/>
          <a:p>
            <a:pPr algn="just"/>
            <a:r>
              <a:rPr lang="pl-PL" altLang="pl-PL" sz="2000" dirty="0"/>
              <a:t>Najemca może wprowadzić w lokalu ulepszenia tylko za zgodą wynajmującego i na podstawie </a:t>
            </a:r>
            <a:r>
              <a:rPr lang="pl-PL" altLang="pl-PL" sz="2000" b="1" dirty="0"/>
              <a:t>pisemnej umowy </a:t>
            </a:r>
            <a:r>
              <a:rPr lang="pl-PL" altLang="pl-PL" sz="2000" dirty="0"/>
              <a:t>określającej sposób rozliczeń z tego tytułu. Wynajmujący może żądać usunięcia ulepszeń wprowadzonych przez najemcę z naruszeniem tego obowiązku i przywrócenia stanu poprzedniego albo ulepszenia zatrzymać za zwrotem ich wartości uwzględniającej stopień zużycia na dzień opróżnienia lokalu.</a:t>
            </a:r>
          </a:p>
          <a:p>
            <a:pPr algn="just"/>
            <a:r>
              <a:rPr lang="pl-PL" altLang="pl-PL" sz="2000" dirty="0"/>
              <a:t>Po zakończeniu najmu i opróżnieniu lokalu najemca jest obowiązany odnowić lokal i dokonać w nim obciążających go napraw oraz zwrócić wynajmującemu równowartość zużytych elementów wyposażenia technicznego.</a:t>
            </a:r>
          </a:p>
          <a:p>
            <a:pPr algn="just"/>
            <a:r>
              <a:rPr lang="pl-PL" altLang="pl-PL" sz="2000" dirty="0"/>
              <a:t>Jeżeli najemca w okresie najmu dokonał wymiany niektórych elementów wyposażenia, przysługuje mu zwrot kwoty odpowiadającej różnicy ich wartości między stanem istniejącym w dniu objęcia lokalu oraz w dniu jego opróżnienia, ustalonej według cen obowiązujących w dniu rozliczenia.</a:t>
            </a:r>
          </a:p>
          <a:p>
            <a:pPr algn="just"/>
            <a:r>
              <a:rPr lang="pl-PL" altLang="pl-PL" sz="2000" dirty="0"/>
              <a:t>W umowie najmu lokalu </a:t>
            </a:r>
            <a:r>
              <a:rPr lang="pl-PL" altLang="pl-PL" sz="2000" b="1" dirty="0"/>
              <a:t>niewychodzącego w skład publicznego zasobu mieszkaniowego</a:t>
            </a:r>
            <a:r>
              <a:rPr lang="pl-PL" altLang="pl-PL" sz="2000" dirty="0"/>
              <a:t>, strony mogą ustalić odmiennie prawa i obowiązki wymienione w ustawie. </a:t>
            </a:r>
          </a:p>
        </p:txBody>
      </p:sp>
      <p:pic>
        <p:nvPicPr>
          <p:cNvPr id="4" name="Obraz 3">
            <a:extLst>
              <a:ext uri="{FF2B5EF4-FFF2-40B4-BE49-F238E27FC236}">
                <a16:creationId xmlns:a16="http://schemas.microsoft.com/office/drawing/2014/main" xmlns="" id="{9EAE0313-4EB5-4077-3840-FAE141EE59A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ytuł 1">
            <a:extLst>
              <a:ext uri="{FF2B5EF4-FFF2-40B4-BE49-F238E27FC236}">
                <a16:creationId xmlns:a16="http://schemas.microsoft.com/office/drawing/2014/main" xmlns="" id="{D06BDD05-AD33-ED20-58B6-3371453C53AF}"/>
              </a:ext>
            </a:extLst>
          </p:cNvPr>
          <p:cNvSpPr>
            <a:spLocks noGrp="1"/>
          </p:cNvSpPr>
          <p:nvPr>
            <p:ph type="title"/>
          </p:nvPr>
        </p:nvSpPr>
        <p:spPr>
          <a:xfrm>
            <a:off x="1971675" y="269875"/>
            <a:ext cx="8229600" cy="1143000"/>
          </a:xfrm>
        </p:spPr>
        <p:txBody>
          <a:bodyPr/>
          <a:lstStyle/>
          <a:p>
            <a:pPr eaLnBrk="1" hangingPunct="1"/>
            <a:r>
              <a:rPr lang="pl-PL" altLang="pl-PL" sz="3200" b="1"/>
              <a:t>zasady  podwyższania czynszu</a:t>
            </a:r>
          </a:p>
        </p:txBody>
      </p:sp>
      <p:sp>
        <p:nvSpPr>
          <p:cNvPr id="4099" name="Symbol zastępczy zawartości 2">
            <a:extLst>
              <a:ext uri="{FF2B5EF4-FFF2-40B4-BE49-F238E27FC236}">
                <a16:creationId xmlns:a16="http://schemas.microsoft.com/office/drawing/2014/main" xmlns="" id="{9810298B-D36C-ED81-8925-1B5AC564C527}"/>
              </a:ext>
            </a:extLst>
          </p:cNvPr>
          <p:cNvSpPr>
            <a:spLocks noGrp="1"/>
          </p:cNvSpPr>
          <p:nvPr>
            <p:ph idx="1"/>
          </p:nvPr>
        </p:nvSpPr>
        <p:spPr>
          <a:xfrm>
            <a:off x="352424" y="1196975"/>
            <a:ext cx="11229975" cy="4546600"/>
          </a:xfrm>
        </p:spPr>
        <p:txBody>
          <a:bodyPr>
            <a:normAutofit lnSpcReduction="10000"/>
          </a:bodyPr>
          <a:lstStyle/>
          <a:p>
            <a:pPr algn="just">
              <a:defRPr/>
            </a:pPr>
            <a:r>
              <a:rPr lang="pl-PL" sz="2000" dirty="0"/>
              <a:t>Właściciel może podwyższyć czynsz albo inne opłaty za używanie lokalu, wypowiadając jego dotychczasową wysokość, najpóźniej na koniec miesiąca kalendarzowego, z zachowaniem terminów wypowiedzenia.</a:t>
            </a:r>
          </a:p>
          <a:p>
            <a:pPr algn="just">
              <a:defRPr/>
            </a:pPr>
            <a:r>
              <a:rPr lang="pl-PL" sz="2000" dirty="0"/>
              <a:t>Termin wypowiedzenia wysokości czynszu albo innych opłat za używanie lokalu wynosi </a:t>
            </a:r>
            <a:r>
              <a:rPr lang="pl-PL" sz="2000" b="1" dirty="0"/>
              <a:t>3 miesiące</a:t>
            </a:r>
            <a:r>
              <a:rPr lang="pl-PL" sz="2000" dirty="0"/>
              <a:t>, chyba że strony w umowie ustalą termin dłuższy.</a:t>
            </a:r>
          </a:p>
          <a:p>
            <a:pPr algn="just">
              <a:defRPr/>
            </a:pPr>
            <a:r>
              <a:rPr lang="pl-PL" sz="2000" dirty="0"/>
              <a:t>Wypowiedzenie wysokości czynszu albo innych opłat za używanie lokalu powinno być </a:t>
            </a:r>
            <a:r>
              <a:rPr lang="pl-PL" sz="2000" b="1" dirty="0"/>
              <a:t>pod rygorem nieważności dokonane na piśmie</a:t>
            </a:r>
            <a:r>
              <a:rPr lang="pl-PL" sz="2000" dirty="0"/>
              <a:t>.</a:t>
            </a:r>
          </a:p>
          <a:p>
            <a:pPr>
              <a:defRPr/>
            </a:pPr>
            <a:r>
              <a:rPr lang="pl-PL" sz="2000" dirty="0"/>
              <a:t>Podwyższając czynsz albo inne opłaty za używanie lokalu, właściciel może ustalić:</a:t>
            </a:r>
          </a:p>
          <a:p>
            <a:pPr marL="857250" lvl="1" indent="-457200">
              <a:buFont typeface="+mj-lt"/>
              <a:buAutoNum type="arabicPeriod"/>
              <a:defRPr/>
            </a:pPr>
            <a:r>
              <a:rPr lang="pl-PL" sz="1900" dirty="0"/>
              <a:t>zwrot kapitału w skali roku na poziomie nie wyższym niż:</a:t>
            </a:r>
          </a:p>
          <a:p>
            <a:pPr marL="400050" lvl="1" indent="0">
              <a:buNone/>
              <a:defRPr/>
            </a:pPr>
            <a:r>
              <a:rPr lang="pl-PL" sz="1900" dirty="0"/>
              <a:t>	a) 1,5% nakładów poniesionych przez właściciela na budowę albo zakup 	lokalu lub</a:t>
            </a:r>
          </a:p>
          <a:p>
            <a:pPr marL="400050" lvl="1" indent="0">
              <a:buNone/>
              <a:defRPr/>
            </a:pPr>
            <a:r>
              <a:rPr lang="pl-PL" sz="1900" dirty="0"/>
              <a:t>	b) 10% nakładów poniesionych przez właściciela na trwałe ulepszenie 	istniejącego lokalu zwiększające jego wartość użytkową</a:t>
            </a:r>
          </a:p>
          <a:p>
            <a:pPr lvl="1">
              <a:defRPr/>
            </a:pPr>
            <a:r>
              <a:rPr lang="pl-PL" sz="1900" dirty="0"/>
              <a:t>aż do ich pełnego zwrotu;</a:t>
            </a:r>
          </a:p>
          <a:p>
            <a:pPr marL="857250" lvl="1" indent="-457200">
              <a:buFont typeface="+mj-lt"/>
              <a:buAutoNum type="arabicPeriod" startAt="2"/>
              <a:defRPr/>
            </a:pPr>
            <a:r>
              <a:rPr lang="pl-PL" sz="1900" dirty="0"/>
              <a:t>godziwy zysk (nie dotyczy lokali socjalnych – art. 8a ust. 4d).</a:t>
            </a:r>
          </a:p>
          <a:p>
            <a:pPr algn="just">
              <a:defRPr/>
            </a:pPr>
            <a:endParaRPr lang="pl-PL" sz="2000" dirty="0"/>
          </a:p>
          <a:p>
            <a:pPr algn="just">
              <a:defRPr/>
            </a:pPr>
            <a:endParaRPr lang="pl-PL" sz="2000" dirty="0"/>
          </a:p>
        </p:txBody>
      </p:sp>
      <p:pic>
        <p:nvPicPr>
          <p:cNvPr id="4" name="Obraz 3">
            <a:extLst>
              <a:ext uri="{FF2B5EF4-FFF2-40B4-BE49-F238E27FC236}">
                <a16:creationId xmlns:a16="http://schemas.microsoft.com/office/drawing/2014/main" xmlns="" id="{DCA93C99-3BBF-71A2-FB9C-8BCD6CE7899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ytuł 1">
            <a:extLst>
              <a:ext uri="{FF2B5EF4-FFF2-40B4-BE49-F238E27FC236}">
                <a16:creationId xmlns:a16="http://schemas.microsoft.com/office/drawing/2014/main" xmlns="" id="{50F51FDF-495D-84C3-2B50-20FE877D8CFD}"/>
              </a:ext>
            </a:extLst>
          </p:cNvPr>
          <p:cNvSpPr>
            <a:spLocks noGrp="1"/>
          </p:cNvSpPr>
          <p:nvPr>
            <p:ph type="title"/>
          </p:nvPr>
        </p:nvSpPr>
        <p:spPr>
          <a:xfrm>
            <a:off x="1971675" y="269875"/>
            <a:ext cx="8229600" cy="1143000"/>
          </a:xfrm>
        </p:spPr>
        <p:txBody>
          <a:bodyPr/>
          <a:lstStyle/>
          <a:p>
            <a:pPr eaLnBrk="1" hangingPunct="1"/>
            <a:r>
              <a:rPr lang="pl-PL" altLang="pl-PL" sz="3200" b="1"/>
              <a:t>zasady  podwyższania czynszu</a:t>
            </a:r>
          </a:p>
        </p:txBody>
      </p:sp>
      <p:sp>
        <p:nvSpPr>
          <p:cNvPr id="4099" name="Symbol zastępczy zawartości 2">
            <a:extLst>
              <a:ext uri="{FF2B5EF4-FFF2-40B4-BE49-F238E27FC236}">
                <a16:creationId xmlns:a16="http://schemas.microsoft.com/office/drawing/2014/main" xmlns="" id="{202CE396-47A1-0C17-3AE6-6F1DA05CD68D}"/>
              </a:ext>
            </a:extLst>
          </p:cNvPr>
          <p:cNvSpPr>
            <a:spLocks noGrp="1"/>
          </p:cNvSpPr>
          <p:nvPr>
            <p:ph idx="1"/>
          </p:nvPr>
        </p:nvSpPr>
        <p:spPr>
          <a:xfrm>
            <a:off x="1104900" y="1079500"/>
            <a:ext cx="10696575" cy="4025900"/>
          </a:xfrm>
        </p:spPr>
        <p:txBody>
          <a:bodyPr/>
          <a:lstStyle/>
          <a:p>
            <a:pPr algn="just">
              <a:defRPr/>
            </a:pPr>
            <a:r>
              <a:rPr lang="pl-PL" sz="2100" dirty="0"/>
              <a:t>W ciągu 2 miesięcy od dnia wypowiedzenia lokator może:</a:t>
            </a:r>
          </a:p>
          <a:p>
            <a:pPr marL="857250" lvl="1" indent="-457200" algn="just">
              <a:buFont typeface="+mj-lt"/>
              <a:buAutoNum type="arabicPeriod"/>
              <a:defRPr/>
            </a:pPr>
            <a:r>
              <a:rPr lang="pl-PL" sz="2100" dirty="0"/>
              <a:t>odmówić na piśmie przyjęcia podwyżki ze skutkiem rozwiązania stosunku prawnego, na podstawie którego lokator zajmuje lokal; do dnia rozwiązania umowy lokator zobowiązany jest uiszczać czynsz albo inne opłat za używanie lokalu w dotychczasowej wysokości</a:t>
            </a:r>
          </a:p>
          <a:p>
            <a:pPr marL="400050" lvl="1" indent="0" algn="just">
              <a:buNone/>
              <a:defRPr/>
            </a:pPr>
            <a:r>
              <a:rPr lang="pl-PL" sz="2100" dirty="0"/>
              <a:t> albo </a:t>
            </a:r>
          </a:p>
          <a:p>
            <a:pPr marL="857250" lvl="1" indent="-457200" algn="just">
              <a:buFont typeface="+mj-lt"/>
              <a:buAutoNum type="arabicPeriod" startAt="2"/>
              <a:defRPr/>
            </a:pPr>
            <a:r>
              <a:rPr lang="pl-PL" sz="2100" dirty="0"/>
              <a:t>zakwestionować podwyżkę wnosząc do sądu </a:t>
            </a:r>
            <a:r>
              <a:rPr lang="pl-PL" sz="2100" b="1" dirty="0"/>
              <a:t>pozew o ustalenie</a:t>
            </a:r>
            <a:r>
              <a:rPr lang="pl-PL" sz="2100" dirty="0"/>
              <a:t>, że podwyżka jest niezasadna albo jest zasadna, lecz w innej wysokości; do dnia uprawomocnienia się orzeczenia kończącego postępowanie  w sprawie lokator zobowiązany jest uiszczać czynsz albo inne opłat za używanie lokalu w dotychczasowej wysokości. </a:t>
            </a:r>
          </a:p>
          <a:p>
            <a:pPr marL="342900" lvl="1" indent="-342900" algn="just">
              <a:defRPr/>
            </a:pPr>
            <a:r>
              <a:rPr lang="pl-PL" sz="2100" dirty="0"/>
              <a:t>Udowodnienie zasadności podwyżki ciąży na właścicielu. </a:t>
            </a:r>
          </a:p>
        </p:txBody>
      </p:sp>
      <p:pic>
        <p:nvPicPr>
          <p:cNvPr id="4" name="Obraz 3">
            <a:extLst>
              <a:ext uri="{FF2B5EF4-FFF2-40B4-BE49-F238E27FC236}">
                <a16:creationId xmlns:a16="http://schemas.microsoft.com/office/drawing/2014/main" xmlns="" id="{321FA601-635D-564F-AE8D-EB2B3AD362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ytuł 1">
            <a:extLst>
              <a:ext uri="{FF2B5EF4-FFF2-40B4-BE49-F238E27FC236}">
                <a16:creationId xmlns:a16="http://schemas.microsoft.com/office/drawing/2014/main" xmlns="" id="{7A41150F-FD90-5ABA-72D1-E23908C70BA6}"/>
              </a:ext>
            </a:extLst>
          </p:cNvPr>
          <p:cNvSpPr>
            <a:spLocks noGrp="1"/>
          </p:cNvSpPr>
          <p:nvPr>
            <p:ph type="title"/>
          </p:nvPr>
        </p:nvSpPr>
        <p:spPr>
          <a:xfrm>
            <a:off x="1971675" y="269875"/>
            <a:ext cx="8229600" cy="1143000"/>
          </a:xfrm>
        </p:spPr>
        <p:txBody>
          <a:bodyPr/>
          <a:lstStyle/>
          <a:p>
            <a:pPr eaLnBrk="1" hangingPunct="1"/>
            <a:r>
              <a:rPr lang="pl-PL" altLang="pl-PL" sz="3200" b="1"/>
              <a:t>zasady  podwyższania czynszu</a:t>
            </a:r>
          </a:p>
        </p:txBody>
      </p:sp>
      <p:sp>
        <p:nvSpPr>
          <p:cNvPr id="4099" name="Symbol zastępczy zawartości 2">
            <a:extLst>
              <a:ext uri="{FF2B5EF4-FFF2-40B4-BE49-F238E27FC236}">
                <a16:creationId xmlns:a16="http://schemas.microsoft.com/office/drawing/2014/main" xmlns="" id="{5F4CBD1E-E5DE-7BD3-CD0C-A4D2B372033A}"/>
              </a:ext>
            </a:extLst>
          </p:cNvPr>
          <p:cNvSpPr>
            <a:spLocks noGrp="1"/>
          </p:cNvSpPr>
          <p:nvPr>
            <p:ph idx="1"/>
          </p:nvPr>
        </p:nvSpPr>
        <p:spPr>
          <a:xfrm>
            <a:off x="752474" y="1268414"/>
            <a:ext cx="10791825" cy="4132261"/>
          </a:xfrm>
        </p:spPr>
        <p:txBody>
          <a:bodyPr/>
          <a:lstStyle/>
          <a:p>
            <a:pPr marL="342900" lvl="1" indent="-342900" algn="just">
              <a:defRPr/>
            </a:pPr>
            <a:r>
              <a:rPr lang="pl-PL" sz="2000" dirty="0"/>
              <a:t>Gdy lokator nie skorzysta z powyższych uprawnień, </a:t>
            </a:r>
            <a:r>
              <a:rPr lang="pl-PL" sz="2000" b="1" dirty="0"/>
              <a:t>od upływu terminu wypowiedzenia </a:t>
            </a:r>
            <a:r>
              <a:rPr lang="pl-PL" sz="2000" dirty="0"/>
              <a:t>jest obowiązany uiszczać czynsz albo inne opłaty za używanie lokalu w wysokości wynikającej z wypowiedzenia.</a:t>
            </a:r>
          </a:p>
          <a:p>
            <a:pPr marL="342900" lvl="1" indent="-342900" algn="just">
              <a:defRPr/>
            </a:pPr>
            <a:r>
              <a:rPr lang="pl-PL" sz="2000" dirty="0"/>
              <a:t>W przypadku uznania przez sąd podwyżki wysokości czynszu albo innych opłat za używanie lokalu za zasadną, choćby w innej wysokości niż wynikająca z wypowiedzenia, obowiązkiem lokatora jest </a:t>
            </a:r>
            <a:r>
              <a:rPr lang="pl-PL" sz="2000" b="1" dirty="0"/>
              <a:t>zapłata kwoty odpowiadającej różnicy między podwyższonym a dotychczasowym czynszem albo innymi opłatami za używanie lokalu, za okres od upływu terminu wypowiedzenia</a:t>
            </a:r>
            <a:r>
              <a:rPr lang="pl-PL" sz="2000" dirty="0"/>
              <a:t>. </a:t>
            </a:r>
          </a:p>
          <a:p>
            <a:pPr marL="342900" lvl="1" indent="-342900" algn="just">
              <a:defRPr/>
            </a:pPr>
            <a:endParaRPr lang="pl-PL" sz="1000" dirty="0"/>
          </a:p>
          <a:p>
            <a:pPr marL="0" lvl="1" indent="0" algn="just">
              <a:buNone/>
              <a:defRPr/>
            </a:pPr>
            <a:r>
              <a:rPr lang="pl-PL" sz="2000" dirty="0"/>
              <a:t>Podwyższanie czynszu albo innych opłat za używanie lokalu, z wyjątkiem opłat niezależnych od właściciela, nie może być dokonywane </a:t>
            </a:r>
            <a:r>
              <a:rPr lang="pl-PL" sz="2000" b="1" dirty="0"/>
              <a:t>częściej niż co 6 miesięcy</a:t>
            </a:r>
            <a:r>
              <a:rPr lang="pl-PL" sz="2000" dirty="0"/>
              <a:t>, licząc od dnia, w którym podwyżka zaczęła obowiązywać. </a:t>
            </a:r>
          </a:p>
          <a:p>
            <a:pPr marL="0" lvl="1" indent="0" algn="just">
              <a:buNone/>
              <a:defRPr/>
            </a:pPr>
            <a:endParaRPr lang="pl-PL" sz="1000" dirty="0"/>
          </a:p>
          <a:p>
            <a:pPr marL="0" lvl="1" indent="0" algn="just">
              <a:buNone/>
              <a:defRPr/>
            </a:pPr>
            <a:r>
              <a:rPr lang="pl-PL" sz="2000" dirty="0"/>
              <a:t>Opłaty niezależne od właściciela mogą być pobierane przez właściciela tylko w wypadkach, gdy korzystający z lokalu nie ma zawartej umowy bezpośrednio z dostawcą mediów lub usług. </a:t>
            </a:r>
          </a:p>
        </p:txBody>
      </p:sp>
      <p:pic>
        <p:nvPicPr>
          <p:cNvPr id="4" name="Obraz 3">
            <a:extLst>
              <a:ext uri="{FF2B5EF4-FFF2-40B4-BE49-F238E27FC236}">
                <a16:creationId xmlns:a16="http://schemas.microsoft.com/office/drawing/2014/main" xmlns="" id="{06958D23-C595-AE97-FEE3-CEA56CC6E75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ytuł 1">
            <a:extLst>
              <a:ext uri="{FF2B5EF4-FFF2-40B4-BE49-F238E27FC236}">
                <a16:creationId xmlns:a16="http://schemas.microsoft.com/office/drawing/2014/main" xmlns="" id="{AEAB3AF7-DC88-21B9-8F72-F498EF4028A3}"/>
              </a:ext>
            </a:extLst>
          </p:cNvPr>
          <p:cNvSpPr>
            <a:spLocks noGrp="1"/>
          </p:cNvSpPr>
          <p:nvPr>
            <p:ph type="title"/>
          </p:nvPr>
        </p:nvSpPr>
        <p:spPr>
          <a:xfrm>
            <a:off x="1971675" y="476250"/>
            <a:ext cx="8229600" cy="1143000"/>
          </a:xfrm>
        </p:spPr>
        <p:txBody>
          <a:bodyPr/>
          <a:lstStyle/>
          <a:p>
            <a:pPr eaLnBrk="1" hangingPunct="1"/>
            <a:r>
              <a:rPr lang="pl-PL" altLang="pl-PL" sz="3200" b="1"/>
              <a:t>postępowanie sądowe</a:t>
            </a:r>
          </a:p>
        </p:txBody>
      </p:sp>
      <p:sp>
        <p:nvSpPr>
          <p:cNvPr id="26627" name="Symbol zastępczy zawartości 2">
            <a:extLst>
              <a:ext uri="{FF2B5EF4-FFF2-40B4-BE49-F238E27FC236}">
                <a16:creationId xmlns:a16="http://schemas.microsoft.com/office/drawing/2014/main" xmlns="" id="{A7EF721F-7120-2B53-5951-F32DD08D13EB}"/>
              </a:ext>
            </a:extLst>
          </p:cNvPr>
          <p:cNvSpPr>
            <a:spLocks noGrp="1"/>
          </p:cNvSpPr>
          <p:nvPr>
            <p:ph idx="1"/>
          </p:nvPr>
        </p:nvSpPr>
        <p:spPr>
          <a:xfrm>
            <a:off x="895350" y="1484313"/>
            <a:ext cx="10839450" cy="3954462"/>
          </a:xfrm>
        </p:spPr>
        <p:txBody>
          <a:bodyPr/>
          <a:lstStyle/>
          <a:p>
            <a:pPr algn="just"/>
            <a:r>
              <a:rPr lang="pl-PL" altLang="pl-PL" sz="2100" dirty="0"/>
              <a:t>W postępowaniu w charakterze pozwanych powinny być udział </a:t>
            </a:r>
            <a:r>
              <a:rPr lang="pl-PL" altLang="pl-PL" sz="2100" b="1" dirty="0"/>
              <a:t>wszystkie osoby, które będą obowiązane do opróżnienia lokalu</a:t>
            </a:r>
            <a:r>
              <a:rPr lang="pl-PL" altLang="pl-PL" sz="2100" dirty="0"/>
              <a:t> w przypadku uwzględnienia powództwa. </a:t>
            </a:r>
          </a:p>
          <a:p>
            <a:pPr algn="just"/>
            <a:r>
              <a:rPr lang="pl-PL" altLang="pl-PL" sz="2100" dirty="0"/>
              <a:t>Sąd wzywa stronę powodową aby w wyznaczonym terminie oznaczyła osoby, które nie występują w sprawie w taki sposób, aby ich wezwanie było możliwe, a w razie potrzeby aby wystąpiła </a:t>
            </a:r>
            <a:r>
              <a:rPr lang="pl-PL" altLang="pl-PL" sz="2100" u="sng" dirty="0"/>
              <a:t>z wnioskiem o ustanowienie kuratora</a:t>
            </a:r>
            <a:r>
              <a:rPr lang="pl-PL" altLang="pl-PL" sz="2100" dirty="0"/>
              <a:t>. Sąd wzywa te osoby do wzięcia udziału w sprawie w charakterze pozwanych. </a:t>
            </a:r>
          </a:p>
          <a:p>
            <a:pPr algn="just"/>
            <a:r>
              <a:rPr lang="pl-PL" altLang="pl-PL" sz="2100" dirty="0"/>
              <a:t>Sąd z urzędu </a:t>
            </a:r>
            <a:r>
              <a:rPr lang="pl-PL" altLang="pl-PL" sz="2100" u="sng" dirty="0"/>
              <a:t>zawiadamia gminę właściwą ze względu na miejsce położenia lokalu</a:t>
            </a:r>
            <a:r>
              <a:rPr lang="pl-PL" altLang="pl-PL" sz="2100" dirty="0"/>
              <a:t> podlegającego opróżnieniu w celu umożliwienia jej wstąpienia do sprawy. Do udziału gminy stosuje się odpowiednio przepisy </a:t>
            </a:r>
            <a:r>
              <a:rPr lang="pl-PL" altLang="pl-PL" sz="2100" dirty="0" err="1"/>
              <a:t>kpc</a:t>
            </a:r>
            <a:r>
              <a:rPr lang="pl-PL" altLang="pl-PL" sz="2100" dirty="0"/>
              <a:t> o interwencji ubocznej, z tym, że gmina nie musi wykazywać interesu prawnego, a jej przystąpienie następuje po stronie powoda. </a:t>
            </a:r>
          </a:p>
          <a:p>
            <a:pPr algn="just"/>
            <a:r>
              <a:rPr lang="pl-PL" altLang="pl-PL" sz="2100" dirty="0"/>
              <a:t>Wydanie wyroku </a:t>
            </a:r>
            <a:r>
              <a:rPr lang="pl-PL" altLang="pl-PL" sz="2100" b="1" dirty="0"/>
              <a:t>zaocznego</a:t>
            </a:r>
            <a:r>
              <a:rPr lang="pl-PL" altLang="pl-PL" sz="2100" dirty="0"/>
              <a:t> może nastąpić wyłącznie po przeprowadzeniu postępowania dowodowego.</a:t>
            </a:r>
          </a:p>
          <a:p>
            <a:pPr algn="just"/>
            <a:endParaRPr lang="pl-PL" altLang="pl-PL" sz="2100" dirty="0"/>
          </a:p>
        </p:txBody>
      </p:sp>
      <p:pic>
        <p:nvPicPr>
          <p:cNvPr id="4" name="Obraz 3">
            <a:extLst>
              <a:ext uri="{FF2B5EF4-FFF2-40B4-BE49-F238E27FC236}">
                <a16:creationId xmlns:a16="http://schemas.microsoft.com/office/drawing/2014/main" xmlns="" id="{23A60A7B-6BF7-E760-AB2B-7355BA99056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ytuł 1">
            <a:extLst>
              <a:ext uri="{FF2B5EF4-FFF2-40B4-BE49-F238E27FC236}">
                <a16:creationId xmlns:a16="http://schemas.microsoft.com/office/drawing/2014/main" xmlns="" id="{8C406213-2945-C5C2-7800-F0B21C2FD503}"/>
              </a:ext>
            </a:extLst>
          </p:cNvPr>
          <p:cNvSpPr>
            <a:spLocks noGrp="1"/>
          </p:cNvSpPr>
          <p:nvPr>
            <p:ph type="title"/>
          </p:nvPr>
        </p:nvSpPr>
        <p:spPr>
          <a:xfrm>
            <a:off x="1971675" y="701675"/>
            <a:ext cx="8229600" cy="1143000"/>
          </a:xfrm>
        </p:spPr>
        <p:txBody>
          <a:bodyPr/>
          <a:lstStyle/>
          <a:p>
            <a:pPr eaLnBrk="1" hangingPunct="1"/>
            <a:r>
              <a:rPr lang="pl-PL" altLang="pl-PL" sz="3200" b="1"/>
              <a:t>egzekucja wyroków eksmisyjnych </a:t>
            </a:r>
          </a:p>
        </p:txBody>
      </p:sp>
      <p:sp>
        <p:nvSpPr>
          <p:cNvPr id="27651" name="Symbol zastępczy zawartości 2">
            <a:extLst>
              <a:ext uri="{FF2B5EF4-FFF2-40B4-BE49-F238E27FC236}">
                <a16:creationId xmlns:a16="http://schemas.microsoft.com/office/drawing/2014/main" xmlns="" id="{027886F4-A3FC-F16E-6494-F54FBA7C584E}"/>
              </a:ext>
            </a:extLst>
          </p:cNvPr>
          <p:cNvSpPr>
            <a:spLocks noGrp="1"/>
          </p:cNvSpPr>
          <p:nvPr>
            <p:ph idx="1"/>
          </p:nvPr>
        </p:nvSpPr>
        <p:spPr>
          <a:xfrm>
            <a:off x="1838325" y="1844676"/>
            <a:ext cx="8496300" cy="1871663"/>
          </a:xfrm>
        </p:spPr>
        <p:txBody>
          <a:bodyPr/>
          <a:lstStyle/>
          <a:p>
            <a:pPr marL="0" indent="0" algn="just">
              <a:buNone/>
            </a:pPr>
            <a:r>
              <a:rPr lang="pl-PL" altLang="pl-PL" sz="2100"/>
              <a:t>Wyroków sądowych nakazujących opróżnienie lokalu nie wykonuje się w okresie </a:t>
            </a:r>
            <a:r>
              <a:rPr lang="pl-PL" altLang="pl-PL" sz="2100" b="1" u="sng"/>
              <a:t>od 1 listopada do 31 marca roku następnego włącznie</a:t>
            </a:r>
            <a:r>
              <a:rPr lang="pl-PL" altLang="pl-PL" sz="2100"/>
              <a:t>, jeżeli osobie eksmitowanej </a:t>
            </a:r>
            <a:r>
              <a:rPr lang="pl-PL" altLang="pl-PL" sz="2100" b="1"/>
              <a:t>nie wskazano lokalu</a:t>
            </a:r>
            <a:r>
              <a:rPr lang="pl-PL" altLang="pl-PL" sz="2100"/>
              <a:t>, do którego ma nastąpić przekwaterowanie. </a:t>
            </a:r>
          </a:p>
        </p:txBody>
      </p:sp>
      <p:pic>
        <p:nvPicPr>
          <p:cNvPr id="4" name="Obraz 3">
            <a:extLst>
              <a:ext uri="{FF2B5EF4-FFF2-40B4-BE49-F238E27FC236}">
                <a16:creationId xmlns:a16="http://schemas.microsoft.com/office/drawing/2014/main" xmlns="" id="{379F6C2C-4F74-1CAA-FFB8-69D7340D45A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ytuł 1">
            <a:extLst>
              <a:ext uri="{FF2B5EF4-FFF2-40B4-BE49-F238E27FC236}">
                <a16:creationId xmlns:a16="http://schemas.microsoft.com/office/drawing/2014/main" xmlns="" id="{0D5E16D6-D026-63E0-2E26-AFB7FC281080}"/>
              </a:ext>
            </a:extLst>
          </p:cNvPr>
          <p:cNvSpPr>
            <a:spLocks noGrp="1"/>
          </p:cNvSpPr>
          <p:nvPr>
            <p:ph type="title"/>
          </p:nvPr>
        </p:nvSpPr>
        <p:spPr>
          <a:xfrm>
            <a:off x="1971675" y="701675"/>
            <a:ext cx="8229600" cy="1143000"/>
          </a:xfrm>
        </p:spPr>
        <p:txBody>
          <a:bodyPr/>
          <a:lstStyle/>
          <a:p>
            <a:pPr eaLnBrk="1" hangingPunct="1"/>
            <a:r>
              <a:rPr lang="pl-PL" altLang="pl-PL" sz="3200" b="1"/>
              <a:t>wyłączenia</a:t>
            </a:r>
          </a:p>
        </p:txBody>
      </p:sp>
      <p:sp>
        <p:nvSpPr>
          <p:cNvPr id="28675" name="Symbol zastępczy zawartości 2">
            <a:extLst>
              <a:ext uri="{FF2B5EF4-FFF2-40B4-BE49-F238E27FC236}">
                <a16:creationId xmlns:a16="http://schemas.microsoft.com/office/drawing/2014/main" xmlns="" id="{F5F3D913-0043-668B-0537-EB6CEC0E9CB2}"/>
              </a:ext>
            </a:extLst>
          </p:cNvPr>
          <p:cNvSpPr>
            <a:spLocks noGrp="1"/>
          </p:cNvSpPr>
          <p:nvPr>
            <p:ph idx="1"/>
          </p:nvPr>
        </p:nvSpPr>
        <p:spPr>
          <a:xfrm>
            <a:off x="1838325" y="1844676"/>
            <a:ext cx="8496300" cy="3529013"/>
          </a:xfrm>
        </p:spPr>
        <p:txBody>
          <a:bodyPr/>
          <a:lstStyle/>
          <a:p>
            <a:pPr algn="just"/>
            <a:r>
              <a:rPr lang="pl-PL" altLang="pl-PL" sz="2100"/>
              <a:t>Przepisów dotyczących uprawnień do lokalu socjalnego oraz zakazu wykonywania wyroków w okresie zimowym  nie stosuje się, gdy powodem opróżnienia lokalu jest:</a:t>
            </a:r>
          </a:p>
          <a:p>
            <a:pPr marL="857250" lvl="1" indent="-457200" algn="just">
              <a:buFont typeface="Calibri" panose="020F0502020204030204" pitchFamily="34" charset="0"/>
              <a:buAutoNum type="arabicPeriod"/>
            </a:pPr>
            <a:r>
              <a:rPr lang="pl-PL" altLang="pl-PL" sz="2100"/>
              <a:t>stosowanie przemocy w rodzinie </a:t>
            </a:r>
          </a:p>
          <a:p>
            <a:pPr marL="857250" lvl="1" indent="-457200" algn="just">
              <a:buFont typeface="Calibri" panose="020F0502020204030204" pitchFamily="34" charset="0"/>
              <a:buAutoNum type="arabicPeriod"/>
            </a:pPr>
            <a:r>
              <a:rPr lang="pl-PL" altLang="pl-PL" sz="2100"/>
              <a:t>wykraczanie w sposób rażący lub uporczywy przeciwko porządkowi domowemu</a:t>
            </a:r>
          </a:p>
          <a:p>
            <a:pPr marL="857250" lvl="1" indent="-457200" algn="just">
              <a:buFont typeface="Calibri" panose="020F0502020204030204" pitchFamily="34" charset="0"/>
              <a:buAutoNum type="arabicPeriod"/>
            </a:pPr>
            <a:r>
              <a:rPr lang="pl-PL" altLang="pl-PL" sz="2100"/>
              <a:t>niewłaściwe zachowanie czyniące uciążliwym korzystanie z innych lokali w budynku</a:t>
            </a:r>
          </a:p>
          <a:p>
            <a:pPr marL="857250" lvl="1" indent="-457200" algn="just">
              <a:buFont typeface="Calibri" panose="020F0502020204030204" pitchFamily="34" charset="0"/>
              <a:buAutoNum type="arabicPeriod"/>
            </a:pPr>
            <a:r>
              <a:rPr lang="pl-PL" altLang="pl-PL" sz="2100"/>
              <a:t>gdy zajęcie lokalu nastąpiło bez tytułu prawnego</a:t>
            </a:r>
          </a:p>
        </p:txBody>
      </p:sp>
      <p:pic>
        <p:nvPicPr>
          <p:cNvPr id="4" name="Obraz 3">
            <a:extLst>
              <a:ext uri="{FF2B5EF4-FFF2-40B4-BE49-F238E27FC236}">
                <a16:creationId xmlns:a16="http://schemas.microsoft.com/office/drawing/2014/main" xmlns="" id="{AE922D8D-6809-CD9C-6DA1-8137DB976D2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ytuł 1">
            <a:extLst>
              <a:ext uri="{FF2B5EF4-FFF2-40B4-BE49-F238E27FC236}">
                <a16:creationId xmlns:a16="http://schemas.microsoft.com/office/drawing/2014/main" xmlns="" id="{B15FFEBE-8D26-96F9-9775-AA849F04E02E}"/>
              </a:ext>
            </a:extLst>
          </p:cNvPr>
          <p:cNvSpPr>
            <a:spLocks noGrp="1"/>
          </p:cNvSpPr>
          <p:nvPr>
            <p:ph type="title"/>
          </p:nvPr>
        </p:nvSpPr>
        <p:spPr>
          <a:xfrm>
            <a:off x="1971675" y="701675"/>
            <a:ext cx="8229600" cy="1143000"/>
          </a:xfrm>
        </p:spPr>
        <p:txBody>
          <a:bodyPr/>
          <a:lstStyle/>
          <a:p>
            <a:pPr eaLnBrk="1" hangingPunct="1"/>
            <a:r>
              <a:rPr lang="pl-PL" altLang="pl-PL" sz="3200" b="1"/>
              <a:t>odszkodowanie za bezumowne korzystanie</a:t>
            </a:r>
          </a:p>
        </p:txBody>
      </p:sp>
      <p:sp>
        <p:nvSpPr>
          <p:cNvPr id="29699" name="Symbol zastępczy zawartości 2">
            <a:extLst>
              <a:ext uri="{FF2B5EF4-FFF2-40B4-BE49-F238E27FC236}">
                <a16:creationId xmlns:a16="http://schemas.microsoft.com/office/drawing/2014/main" xmlns="" id="{C107EE49-679A-B254-8CFE-E0EFD9E9A33A}"/>
              </a:ext>
            </a:extLst>
          </p:cNvPr>
          <p:cNvSpPr>
            <a:spLocks noGrp="1"/>
          </p:cNvSpPr>
          <p:nvPr>
            <p:ph idx="1"/>
          </p:nvPr>
        </p:nvSpPr>
        <p:spPr>
          <a:xfrm>
            <a:off x="666750" y="1628775"/>
            <a:ext cx="11353800" cy="3829050"/>
          </a:xfrm>
        </p:spPr>
        <p:txBody>
          <a:bodyPr/>
          <a:lstStyle/>
          <a:p>
            <a:pPr algn="just"/>
            <a:r>
              <a:rPr lang="pl-PL" altLang="pl-PL" sz="2100" dirty="0"/>
              <a:t>Dotyczy osób zajmujących lokal bez tytułu prawnego.</a:t>
            </a:r>
          </a:p>
          <a:p>
            <a:pPr algn="just"/>
            <a:r>
              <a:rPr lang="pl-PL" altLang="pl-PL" sz="2100" dirty="0"/>
              <a:t>Powinno być uiszczane </a:t>
            </a:r>
            <a:r>
              <a:rPr lang="pl-PL" altLang="pl-PL" sz="2100" b="1" dirty="0"/>
              <a:t>co miesiąc</a:t>
            </a:r>
            <a:r>
              <a:rPr lang="pl-PL" altLang="pl-PL" sz="2100" dirty="0"/>
              <a:t>, do dnia opróżnienia lokalu.</a:t>
            </a:r>
          </a:p>
          <a:p>
            <a:pPr algn="just"/>
            <a:r>
              <a:rPr lang="pl-PL" altLang="pl-PL" sz="2100" dirty="0"/>
              <a:t>Odpowiada wysokości czynszu, jaki właściciel mógł otrzymać z tytułu najmu lokalu.</a:t>
            </a:r>
          </a:p>
          <a:p>
            <a:pPr algn="just"/>
            <a:r>
              <a:rPr lang="pl-PL" altLang="pl-PL" sz="2100" dirty="0"/>
              <a:t>Jeżeli nie pokrywa poniesionych strat, właściciel może żądać odszkodowania uzupełniającego.</a:t>
            </a:r>
          </a:p>
          <a:p>
            <a:pPr algn="just"/>
            <a:r>
              <a:rPr lang="pl-PL" altLang="pl-PL" sz="2100" dirty="0"/>
              <a:t>Osoby uprawnione do lokalu zamiennego albo socjalnego, jeżeli sąd orzekł o wstrzymaniu wykonania opróżnienia lokalu do czasu dostarczenia im takiego lokalu, opłacają odszkodowanie w wysokości czynszu albo innych opłat za używanie lokalu, jakie byłyby obowiązane opłacać, gdyby stosunek prawny nie wygasł.</a:t>
            </a:r>
          </a:p>
          <a:p>
            <a:pPr algn="just"/>
            <a:r>
              <a:rPr lang="pl-PL" altLang="pl-PL" sz="2100" dirty="0"/>
              <a:t>Jeżeli gmina nie dostarczyła lokalu socjalnego osobie uprawnionej do niego z mocy wyroku, właścicielowi przysługuje </a:t>
            </a:r>
            <a:r>
              <a:rPr lang="pl-PL" altLang="pl-PL" sz="2100" b="1" dirty="0"/>
              <a:t>roszczenie odszkodowawcze do gminy</a:t>
            </a:r>
            <a:r>
              <a:rPr lang="pl-PL" altLang="pl-PL" sz="2100" dirty="0"/>
              <a:t>, na podstawie art. 417 </a:t>
            </a:r>
            <a:r>
              <a:rPr lang="pl-PL" altLang="pl-PL" sz="2100" dirty="0" err="1"/>
              <a:t>kc</a:t>
            </a:r>
            <a:r>
              <a:rPr lang="pl-PL" altLang="pl-PL" sz="2100" dirty="0"/>
              <a:t>.</a:t>
            </a:r>
          </a:p>
          <a:p>
            <a:pPr algn="just"/>
            <a:endParaRPr lang="pl-PL" altLang="pl-PL" sz="2100" dirty="0"/>
          </a:p>
        </p:txBody>
      </p:sp>
      <p:pic>
        <p:nvPicPr>
          <p:cNvPr id="4" name="Obraz 3">
            <a:extLst>
              <a:ext uri="{FF2B5EF4-FFF2-40B4-BE49-F238E27FC236}">
                <a16:creationId xmlns:a16="http://schemas.microsoft.com/office/drawing/2014/main" xmlns="" id="{3F7EE33E-6CE1-8D4E-26B3-2101AD48B67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ytuł 1">
            <a:extLst>
              <a:ext uri="{FF2B5EF4-FFF2-40B4-BE49-F238E27FC236}">
                <a16:creationId xmlns:a16="http://schemas.microsoft.com/office/drawing/2014/main" xmlns="" id="{EED1E58C-6071-ED64-1B69-CAF6717963D3}"/>
              </a:ext>
            </a:extLst>
          </p:cNvPr>
          <p:cNvSpPr>
            <a:spLocks noGrp="1"/>
          </p:cNvSpPr>
          <p:nvPr>
            <p:ph type="title"/>
          </p:nvPr>
        </p:nvSpPr>
        <p:spPr>
          <a:xfrm>
            <a:off x="1971675" y="701675"/>
            <a:ext cx="8229600" cy="660400"/>
          </a:xfrm>
        </p:spPr>
        <p:txBody>
          <a:bodyPr>
            <a:normAutofit fontScale="90000"/>
          </a:bodyPr>
          <a:lstStyle/>
          <a:p>
            <a:pPr eaLnBrk="1" hangingPunct="1"/>
            <a:r>
              <a:rPr lang="pl-PL" sz="4400" b="1" dirty="0">
                <a:solidFill>
                  <a:srgbClr val="00B050"/>
                </a:solidFill>
                <a:latin typeface="Algerian" panose="04020705040A02060702" pitchFamily="82" charset="0"/>
              </a:rPr>
              <a:t>2. NAJEM OKAZJONALNY</a:t>
            </a:r>
            <a:endParaRPr lang="pl-PL" altLang="pl-PL" sz="3200" b="1" dirty="0"/>
          </a:p>
        </p:txBody>
      </p:sp>
      <p:sp>
        <p:nvSpPr>
          <p:cNvPr id="30723" name="Symbol zastępczy zawartości 2">
            <a:extLst>
              <a:ext uri="{FF2B5EF4-FFF2-40B4-BE49-F238E27FC236}">
                <a16:creationId xmlns:a16="http://schemas.microsoft.com/office/drawing/2014/main" xmlns="" id="{7724C490-7A6D-C6AC-97D8-7FDCA7E1D924}"/>
              </a:ext>
            </a:extLst>
          </p:cNvPr>
          <p:cNvSpPr>
            <a:spLocks noGrp="1"/>
          </p:cNvSpPr>
          <p:nvPr>
            <p:ph idx="1"/>
          </p:nvPr>
        </p:nvSpPr>
        <p:spPr>
          <a:xfrm>
            <a:off x="485774" y="1495425"/>
            <a:ext cx="11249025" cy="4467226"/>
          </a:xfrm>
        </p:spPr>
        <p:txBody>
          <a:bodyPr>
            <a:normAutofit/>
          </a:bodyPr>
          <a:lstStyle/>
          <a:p>
            <a:pPr algn="just"/>
            <a:r>
              <a:rPr lang="pl-PL" altLang="pl-PL" sz="1900" dirty="0"/>
              <a:t>Umowa najmu lokalu służącego do zaspokajania potrzeb mieszkaniowych, zawarta na czas oznaczony, </a:t>
            </a:r>
            <a:r>
              <a:rPr lang="pl-PL" altLang="pl-PL" sz="1900" u="sng" dirty="0"/>
              <a:t>nie dłuższy niż 10 lat</a:t>
            </a:r>
            <a:r>
              <a:rPr lang="pl-PL" altLang="pl-PL" sz="1900" dirty="0"/>
              <a:t>.</a:t>
            </a:r>
          </a:p>
          <a:p>
            <a:pPr algn="just"/>
            <a:r>
              <a:rPr lang="pl-PL" altLang="pl-PL" sz="1900" dirty="0"/>
              <a:t>Wymaga formy pisemnej pod rygorem nieważności (umowa, jak też jej zmiana).</a:t>
            </a:r>
          </a:p>
          <a:p>
            <a:pPr algn="just"/>
            <a:r>
              <a:rPr lang="pl-PL" altLang="pl-PL" sz="1900" dirty="0"/>
              <a:t>Do umowy załącza się w szczególności: </a:t>
            </a:r>
          </a:p>
          <a:p>
            <a:pPr marL="857250" lvl="1" indent="-457200" algn="just">
              <a:buFont typeface="Calibri" panose="020F0502020204030204" pitchFamily="34" charset="0"/>
              <a:buAutoNum type="arabicPeriod"/>
            </a:pPr>
            <a:r>
              <a:rPr lang="pl-PL" altLang="pl-PL" sz="1900" dirty="0"/>
              <a:t>oświadczenie najemcy </a:t>
            </a:r>
            <a:r>
              <a:rPr lang="pl-PL" altLang="pl-PL" sz="1900" b="1" dirty="0"/>
              <a:t>w formie aktu notarialnego</a:t>
            </a:r>
            <a:r>
              <a:rPr lang="pl-PL" altLang="pl-PL" sz="1900" dirty="0"/>
              <a:t>, w którym najemca poddał się egzekucji i zobowiązał się do opróżnienia i wydania lokalu używanego na podstawie umowy w terminie wskazanym w żądaniu opróżnienia lokalu, sporządzonym na piśmie i opatrzonym urzędowo poświadczonym podpisem właściciela;</a:t>
            </a:r>
          </a:p>
          <a:p>
            <a:pPr marL="857250" lvl="1" indent="-457200" algn="just">
              <a:buFont typeface="Calibri" panose="020F0502020204030204" pitchFamily="34" charset="0"/>
              <a:buAutoNum type="arabicPeriod"/>
            </a:pPr>
            <a:r>
              <a:rPr lang="pl-PL" altLang="pl-PL" sz="1900" dirty="0"/>
              <a:t>wskazanie przez najemcę innego lokalu, w którym będzie mógł zamieszkać w przypadku wykonania egzekucji obowiązku opróżnienia lokalu;</a:t>
            </a:r>
          </a:p>
          <a:p>
            <a:pPr marL="857250" lvl="1" indent="-457200" algn="just">
              <a:buFont typeface="Calibri" panose="020F0502020204030204" pitchFamily="34" charset="0"/>
              <a:buAutoNum type="arabicPeriod"/>
            </a:pPr>
            <a:r>
              <a:rPr lang="pl-PL" altLang="pl-PL" sz="1900" dirty="0"/>
              <a:t>oświadczenie właściciela lokalu lub osoby posiadającej tytuł prawny do lokalu, o którym mowa w pkt 2, o wyrażeniu zgody na zamieszkanie najemcy i osób z nim zamieszkujących w lokalu wskazanym w oświadczeniu; </a:t>
            </a:r>
            <a:r>
              <a:rPr lang="pl-PL" altLang="pl-PL" sz="1900" b="1" dirty="0"/>
              <a:t>na żądanie wynajmującego załącza się oświadczenie z podpisem notarialnie poświadczonym</a:t>
            </a:r>
            <a:r>
              <a:rPr lang="pl-PL" altLang="pl-PL" sz="1900" dirty="0"/>
              <a:t>.</a:t>
            </a:r>
          </a:p>
          <a:p>
            <a:pPr algn="just"/>
            <a:endParaRPr lang="pl-PL" altLang="pl-PL" sz="1900" dirty="0"/>
          </a:p>
        </p:txBody>
      </p:sp>
      <p:pic>
        <p:nvPicPr>
          <p:cNvPr id="4" name="Obraz 3">
            <a:extLst>
              <a:ext uri="{FF2B5EF4-FFF2-40B4-BE49-F238E27FC236}">
                <a16:creationId xmlns:a16="http://schemas.microsoft.com/office/drawing/2014/main" xmlns="" id="{C8E1754C-4970-1335-7B12-CF591C29537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ytuł 1">
            <a:extLst>
              <a:ext uri="{FF2B5EF4-FFF2-40B4-BE49-F238E27FC236}">
                <a16:creationId xmlns:a16="http://schemas.microsoft.com/office/drawing/2014/main" xmlns="" id="{50F0C8C4-7716-5CF2-1EE8-B2DAFD8199B5}"/>
              </a:ext>
            </a:extLst>
          </p:cNvPr>
          <p:cNvSpPr>
            <a:spLocks noGrp="1"/>
          </p:cNvSpPr>
          <p:nvPr>
            <p:ph type="title"/>
          </p:nvPr>
        </p:nvSpPr>
        <p:spPr>
          <a:xfrm>
            <a:off x="1971675" y="701675"/>
            <a:ext cx="8229600" cy="1143000"/>
          </a:xfrm>
        </p:spPr>
        <p:txBody>
          <a:bodyPr/>
          <a:lstStyle/>
          <a:p>
            <a:pPr eaLnBrk="1" hangingPunct="1"/>
            <a:r>
              <a:rPr lang="pl-PL" altLang="pl-PL" sz="3200" b="1"/>
              <a:t>najem okazjonalny lokalu</a:t>
            </a:r>
          </a:p>
        </p:txBody>
      </p:sp>
      <p:sp>
        <p:nvSpPr>
          <p:cNvPr id="31747" name="Symbol zastępczy zawartości 2">
            <a:extLst>
              <a:ext uri="{FF2B5EF4-FFF2-40B4-BE49-F238E27FC236}">
                <a16:creationId xmlns:a16="http://schemas.microsoft.com/office/drawing/2014/main" xmlns="" id="{B19DECAF-9C39-3FB5-E11B-2A6DF1389882}"/>
              </a:ext>
            </a:extLst>
          </p:cNvPr>
          <p:cNvSpPr>
            <a:spLocks noGrp="1"/>
          </p:cNvSpPr>
          <p:nvPr>
            <p:ph idx="1"/>
          </p:nvPr>
        </p:nvSpPr>
        <p:spPr>
          <a:xfrm>
            <a:off x="419100" y="1628775"/>
            <a:ext cx="11372850" cy="3762375"/>
          </a:xfrm>
        </p:spPr>
        <p:txBody>
          <a:bodyPr>
            <a:normAutofit/>
          </a:bodyPr>
          <a:lstStyle/>
          <a:p>
            <a:pPr algn="just"/>
            <a:r>
              <a:rPr lang="pl-PL" altLang="pl-PL" sz="1900" dirty="0"/>
              <a:t>W przypadku utraty możliwości zamieszkania we wskazanym w umowie lokalu, najemca jest obowiązany </a:t>
            </a:r>
            <a:r>
              <a:rPr lang="pl-PL" altLang="pl-PL" sz="1900" b="1" dirty="0"/>
              <a:t>w terminie 21 dni </a:t>
            </a:r>
            <a:r>
              <a:rPr lang="pl-PL" altLang="pl-PL" sz="1900" dirty="0"/>
              <a:t>od dnia powzięcia wiadomości o tym zdarzeniu wskazać wynajmującemu inny lokal oraz przedstawić oświadczenie właściciela lub osoby posiadającej tytuł prawny do lokalu o wyrażeniu zgody na zamieszkanie (niedopełnienie obowiązku – wypowiedzenie z art. 19d ust. 5).</a:t>
            </a:r>
          </a:p>
          <a:p>
            <a:pPr algn="just"/>
            <a:r>
              <a:rPr lang="pl-PL" altLang="pl-PL" sz="1900" dirty="0"/>
              <a:t>Zawarcie umowy może być uzależnione od wpłacenia </a:t>
            </a:r>
            <a:r>
              <a:rPr lang="pl-PL" altLang="pl-PL" sz="1900" b="1" dirty="0"/>
              <a:t>kaucji zabezpieczającej pokrycie należności</a:t>
            </a:r>
            <a:r>
              <a:rPr lang="pl-PL" altLang="pl-PL" sz="1900" dirty="0"/>
              <a:t> z tytułu najmu oraz ewentualnych kosztów egzekucji. Kaucja nie może przekraczać </a:t>
            </a:r>
            <a:r>
              <a:rPr lang="pl-PL" altLang="pl-PL" sz="1900" u="sng" dirty="0"/>
              <a:t>6-krotności miesięcznego czynszu</a:t>
            </a:r>
            <a:r>
              <a:rPr lang="pl-PL" altLang="pl-PL" sz="1900" dirty="0"/>
              <a:t> za dany lokal według stawki na dzień zawarcia umowy.</a:t>
            </a:r>
          </a:p>
          <a:p>
            <a:pPr algn="just"/>
            <a:r>
              <a:rPr lang="pl-PL" altLang="pl-PL" sz="1900" dirty="0"/>
              <a:t>Kaucja podlega zwrotowi w ciągu </a:t>
            </a:r>
            <a:r>
              <a:rPr lang="pl-PL" altLang="pl-PL" sz="1900" b="1" dirty="0"/>
              <a:t>miesiąca</a:t>
            </a:r>
            <a:r>
              <a:rPr lang="pl-PL" altLang="pl-PL" sz="1900" dirty="0"/>
              <a:t> od dnia opróżnienia lokalu, po potrąceniu należności właściciela. </a:t>
            </a:r>
          </a:p>
          <a:p>
            <a:pPr algn="just"/>
            <a:r>
              <a:rPr lang="pl-PL" altLang="pl-PL" sz="1900" dirty="0"/>
              <a:t>Właściciel nieprowadzący działalności gospodarczej zgłasza zawarcie umowy naczelnikowi urzędu skarbowego </a:t>
            </a:r>
            <a:r>
              <a:rPr lang="pl-PL" altLang="pl-PL" sz="1900" b="1" dirty="0"/>
              <a:t>w terminie 14 dni od dnia rozpoczęcia najmu</a:t>
            </a:r>
            <a:r>
              <a:rPr lang="pl-PL" altLang="pl-PL" sz="1900" dirty="0"/>
              <a:t>. </a:t>
            </a:r>
          </a:p>
          <a:p>
            <a:pPr algn="just"/>
            <a:r>
              <a:rPr lang="pl-PL" altLang="pl-PL" sz="1900" dirty="0"/>
              <a:t>Właściciel może podwyższyć czynsz wyłącznie zgodnie z warunkami określonymi w umowie. </a:t>
            </a:r>
          </a:p>
          <a:p>
            <a:pPr algn="just"/>
            <a:endParaRPr lang="pl-PL" altLang="pl-PL" sz="1900" dirty="0"/>
          </a:p>
        </p:txBody>
      </p:sp>
      <p:pic>
        <p:nvPicPr>
          <p:cNvPr id="4" name="Obraz 3">
            <a:extLst>
              <a:ext uri="{FF2B5EF4-FFF2-40B4-BE49-F238E27FC236}">
                <a16:creationId xmlns:a16="http://schemas.microsoft.com/office/drawing/2014/main" xmlns="" id="{4D33DFB0-FF97-1FF6-5952-F8864D2C7E4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ytuł 1">
            <a:extLst>
              <a:ext uri="{FF2B5EF4-FFF2-40B4-BE49-F238E27FC236}">
                <a16:creationId xmlns:a16="http://schemas.microsoft.com/office/drawing/2014/main" xmlns="" id="{F9A3572D-A6CB-21F0-7E54-77F635F3747D}"/>
              </a:ext>
            </a:extLst>
          </p:cNvPr>
          <p:cNvSpPr>
            <a:spLocks noGrp="1"/>
          </p:cNvSpPr>
          <p:nvPr>
            <p:ph type="title"/>
          </p:nvPr>
        </p:nvSpPr>
        <p:spPr>
          <a:xfrm>
            <a:off x="1971675" y="701675"/>
            <a:ext cx="8229600" cy="1143000"/>
          </a:xfrm>
        </p:spPr>
        <p:txBody>
          <a:bodyPr/>
          <a:lstStyle/>
          <a:p>
            <a:pPr eaLnBrk="1" hangingPunct="1"/>
            <a:r>
              <a:rPr lang="pl-PL" altLang="pl-PL" sz="3200" b="1"/>
              <a:t>najem okazjonalny lokalu</a:t>
            </a:r>
          </a:p>
        </p:txBody>
      </p:sp>
      <p:sp>
        <p:nvSpPr>
          <p:cNvPr id="4099" name="Symbol zastępczy zawartości 2">
            <a:extLst>
              <a:ext uri="{FF2B5EF4-FFF2-40B4-BE49-F238E27FC236}">
                <a16:creationId xmlns:a16="http://schemas.microsoft.com/office/drawing/2014/main" xmlns="" id="{F191BE46-2DC4-3080-960F-FFECD0CA331D}"/>
              </a:ext>
            </a:extLst>
          </p:cNvPr>
          <p:cNvSpPr>
            <a:spLocks noGrp="1"/>
          </p:cNvSpPr>
          <p:nvPr>
            <p:ph idx="1"/>
          </p:nvPr>
        </p:nvSpPr>
        <p:spPr>
          <a:xfrm>
            <a:off x="1838325" y="1628776"/>
            <a:ext cx="8496300" cy="3744913"/>
          </a:xfrm>
        </p:spPr>
        <p:txBody>
          <a:bodyPr/>
          <a:lstStyle/>
          <a:p>
            <a:pPr algn="just">
              <a:defRPr/>
            </a:pPr>
            <a:r>
              <a:rPr lang="pl-PL" sz="2100" dirty="0"/>
              <a:t>Po wygaśnięciu lub rozwiązaniu umowy najmu, jeżeli najemca dobrowolnie nie opróżnił lokalu, właściciel doręcza mu </a:t>
            </a:r>
            <a:r>
              <a:rPr lang="pl-PL" sz="2100" u="sng" dirty="0"/>
              <a:t>żądanie opróżnienia lokalu, sporządzone na piśmie opatrzonym urzędowo poświadczonym podpisem właściciela</a:t>
            </a:r>
            <a:r>
              <a:rPr lang="pl-PL" sz="2100" dirty="0"/>
              <a:t>. </a:t>
            </a:r>
          </a:p>
          <a:p>
            <a:pPr algn="just">
              <a:defRPr/>
            </a:pPr>
            <a:r>
              <a:rPr lang="pl-PL" sz="2100" dirty="0"/>
              <a:t>Żądanie zawiera w szczególności wskazanie przyczyny ustania stosunku najmu oraz termin, </a:t>
            </a:r>
            <a:r>
              <a:rPr lang="pl-PL" sz="2100" b="1" dirty="0"/>
              <a:t>nie krótszy niż 7 dni od dnia doręczenia </a:t>
            </a:r>
            <a:r>
              <a:rPr lang="pl-PL" sz="2100" dirty="0"/>
              <a:t>żądania najemcy, w którym najemca i osoby z nim zamieszkujące mają opróżnić lokal. </a:t>
            </a:r>
          </a:p>
          <a:p>
            <a:pPr algn="just">
              <a:defRPr/>
            </a:pPr>
            <a:r>
              <a:rPr lang="pl-PL" sz="2100" dirty="0"/>
              <a:t>W przypadku bezskutecznego upływu terminu, właściciel </a:t>
            </a:r>
            <a:r>
              <a:rPr lang="pl-PL" sz="2100" b="1" u="sng" dirty="0"/>
              <a:t>składa do sądu wniosek o nadanie klauzuli wykonalności aktowi notarialnemu</a:t>
            </a:r>
            <a:r>
              <a:rPr lang="pl-PL" sz="2100" dirty="0"/>
              <a:t>. </a:t>
            </a:r>
          </a:p>
          <a:p>
            <a:pPr marL="0" indent="0" algn="just">
              <a:buNone/>
              <a:defRPr/>
            </a:pPr>
            <a:endParaRPr lang="pl-PL" sz="2100" dirty="0"/>
          </a:p>
        </p:txBody>
      </p:sp>
      <p:pic>
        <p:nvPicPr>
          <p:cNvPr id="4" name="Obraz 3">
            <a:extLst>
              <a:ext uri="{FF2B5EF4-FFF2-40B4-BE49-F238E27FC236}">
                <a16:creationId xmlns:a16="http://schemas.microsoft.com/office/drawing/2014/main" xmlns="" id="{D3FC1CA5-618B-AE12-57C8-1436DD31A16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xmlns="" id="{A073A83E-1F30-DE40-F796-A914460147F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2450" y="438150"/>
            <a:ext cx="10868025" cy="6143625"/>
          </a:xfrm>
          <a:prstGeom prst="rect">
            <a:avLst/>
          </a:prstGeom>
        </p:spPr>
      </p:pic>
    </p:spTree>
    <p:extLst>
      <p:ext uri="{BB962C8B-B14F-4D97-AF65-F5344CB8AC3E}">
        <p14:creationId xmlns:p14="http://schemas.microsoft.com/office/powerpoint/2010/main" xmlns="" val="3243988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FF2B5EF4-FFF2-40B4-BE49-F238E27FC236}">
                <a16:creationId xmlns:a16="http://schemas.microsoft.com/office/drawing/2014/main" xmlns="" id="{F63F5365-9280-BF8B-469E-873FE4DDF25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5950" y="5349875"/>
            <a:ext cx="8534400" cy="898525"/>
          </a:xfrm>
          <a:prstGeom prst="rect">
            <a:avLst/>
          </a:prstGeom>
        </p:spPr>
      </p:pic>
      <p:sp>
        <p:nvSpPr>
          <p:cNvPr id="3" name="Tytuł 2">
            <a:extLst>
              <a:ext uri="{FF2B5EF4-FFF2-40B4-BE49-F238E27FC236}">
                <a16:creationId xmlns:a16="http://schemas.microsoft.com/office/drawing/2014/main" xmlns="" id="{C5EBA9EA-1DFC-FD66-05D7-9508A44C73A0}"/>
              </a:ext>
            </a:extLst>
          </p:cNvPr>
          <p:cNvSpPr>
            <a:spLocks noGrp="1"/>
          </p:cNvSpPr>
          <p:nvPr>
            <p:ph type="title"/>
          </p:nvPr>
        </p:nvSpPr>
        <p:spPr>
          <a:xfrm>
            <a:off x="838200" y="704850"/>
            <a:ext cx="10515600" cy="2895600"/>
          </a:xfrm>
        </p:spPr>
        <p:txBody>
          <a:bodyPr/>
          <a:lstStyle/>
          <a:p>
            <a:pPr algn="ctr"/>
            <a:r>
              <a:rPr lang="pl-PL" b="1" dirty="0"/>
              <a:t>DZIĘKUJĘ PAŃSTWU ZA UWAGĘ </a:t>
            </a:r>
          </a:p>
        </p:txBody>
      </p:sp>
    </p:spTree>
    <p:extLst>
      <p:ext uri="{BB962C8B-B14F-4D97-AF65-F5344CB8AC3E}">
        <p14:creationId xmlns:p14="http://schemas.microsoft.com/office/powerpoint/2010/main" xmlns="" val="3320332043"/>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TotalTime>
  <Words>3406</Words>
  <Application>Microsoft Office PowerPoint</Application>
  <PresentationFormat>Niestandardowy</PresentationFormat>
  <Paragraphs>177</Paragraphs>
  <Slides>36</Slides>
  <Notes>0</Notes>
  <HiddenSlides>0</HiddenSlides>
  <MMClips>0</MMClips>
  <ScaleCrop>false</ScaleCrop>
  <HeadingPairs>
    <vt:vector size="4" baseType="variant">
      <vt:variant>
        <vt:lpstr>Motyw</vt:lpstr>
      </vt:variant>
      <vt:variant>
        <vt:i4>1</vt:i4>
      </vt:variant>
      <vt:variant>
        <vt:lpstr>Tytuły slajdów</vt:lpstr>
      </vt:variant>
      <vt:variant>
        <vt:i4>36</vt:i4>
      </vt:variant>
    </vt:vector>
  </HeadingPairs>
  <TitlesOfParts>
    <vt:vector size="37" baseType="lpstr">
      <vt:lpstr>Motyw pakietu Office</vt:lpstr>
      <vt:lpstr>PRAWO NAJMU </vt:lpstr>
      <vt:lpstr>AKTY PRAWNE </vt:lpstr>
      <vt:lpstr>RODZAJE NAJMU</vt:lpstr>
      <vt:lpstr>NAJEM TRADYCYJNY</vt:lpstr>
      <vt:lpstr>Slajd 5</vt:lpstr>
      <vt:lpstr>Slajd 6</vt:lpstr>
      <vt:lpstr>Slajd 7</vt:lpstr>
      <vt:lpstr>Slajd 8</vt:lpstr>
      <vt:lpstr>Slajd 9</vt:lpstr>
      <vt:lpstr>Slajd 10</vt:lpstr>
      <vt:lpstr>Slajd 11</vt:lpstr>
      <vt:lpstr>Slajd 12</vt:lpstr>
      <vt:lpstr>Slajd 13</vt:lpstr>
      <vt:lpstr>Slajd 14</vt:lpstr>
      <vt:lpstr>uprawnienia do lokalu socjalnego</vt:lpstr>
      <vt:lpstr>bezwzględny nakaz orzekania przez sąd  o uprawnieniu do lokalu socjalnego</vt:lpstr>
      <vt:lpstr>lokale socjalne</vt:lpstr>
      <vt:lpstr>lokale socjalne</vt:lpstr>
      <vt:lpstr>wybrane definicje</vt:lpstr>
      <vt:lpstr>Slajd 20</vt:lpstr>
      <vt:lpstr>zasady zawierania umów o używanie lokalu</vt:lpstr>
      <vt:lpstr>obowiązki wynajmującego</vt:lpstr>
      <vt:lpstr>obowiązki najemcy</vt:lpstr>
      <vt:lpstr>zasady ogólne</vt:lpstr>
      <vt:lpstr>zasady  podwyższania czynszu</vt:lpstr>
      <vt:lpstr>zasady  podwyższania czynszu</vt:lpstr>
      <vt:lpstr>zasady  podwyższania czynszu</vt:lpstr>
      <vt:lpstr>postępowanie sądowe</vt:lpstr>
      <vt:lpstr>egzekucja wyroków eksmisyjnych </vt:lpstr>
      <vt:lpstr>wyłączenia</vt:lpstr>
      <vt:lpstr>odszkodowanie za bezumowne korzystanie</vt:lpstr>
      <vt:lpstr>2. NAJEM OKAZJONALNY</vt:lpstr>
      <vt:lpstr>najem okazjonalny lokalu</vt:lpstr>
      <vt:lpstr>najem okazjonalny lokalu</vt:lpstr>
      <vt:lpstr>Slajd 35</vt:lpstr>
      <vt:lpstr>DZIĘKUJĘ PAŃSTWU ZA UWAGĘ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PRAWO NAJMU</dc:title>
  <dc:creator>Magdalena Ritter</dc:creator>
  <cp:lastModifiedBy>ekedzia</cp:lastModifiedBy>
  <cp:revision>6</cp:revision>
  <dcterms:created xsi:type="dcterms:W3CDTF">2022-05-12T08:41:58Z</dcterms:created>
  <dcterms:modified xsi:type="dcterms:W3CDTF">2022-05-27T06:34:52Z</dcterms:modified>
</cp:coreProperties>
</file>