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92" r:id="rId2"/>
    <p:sldId id="269" r:id="rId3"/>
    <p:sldId id="257" r:id="rId4"/>
    <p:sldId id="393" r:id="rId5"/>
    <p:sldId id="394" r:id="rId6"/>
    <p:sldId id="395" r:id="rId7"/>
    <p:sldId id="396" r:id="rId8"/>
    <p:sldId id="397" r:id="rId9"/>
    <p:sldId id="398" r:id="rId10"/>
    <p:sldId id="399" r:id="rId11"/>
    <p:sldId id="400" r:id="rId12"/>
    <p:sldId id="401" r:id="rId13"/>
    <p:sldId id="402" r:id="rId14"/>
    <p:sldId id="403" r:id="rId15"/>
    <p:sldId id="404" r:id="rId16"/>
    <p:sldId id="406" r:id="rId17"/>
    <p:sldId id="405" r:id="rId18"/>
    <p:sldId id="407" r:id="rId19"/>
    <p:sldId id="408" r:id="rId20"/>
    <p:sldId id="409" r:id="rId21"/>
    <p:sldId id="410" r:id="rId22"/>
    <p:sldId id="411" r:id="rId23"/>
    <p:sldId id="412" r:id="rId24"/>
    <p:sldId id="413" r:id="rId25"/>
    <p:sldId id="414" r:id="rId26"/>
    <p:sldId id="415" r:id="rId27"/>
    <p:sldId id="416" r:id="rId28"/>
    <p:sldId id="417" r:id="rId29"/>
    <p:sldId id="418" r:id="rId30"/>
    <p:sldId id="419" r:id="rId31"/>
    <p:sldId id="420" r:id="rId32"/>
    <p:sldId id="421" r:id="rId33"/>
    <p:sldId id="422" r:id="rId34"/>
    <p:sldId id="423" r:id="rId35"/>
    <p:sldId id="424" r:id="rId36"/>
    <p:sldId id="425" r:id="rId37"/>
    <p:sldId id="426" r:id="rId38"/>
    <p:sldId id="427" r:id="rId39"/>
    <p:sldId id="428" r:id="rId40"/>
    <p:sldId id="429" r:id="rId41"/>
    <p:sldId id="430" r:id="rId42"/>
    <p:sldId id="431" r:id="rId43"/>
    <p:sldId id="437" r:id="rId44"/>
    <p:sldId id="432" r:id="rId45"/>
    <p:sldId id="433" r:id="rId46"/>
    <p:sldId id="434" r:id="rId47"/>
    <p:sldId id="435" r:id="rId48"/>
    <p:sldId id="436" r:id="rId49"/>
    <p:sldId id="438" r:id="rId50"/>
    <p:sldId id="441" r:id="rId51"/>
    <p:sldId id="442" r:id="rId52"/>
    <p:sldId id="443" r:id="rId53"/>
    <p:sldId id="440" r:id="rId54"/>
    <p:sldId id="439" r:id="rId55"/>
    <p:sldId id="444" r:id="rId56"/>
    <p:sldId id="445" r:id="rId57"/>
    <p:sldId id="446" r:id="rId58"/>
    <p:sldId id="447" r:id="rId59"/>
    <p:sldId id="448" r:id="rId60"/>
    <p:sldId id="449" r:id="rId61"/>
    <p:sldId id="450" r:id="rId62"/>
    <p:sldId id="307" r:id="rId63"/>
    <p:sldId id="308" r:id="rId64"/>
    <p:sldId id="309" r:id="rId65"/>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39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38F24803-DC02-4DB1-DD7F-C8670CBFDA42}"/>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 xmlns:a16="http://schemas.microsoft.com/office/drawing/2014/main" id="{35F3E149-1BDB-5F75-3C11-7D8AAE2251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 xmlns:a16="http://schemas.microsoft.com/office/drawing/2014/main" id="{CEF8A68E-2EA5-BBB7-10CB-93203BE99752}"/>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5" name="Symbol zastępczy stopki 4">
            <a:extLst>
              <a:ext uri="{FF2B5EF4-FFF2-40B4-BE49-F238E27FC236}">
                <a16:creationId xmlns="" xmlns:a16="http://schemas.microsoft.com/office/drawing/2014/main" id="{37011379-06F2-E15A-9F45-E64755FB233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75DBA106-8A05-C0AC-5753-B353476C5090}"/>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657251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96B1C72-0CE1-FA87-18EF-F80C47510A2D}"/>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 xmlns:a16="http://schemas.microsoft.com/office/drawing/2014/main" id="{16C84338-0575-30AC-F8B4-18665FAAEBD9}"/>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1B21E1B2-9EA5-0270-8B5A-DC137C0A98CE}"/>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5" name="Symbol zastępczy stopki 4">
            <a:extLst>
              <a:ext uri="{FF2B5EF4-FFF2-40B4-BE49-F238E27FC236}">
                <a16:creationId xmlns="" xmlns:a16="http://schemas.microsoft.com/office/drawing/2014/main" id="{167F2358-943F-EBE8-DD8A-475392CB997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82C425E2-6FA0-EF43-BF9C-81DCD8B7E95E}"/>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14614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7BF5899B-D15A-2163-D476-7C73408A4839}"/>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 xmlns:a16="http://schemas.microsoft.com/office/drawing/2014/main" id="{77953DA8-D48F-2ED7-2AFA-8C495455C4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 xmlns:a16="http://schemas.microsoft.com/office/drawing/2014/main" id="{D9F3B10A-C19D-9CE9-E68C-5B11DE2C62E2}"/>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5" name="Symbol zastępczy stopki 4">
            <a:extLst>
              <a:ext uri="{FF2B5EF4-FFF2-40B4-BE49-F238E27FC236}">
                <a16:creationId xmlns="" xmlns:a16="http://schemas.microsoft.com/office/drawing/2014/main" id="{3EEDD7DC-3D0D-99BA-DA18-13C3753B370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5C7926A9-80FA-8428-03B7-869EAD66F7B5}"/>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4019594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97A8040B-3C5D-F349-2092-D1628FAD703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 xmlns:a16="http://schemas.microsoft.com/office/drawing/2014/main" id="{371A6037-C587-B824-49F4-3DB0AA610181}"/>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 xmlns:a16="http://schemas.microsoft.com/office/drawing/2014/main" id="{FAF46E01-12F7-139E-764F-7EA92BC37D86}"/>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 xmlns:a16="http://schemas.microsoft.com/office/drawing/2014/main" id="{4D180A9D-18EA-29D2-C757-62E970FD56A8}"/>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6" name="Symbol zastępczy stopki 5">
            <a:extLst>
              <a:ext uri="{FF2B5EF4-FFF2-40B4-BE49-F238E27FC236}">
                <a16:creationId xmlns="" xmlns:a16="http://schemas.microsoft.com/office/drawing/2014/main" id="{18166915-3AFB-1D81-D0C8-EAFF5ACC3E1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D7A60146-2948-51CF-DB65-021B7AD0B968}"/>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1739538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9CF2D45A-1EE1-647F-C1AD-3B6DC3984AC2}"/>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 xmlns:a16="http://schemas.microsoft.com/office/drawing/2014/main" id="{D51966B2-BB52-E36F-52A5-57A0C830EB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 xmlns:a16="http://schemas.microsoft.com/office/drawing/2014/main" id="{2A9F13FA-254C-710B-433F-8C352E480EB5}"/>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 xmlns:a16="http://schemas.microsoft.com/office/drawing/2014/main" id="{C9454EFA-7CE2-7701-1031-D1D060CFD1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 xmlns:a16="http://schemas.microsoft.com/office/drawing/2014/main" id="{2FD36E83-0D72-E3F0-A311-0E352C668A93}"/>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 xmlns:a16="http://schemas.microsoft.com/office/drawing/2014/main" id="{1A5AFA24-FAD9-6A5D-8554-DE73B2B702BB}"/>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8" name="Symbol zastępczy stopki 7">
            <a:extLst>
              <a:ext uri="{FF2B5EF4-FFF2-40B4-BE49-F238E27FC236}">
                <a16:creationId xmlns="" xmlns:a16="http://schemas.microsoft.com/office/drawing/2014/main" id="{2F435360-38D6-7660-2609-90D67196676B}"/>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 xmlns:a16="http://schemas.microsoft.com/office/drawing/2014/main" id="{CC036C1C-663C-7CA3-C3E8-13B58B08C563}"/>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1536708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45CCE0D4-78B1-17A9-1270-C286B4B0CAD5}"/>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 xmlns:a16="http://schemas.microsoft.com/office/drawing/2014/main" id="{80492642-2F07-B58C-B84D-26A8B28CC697}"/>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4" name="Symbol zastępczy stopki 3">
            <a:extLst>
              <a:ext uri="{FF2B5EF4-FFF2-40B4-BE49-F238E27FC236}">
                <a16:creationId xmlns="" xmlns:a16="http://schemas.microsoft.com/office/drawing/2014/main" id="{F15567E7-949E-8DA5-7A4D-2111934C92D0}"/>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 xmlns:a16="http://schemas.microsoft.com/office/drawing/2014/main" id="{128ABE6A-999D-23CF-FFE6-7DB5900D6BB7}"/>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4142989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 xmlns:a16="http://schemas.microsoft.com/office/drawing/2014/main" id="{619CB7C1-F770-4D00-464D-17C36B233CE5}"/>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3" name="Symbol zastępczy stopki 2">
            <a:extLst>
              <a:ext uri="{FF2B5EF4-FFF2-40B4-BE49-F238E27FC236}">
                <a16:creationId xmlns="" xmlns:a16="http://schemas.microsoft.com/office/drawing/2014/main" id="{24A21745-6B28-D8E2-ECF8-3621E38E292E}"/>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 xmlns:a16="http://schemas.microsoft.com/office/drawing/2014/main" id="{4176BF0E-42EB-273C-9D4C-6609CEBC341C}"/>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612739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D0244115-284E-6B55-8B4A-5C76051F9006}"/>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 xmlns:a16="http://schemas.microsoft.com/office/drawing/2014/main" id="{B7911612-EAEA-D441-A910-54161BF118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 xmlns:a16="http://schemas.microsoft.com/office/drawing/2014/main" id="{BF55E4C6-7A51-493F-B5BA-1CFB2D7522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 xmlns:a16="http://schemas.microsoft.com/office/drawing/2014/main" id="{2288DACC-0EBF-84C0-8218-6B1F4A4003F2}"/>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6" name="Symbol zastępczy stopki 5">
            <a:extLst>
              <a:ext uri="{FF2B5EF4-FFF2-40B4-BE49-F238E27FC236}">
                <a16:creationId xmlns="" xmlns:a16="http://schemas.microsoft.com/office/drawing/2014/main" id="{304554C4-1066-FC5F-4C4F-62634B5DB2F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7FEA73A8-489E-8DA9-5F92-B67EC95BC5AB}"/>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627708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419571E6-351F-0DEF-7D81-3862CBAB8D6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 xmlns:a16="http://schemas.microsoft.com/office/drawing/2014/main" id="{819D2CC8-B7FF-36D5-B7F8-F720D31FE7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 xmlns:a16="http://schemas.microsoft.com/office/drawing/2014/main" id="{2EE8354D-B13D-1814-63E5-F628DD1842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 xmlns:a16="http://schemas.microsoft.com/office/drawing/2014/main" id="{2A7ADAA0-C2C5-9130-59E6-90D69A4A8811}"/>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6" name="Symbol zastępczy stopki 5">
            <a:extLst>
              <a:ext uri="{FF2B5EF4-FFF2-40B4-BE49-F238E27FC236}">
                <a16:creationId xmlns="" xmlns:a16="http://schemas.microsoft.com/office/drawing/2014/main" id="{C54D4D40-4A1A-C6E9-345E-8E226BF9386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FD4C485D-9574-B253-ADDC-27D481A001CC}"/>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55106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7768AA5-0347-48EF-F290-CD2C7FB669C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 xmlns:a16="http://schemas.microsoft.com/office/drawing/2014/main" id="{22BE9C5D-4579-4684-1A74-A8E0CF53C76F}"/>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4188C898-0235-2CD5-764A-A08A36488572}"/>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5" name="Symbol zastępczy stopki 4">
            <a:extLst>
              <a:ext uri="{FF2B5EF4-FFF2-40B4-BE49-F238E27FC236}">
                <a16:creationId xmlns="" xmlns:a16="http://schemas.microsoft.com/office/drawing/2014/main" id="{419F98A9-D09C-1312-ED1A-4CC27583E13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411243AB-5C19-5267-C134-346CF1887791}"/>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224685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 xmlns:a16="http://schemas.microsoft.com/office/drawing/2014/main" id="{A2AD631B-B01A-670C-4906-FEB962A17A0C}"/>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 xmlns:a16="http://schemas.microsoft.com/office/drawing/2014/main" id="{71691EE1-588D-833D-8FF2-DDA8894AE822}"/>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E29AD0E2-3AF6-BED1-76E5-E17DCF24B3A1}"/>
              </a:ext>
            </a:extLst>
          </p:cNvPr>
          <p:cNvSpPr>
            <a:spLocks noGrp="1"/>
          </p:cNvSpPr>
          <p:nvPr>
            <p:ph type="dt" sz="half" idx="10"/>
          </p:nvPr>
        </p:nvSpPr>
        <p:spPr/>
        <p:txBody>
          <a:bodyPr/>
          <a:lstStyle/>
          <a:p>
            <a:fld id="{6B8F7D27-35A0-499F-B12D-41EE59BFB229}" type="datetimeFigureOut">
              <a:rPr lang="pl-PL" smtClean="0"/>
              <a:pPr/>
              <a:t>2022-06-30</a:t>
            </a:fld>
            <a:endParaRPr lang="pl-PL"/>
          </a:p>
        </p:txBody>
      </p:sp>
      <p:sp>
        <p:nvSpPr>
          <p:cNvPr id="5" name="Symbol zastępczy stopki 4">
            <a:extLst>
              <a:ext uri="{FF2B5EF4-FFF2-40B4-BE49-F238E27FC236}">
                <a16:creationId xmlns="" xmlns:a16="http://schemas.microsoft.com/office/drawing/2014/main" id="{4AE77BB2-56AA-AC12-0097-251DB657A6B5}"/>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123D2F86-11AC-BDC7-CB8F-D5ADEEF04FCE}"/>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1026773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 xmlns:a16="http://schemas.microsoft.com/office/drawing/2014/main" id="{C396769C-6EE7-9381-A4F5-D05EF3F63C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 xmlns:a16="http://schemas.microsoft.com/office/drawing/2014/main" id="{3951AFB1-4210-FC51-D44D-ADAD5ABA1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39C0045D-0A78-DC28-62B3-A048FAC5C6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F7D27-35A0-499F-B12D-41EE59BFB229}" type="datetimeFigureOut">
              <a:rPr lang="pl-PL" smtClean="0"/>
              <a:pPr/>
              <a:t>2022-06-30</a:t>
            </a:fld>
            <a:endParaRPr lang="pl-PL"/>
          </a:p>
        </p:txBody>
      </p:sp>
      <p:sp>
        <p:nvSpPr>
          <p:cNvPr id="5" name="Symbol zastępczy stopki 4">
            <a:extLst>
              <a:ext uri="{FF2B5EF4-FFF2-40B4-BE49-F238E27FC236}">
                <a16:creationId xmlns="" xmlns:a16="http://schemas.microsoft.com/office/drawing/2014/main" id="{78FDAC14-0B6B-2898-32C7-F432C6FA34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 xmlns:a16="http://schemas.microsoft.com/office/drawing/2014/main" id="{01B293F0-F1D4-2027-B0BC-CB6A767294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536248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sip.legalis.pl/urlSearch.seam?HitlistCaption=Odes%C5%82ania&amp;pap_group=25006500&amp;refSource=guide&amp;sortField=document-date&amp;filterByUniqueVersionBaseId=true"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sip.legalis.pl/urlSearch.seam?HitlistCaption=Odes%C5%82ania&amp;pap_group=25006488&amp;refSource=guide&amp;sortField=document-date&amp;filterByUniqueVersionBaseId=true"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sip.legalis.pl/urlSearch.seam?HitlistCaption=Odes%C5%82ania&amp;pap_group=25006488&amp;refSource=guide&amp;sortField=document-date&amp;filterByUniqueVersionBaseId=true"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06488&amp;refSource=guide&amp;sortField=document-date&amp;filterByUniqueVersionBaseId=true" TargetMode="External"/><Relationship Id="rId2" Type="http://schemas.openxmlformats.org/officeDocument/2006/relationships/hyperlink" Target="https://sip.legalis.pl/urlSearch.seam?HitlistCaption=Odes%C5%82ania&amp;pap_group=25006501&amp;refSource=guide&amp;sortField=document-date&amp;filterByUniqueVersionBaseId=true" TargetMode="Externa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06502&amp;refSource=guide&amp;sortField=document-date&amp;filterByUniqueVersionBaseId=true" TargetMode="External"/><Relationship Id="rId2" Type="http://schemas.openxmlformats.org/officeDocument/2006/relationships/hyperlink" Target="https://sip.legalis.pl/urlSearch.seam?HitlistCaption=Odes%C5%82ania&amp;pap_group=25006488&amp;refSource=guide&amp;sortField=document-date&amp;filterByUniqueVersionBaseId=true" TargetMode="Externa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sip.legalis.pl/urlSearch.seam?HitlistCaption=Odes%C5%82ania&amp;pap_group=25006503&amp;refSource=guide&amp;sortField=document-date&amp;filterByUniqueVersionBaseId=true"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06504&amp;refSource=guide&amp;sortField=document-date&amp;filterByUniqueVersionBaseId=true" TargetMode="External"/><Relationship Id="rId2" Type="http://schemas.openxmlformats.org/officeDocument/2006/relationships/hyperlink" Target="https://sip.legalis.pl/urlSearch.seam?HitlistCaption=Odes%C5%82ania&amp;pap_group=25006469&amp;refSource=guide&amp;sortField=document-date&amp;filterByUniqueVersionBaseId=true" TargetMode="External"/><Relationship Id="rId1" Type="http://schemas.openxmlformats.org/officeDocument/2006/relationships/slideLayout" Target="../slideLayouts/slideLayout5.xml"/><Relationship Id="rId5" Type="http://schemas.openxmlformats.org/officeDocument/2006/relationships/image" Target="../media/image2.jpeg"/><Relationship Id="rId4" Type="http://schemas.openxmlformats.org/officeDocument/2006/relationships/hyperlink" Target="https://sip.legalis.pl/document-view.seam?documentId=mfrxilrtg4ytcmbqgi3tgltqmfyc4mzygmytmmrvgq"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sip.legalis.pl/urlSearch.seam?HitlistCaption=Odes%C5%82ania&amp;pap_group=25006488&amp;refSource=guide&amp;sortField=document-date&amp;filterByUniqueVersionBaseId=true" TargetMode="Externa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sip.legalis.pl/urlSearch.seam?HitlistCaption=Odes%C5%82ania&amp;pap_group=25006488&amp;refSource=guide&amp;sortField=document-date&amp;filterByUniqueVersionBaseId=true" TargetMode="Externa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sip.legalis.pl/urlSearch.seam?HitlistCaption=Odes%C5%82ania&amp;pap_group=25006505&amp;refSource=guide&amp;sortField=document-date&amp;filterByUniqueVersionBaseId=true"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06449&amp;refSource=guide&amp;sortField=document-date&amp;filterByUniqueVersionBaseId=true" TargetMode="External"/><Relationship Id="rId2" Type="http://schemas.openxmlformats.org/officeDocument/2006/relationships/hyperlink" Target="https://sip.legalis.pl/urlSearch.seam?HitlistCaption=Odes%C5%82ania&amp;pap_group=25006506&amp;refSource=guide&amp;sortField=document-date&amp;filterByUniqueVersionBaseId=true" TargetMode="Externa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sip.legalis.pl/document-view.seam?documentId=mfrxilrtg4ytombtgu3tcltqmfyc4nrrgy4tkmzxgm" TargetMode="External"/><Relationship Id="rId2" Type="http://schemas.openxmlformats.org/officeDocument/2006/relationships/hyperlink" Target="https://sip.legalis.pl/document-view.seam?documentId=mfrxilrtg4ytombtgu3tcltqmfyc4nrrgy4tinbtgu" TargetMode="External"/><Relationship Id="rId1" Type="http://schemas.openxmlformats.org/officeDocument/2006/relationships/slideLayout" Target="../slideLayouts/slideLayout6.xml"/><Relationship Id="rId6" Type="http://schemas.openxmlformats.org/officeDocument/2006/relationships/image" Target="../media/image2.jpeg"/><Relationship Id="rId5" Type="http://schemas.openxmlformats.org/officeDocument/2006/relationships/hyperlink" Target="https://sip.legalis.pl/document-view.seam?documentId=mfrxilrtg4ytomjugi2tsltqmfyc4nrsga4tsnrwha" TargetMode="External"/><Relationship Id="rId4" Type="http://schemas.openxmlformats.org/officeDocument/2006/relationships/hyperlink" Target="https://sip.legalis.pl/document-view.seam?documentId=mfrxilrtg4ytombtgu3tcltqmfyc4nrrgy4tgmzrha"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sip.legalis.pl/document-view.seam?documentId=mfrxilrtg4ytombtgu3tcltqmfyc4nrrgy4tkmzxgm" TargetMode="External"/><Relationship Id="rId2" Type="http://schemas.openxmlformats.org/officeDocument/2006/relationships/hyperlink" Target="https://sip.legalis.pl/document-view.seam?documentId=mfrxilrtg4ytombtgu3tcltqmfyc4nrrgy4tinbtgu" TargetMode="External"/><Relationship Id="rId1" Type="http://schemas.openxmlformats.org/officeDocument/2006/relationships/slideLayout" Target="../slideLayouts/slideLayout6.xml"/><Relationship Id="rId6" Type="http://schemas.openxmlformats.org/officeDocument/2006/relationships/image" Target="../media/image2.jpeg"/><Relationship Id="rId5" Type="http://schemas.openxmlformats.org/officeDocument/2006/relationships/hyperlink" Target="https://sip.legalis.pl/document-view.seam?documentId=mfrxilrtg4ytomjugi2tsltqmfyc4nrsga4tsnrwha" TargetMode="External"/><Relationship Id="rId4" Type="http://schemas.openxmlformats.org/officeDocument/2006/relationships/hyperlink" Target="https://sip.legalis.pl/document-view.seam?documentId=mfrxilrtg4ytombtgu3tcltqmfyc4nrrgy4tgmzrha"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s://sip.legalis.pl/document-view.seam?documentId=mfrxilrtg4ytombtgu3tcltqmfyc4nrrgy4tinrsgy" TargetMode="External"/><Relationship Id="rId2" Type="http://schemas.openxmlformats.org/officeDocument/2006/relationships/hyperlink" Target="https://sip.legalis.pl/document-view.seam?documentId=mfrxilrtg4ytombtgu3tcltqmfyc4nrrgy4tinjrgi" TargetMode="Externa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hyperlink" Target="https://sip.legalis.pl/document-view.seam?documentId=mfrxilrtg4ytombtgu3tcltqmfyc4nrrgy4tinjygq"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sip.legalis.pl/document-view.seam?documentId=mfrxilrtg4ytombtgu3tcltqmfyc4nrrgy4tinrsgy" TargetMode="External"/><Relationship Id="rId2" Type="http://schemas.openxmlformats.org/officeDocument/2006/relationships/hyperlink" Target="https://sip.legalis.pl/document-view.seam?documentId=mfrxilrtg4ytombtgu3tcltqmfyc4nrrgy4tinjrgi" TargetMode="Externa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hyperlink" Target="https://sip.legalis.pl/document-view.seam?documentId=mfrxilrtg4ytombtgu3tcltqmfyc4nrrgy4tinjygq"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sip.legalis.pl/document-view.seam?documentId=mfrxilrtg4ytombtgu3tcltqmfyc4nrrgy4tiojsgi" TargetMode="External"/><Relationship Id="rId2" Type="http://schemas.openxmlformats.org/officeDocument/2006/relationships/hyperlink" Target="https://sip.legalis.pl/document-view.seam?documentId=mfrxilrtg4ytombtgu3tcltqmfyc4nrrgy4tiobyge" TargetMode="Externa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hyperlink" Target="https://sip.legalis.pl/document-view.seam?documentId=mfrxilrtg4ytombtgu3tcltqmfyc4nrrgy4tiojwgy"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sip.legalis.pl/document-view.seam?documentId=mfrxilrtg4ytombtgu3tcltqmfyc4nrrgy4tiobyge" TargetMode="External"/><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hyperlink" Target="https://sip.legalis.pl/document-view.seam?documentId=mfrxilrtg4ytombtgu3tcltqmfyc4nrrgy4tiojwgy" TargetMode="External"/><Relationship Id="rId4" Type="http://schemas.openxmlformats.org/officeDocument/2006/relationships/hyperlink" Target="https://sip.legalis.pl/document-view.seam?documentId=mfrxilrtg4ytombtgu3tcltqmfyc4nrrgy4tiojsgi"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sip.legalis.pl/document-view.seam?documentId=mfrxilrtg4yteojwgizdsltqmfyc4nbwga3dkmrqhe" TargetMode="External"/><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hyperlink" Target="https://sip.legalis.pl/document-view.seam?documentId=mfrxilrtg4yteojwgizdsltqmfyc4nbwga3dkmrrgu"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sip.legalis.pl/document-view.seam?documentId=mfrxilrtg4yteojwgizdsltqmfyc4nbwga3dkmrqhe" TargetMode="External"/><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hyperlink" Target="https://sip.legalis.pl/document-view.seam?documentId=mfrxilrtg4yteojwgizdsltqmfyc4nbwga3dkmrrgu"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8" Type="http://schemas.openxmlformats.org/officeDocument/2006/relationships/hyperlink" Target="https://sip.legalis.pl/document-view.seam?documentId=mfrxilrtg4ytemjrg43tqltqmfyc4nbsgi3tcnzshe" TargetMode="External"/><Relationship Id="rId13" Type="http://schemas.openxmlformats.org/officeDocument/2006/relationships/hyperlink" Target="https://sip.legalis.pl/document-view.seam?documentId=mfrxilrtg4ytemjrg43tqltqmfyc4nbsgi3tcojrhe" TargetMode="External"/><Relationship Id="rId3" Type="http://schemas.openxmlformats.org/officeDocument/2006/relationships/hyperlink" Target="https://sip.legalis.pl/document-view.seam?documentId=mfrxilrtg4ytemjrg43tqltqmfyc4nbsgi3tcnjtgm" TargetMode="External"/><Relationship Id="rId7" Type="http://schemas.openxmlformats.org/officeDocument/2006/relationships/hyperlink" Target="https://sip.legalis.pl/document-view.seam?documentId=mfrxilrtg4ytemjrg43tqltqmfyc4nbsgi3tcnrwgq" TargetMode="External"/><Relationship Id="rId12" Type="http://schemas.openxmlformats.org/officeDocument/2006/relationships/hyperlink" Target="https://sip.legalis.pl/document-view.seam?documentId=mfrxilrtg4ytemjrg43tqltqmfyc4nbsgi3tcobygq" TargetMode="External"/><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hyperlink" Target="https://sip.legalis.pl/document-view.seam?documentId=mfrxilrtg4ytemjrg43tqltqmfyc4nbsgi3tcnrvha" TargetMode="External"/><Relationship Id="rId11" Type="http://schemas.openxmlformats.org/officeDocument/2006/relationships/hyperlink" Target="https://sip.legalis.pl/document-view.seam?documentId=mfrxilrtg4ytemjrg43tqltqmfyc4nbsgi3tcobxgy" TargetMode="External"/><Relationship Id="rId5" Type="http://schemas.openxmlformats.org/officeDocument/2006/relationships/hyperlink" Target="https://sip.legalis.pl/document-view.seam?documentId=mfrxilrtg4ytemjrg43tqltqmfyc4nbsgi3tcnruhe" TargetMode="External"/><Relationship Id="rId10" Type="http://schemas.openxmlformats.org/officeDocument/2006/relationships/hyperlink" Target="https://sip.legalis.pl/document-view.seam?documentId=mfrxilrtg4ytemjrg43tqltqmfyc4nbsgi3tcobwgm" TargetMode="External"/><Relationship Id="rId4" Type="http://schemas.openxmlformats.org/officeDocument/2006/relationships/hyperlink" Target="https://sip.legalis.pl/document-view.seam?documentId=mfrxilrtg4ytemjrg43tqltqmfyc4nbsgi3tcnjtg4" TargetMode="External"/><Relationship Id="rId9" Type="http://schemas.openxmlformats.org/officeDocument/2006/relationships/hyperlink" Target="https://sip.legalis.pl/document-view.seam?documentId=mfrxilrtg4ytemjrg43tqltqmfyc4nbsgi3tcnzuga" TargetMode="External"/><Relationship Id="rId14" Type="http://schemas.openxmlformats.org/officeDocument/2006/relationships/hyperlink" Target="https://sip.legalis.pl/document-view.seam?documentId=mfrxilrtg4ytemjrg43tqltqmfyc4nbsgi3tcojxgm"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sip.legalis.pl/document-view.seam?documentId=mfrxilrtg4ytemjrg43tqltqmfyc4nbsgi3tcnzshe" TargetMode="External"/><Relationship Id="rId13" Type="http://schemas.openxmlformats.org/officeDocument/2006/relationships/hyperlink" Target="https://sip.legalis.pl/document-view.seam?documentId=mfrxilrtg4ytemjrg43tqltqmfyc4nbsgi3tcojrhe" TargetMode="External"/><Relationship Id="rId3" Type="http://schemas.openxmlformats.org/officeDocument/2006/relationships/hyperlink" Target="https://sip.legalis.pl/document-view.seam?documentId=mfrxilrtg4ytemjrg43tqltqmfyc4nbsgi3tcnjtgm" TargetMode="External"/><Relationship Id="rId7" Type="http://schemas.openxmlformats.org/officeDocument/2006/relationships/hyperlink" Target="https://sip.legalis.pl/document-view.seam?documentId=mfrxilrtg4ytemjrg43tqltqmfyc4nbsgi3tcnrwgq" TargetMode="External"/><Relationship Id="rId12" Type="http://schemas.openxmlformats.org/officeDocument/2006/relationships/hyperlink" Target="https://sip.legalis.pl/document-view.seam?documentId=mfrxilrtg4ytemjrg43tqltqmfyc4nbsgi3tcobygq" TargetMode="External"/><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hyperlink" Target="https://sip.legalis.pl/document-view.seam?documentId=mfrxilrtg4ytemjrg43tqltqmfyc4nbsgi3tcnrvha" TargetMode="External"/><Relationship Id="rId11" Type="http://schemas.openxmlformats.org/officeDocument/2006/relationships/hyperlink" Target="https://sip.legalis.pl/document-view.seam?documentId=mfrxilrtg4ytemjrg43tqltqmfyc4nbsgi3tcobxgy" TargetMode="External"/><Relationship Id="rId5" Type="http://schemas.openxmlformats.org/officeDocument/2006/relationships/hyperlink" Target="https://sip.legalis.pl/document-view.seam?documentId=mfrxilrtg4ytemjrg43tqltqmfyc4nbsgi3tcnruhe" TargetMode="External"/><Relationship Id="rId10" Type="http://schemas.openxmlformats.org/officeDocument/2006/relationships/hyperlink" Target="https://sip.legalis.pl/document-view.seam?documentId=mfrxilrtg4ytemjrg43tqltqmfyc4nbsgi3tcobwgm" TargetMode="External"/><Relationship Id="rId4" Type="http://schemas.openxmlformats.org/officeDocument/2006/relationships/hyperlink" Target="https://sip.legalis.pl/document-view.seam?documentId=mfrxilrtg4ytemjrg43tqltqmfyc4nbsgi3tcnjtg4" TargetMode="External"/><Relationship Id="rId9" Type="http://schemas.openxmlformats.org/officeDocument/2006/relationships/hyperlink" Target="https://sip.legalis.pl/document-view.seam?documentId=mfrxilrtg4ytemjrg43tqltqmfyc4nbsgi3tcnzuga" TargetMode="External"/><Relationship Id="rId14" Type="http://schemas.openxmlformats.org/officeDocument/2006/relationships/hyperlink" Target="https://sip.legalis.pl/document-view.seam?documentId=mfrxilrtg4ytemjrg43tqltqmfyc4nbsgi3tcojxgm"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07EA0F24-543D-0E8E-3B19-5216BA499FF8}"/>
              </a:ext>
            </a:extLst>
          </p:cNvPr>
          <p:cNvSpPr>
            <a:spLocks noGrp="1"/>
          </p:cNvSpPr>
          <p:nvPr>
            <p:ph type="title"/>
          </p:nvPr>
        </p:nvSpPr>
        <p:spPr>
          <a:xfrm>
            <a:off x="85726" y="457199"/>
            <a:ext cx="4686300" cy="4905375"/>
          </a:xfrm>
        </p:spPr>
        <p:txBody>
          <a:bodyPr>
            <a:noAutofit/>
          </a:bodyPr>
          <a:lstStyle/>
          <a:p>
            <a:pPr algn="ctr"/>
            <a:r>
              <a:rPr lang="pl-PL" sz="4400" b="1" dirty="0">
                <a:solidFill>
                  <a:srgbClr val="00B050"/>
                </a:solidFill>
                <a:latin typeface="Algerian" panose="04020705040A02060702" pitchFamily="82" charset="0"/>
              </a:rPr>
              <a:t>ASPEKTY</a:t>
            </a:r>
            <a:br>
              <a:rPr lang="pl-PL" sz="4400" b="1" dirty="0">
                <a:solidFill>
                  <a:srgbClr val="00B050"/>
                </a:solidFill>
                <a:latin typeface="Algerian" panose="04020705040A02060702" pitchFamily="82" charset="0"/>
              </a:rPr>
            </a:br>
            <a:r>
              <a:rPr lang="pl-PL" sz="4400" b="1" dirty="0">
                <a:solidFill>
                  <a:srgbClr val="00B050"/>
                </a:solidFill>
                <a:latin typeface="Algerian" panose="04020705040A02060702" pitchFamily="82" charset="0"/>
              </a:rPr>
              <a:t>OPIEKUŃCZO – WYCHOWAWCZE DOTYCZĄCE </a:t>
            </a:r>
            <a:r>
              <a:rPr lang="pl-PL" sz="4400" b="1" dirty="0" smtClean="0">
                <a:solidFill>
                  <a:srgbClr val="00B050"/>
                </a:solidFill>
                <a:latin typeface="Algerian" panose="04020705040A02060702" pitchFamily="82" charset="0"/>
              </a:rPr>
              <a:t>DZIECI</a:t>
            </a:r>
            <a:r>
              <a:rPr lang="en-GB" sz="4400" b="1" dirty="0" smtClean="0">
                <a:solidFill>
                  <a:srgbClr val="00B050"/>
                </a:solidFill>
                <a:latin typeface="Algerian" panose="04020705040A02060702" pitchFamily="82" charset="0"/>
              </a:rPr>
              <a:t/>
            </a:r>
            <a:br>
              <a:rPr lang="en-GB" sz="4400" b="1" dirty="0" smtClean="0">
                <a:solidFill>
                  <a:srgbClr val="00B050"/>
                </a:solidFill>
                <a:latin typeface="Algerian" panose="04020705040A02060702" pitchFamily="82" charset="0"/>
              </a:rPr>
            </a:br>
            <a:endParaRPr lang="pl-PL" sz="4400" b="1" dirty="0">
              <a:solidFill>
                <a:srgbClr val="00B050"/>
              </a:solidFill>
              <a:latin typeface="Algerian" panose="04020705040A02060702" pitchFamily="82" charset="0"/>
            </a:endParaRPr>
          </a:p>
        </p:txBody>
      </p:sp>
      <p:pic>
        <p:nvPicPr>
          <p:cNvPr id="9" name="Symbol zastępczy obrazu 8">
            <a:extLst>
              <a:ext uri="{FF2B5EF4-FFF2-40B4-BE49-F238E27FC236}">
                <a16:creationId xmlns="" xmlns:a16="http://schemas.microsoft.com/office/drawing/2014/main" id="{D22743CC-5886-0A4C-0940-CFAEE747B4F8}"/>
              </a:ext>
            </a:extLst>
          </p:cNvPr>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rcRect t="8074" b="8074"/>
          <a:stretch>
            <a:fillRect/>
          </a:stretch>
        </p:blipFill>
        <p:spPr>
          <a:xfrm>
            <a:off x="5183188" y="457201"/>
            <a:ext cx="6172200" cy="4905374"/>
          </a:xfrm>
        </p:spPr>
      </p:pic>
      <p:sp>
        <p:nvSpPr>
          <p:cNvPr id="10" name="pole tekstowe 9">
            <a:extLst>
              <a:ext uri="{FF2B5EF4-FFF2-40B4-BE49-F238E27FC236}">
                <a16:creationId xmlns="" xmlns:a16="http://schemas.microsoft.com/office/drawing/2014/main" id="{8153B318-496F-0F02-571A-AF8FA8D0EC74}"/>
              </a:ext>
            </a:extLst>
          </p:cNvPr>
          <p:cNvSpPr txBox="1"/>
          <p:nvPr/>
        </p:nvSpPr>
        <p:spPr>
          <a:xfrm>
            <a:off x="5183188" y="5425468"/>
            <a:ext cx="6735763" cy="461665"/>
          </a:xfrm>
          <a:prstGeom prst="rect">
            <a:avLst/>
          </a:prstGeom>
          <a:noFill/>
        </p:spPr>
        <p:txBody>
          <a:bodyPr wrap="square" rtlCol="0">
            <a:spAutoFit/>
          </a:bodyPr>
          <a:lstStyle/>
          <a:p>
            <a:r>
              <a:rPr lang="pl-PL" sz="1200" dirty="0" err="1"/>
              <a:t>Żródło</a:t>
            </a:r>
            <a:r>
              <a:rPr lang="pl-PL" sz="1200" dirty="0"/>
              <a:t>: https://bi.im-g.pl/im/e0/78/19/z26708448ICR,Opiekun-do-dzieci--w-Niemczech-mezczyzni-wydeptuja.jpg</a:t>
            </a:r>
          </a:p>
        </p:txBody>
      </p:sp>
      <p:pic>
        <p:nvPicPr>
          <p:cNvPr id="11" name="Obraz 10">
            <a:extLst>
              <a:ext uri="{FF2B5EF4-FFF2-40B4-BE49-F238E27FC236}">
                <a16:creationId xmlns="" xmlns:a16="http://schemas.microsoft.com/office/drawing/2014/main" id="{5F7494E6-2B64-4513-BEAD-9963E0B746DF}"/>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1174794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a:bodyPr>
          <a:lstStyle/>
          <a:p>
            <a:pPr algn="ctr"/>
            <a:r>
              <a:rPr lang="pl-PL" b="1" dirty="0">
                <a:solidFill>
                  <a:srgbClr val="00B050"/>
                </a:solidFill>
                <a:latin typeface="Algerian" panose="04020705040A02060702" pitchFamily="82" charset="0"/>
              </a:rPr>
              <a:t>Przysposobienie – </a:t>
            </a:r>
            <a:r>
              <a:rPr lang="pl-PL" b="1" dirty="0" smtClean="0">
                <a:solidFill>
                  <a:srgbClr val="00B050"/>
                </a:solidFill>
                <a:latin typeface="Algerian" panose="04020705040A02060702" pitchFamily="82" charset="0"/>
              </a:rPr>
              <a:t>ADOPCJA</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546735" y="1216152"/>
            <a:ext cx="10944225" cy="4142232"/>
          </a:xfrm>
        </p:spPr>
        <p:txBody>
          <a:bodyPr>
            <a:normAutofit/>
          </a:bodyPr>
          <a:lstStyle/>
          <a:p>
            <a:pPr marL="0" indent="0" algn="just">
              <a:buNone/>
            </a:pPr>
            <a:r>
              <a:rPr lang="pl-PL" sz="2400" b="1" dirty="0">
                <a:effectLst/>
              </a:rPr>
              <a:t>Przysposobienie</a:t>
            </a:r>
            <a:r>
              <a:rPr lang="pl-PL" sz="2400" dirty="0">
                <a:effectLst/>
              </a:rPr>
              <a:t>, powszechnie nazywane </a:t>
            </a:r>
            <a:r>
              <a:rPr lang="pl-PL" sz="2400" b="1" dirty="0">
                <a:effectLst/>
              </a:rPr>
              <a:t>adopcją</a:t>
            </a:r>
            <a:r>
              <a:rPr lang="pl-PL" sz="2400" dirty="0">
                <a:effectLst/>
              </a:rPr>
              <a:t>, jest to instytucja </a:t>
            </a:r>
            <a:br>
              <a:rPr lang="pl-PL" sz="2400" dirty="0">
                <a:effectLst/>
              </a:rPr>
            </a:br>
            <a:r>
              <a:rPr lang="pl-PL" sz="2400" dirty="0">
                <a:effectLst/>
              </a:rPr>
              <a:t>z zakresu prawa rodzinnego, która ma na celu stworzenie takich samych skutków w sferze prawnej jak pokrewieństwo naturalne. P</a:t>
            </a:r>
            <a:r>
              <a:rPr lang="pl-PL" sz="2400" dirty="0"/>
              <a:t>rzysposobić można </a:t>
            </a:r>
            <a:r>
              <a:rPr lang="pl-PL" sz="2400" u="sng" dirty="0"/>
              <a:t>osobę małoletnią </a:t>
            </a:r>
            <a:r>
              <a:rPr lang="pl-PL" sz="2400" dirty="0"/>
              <a:t>(czyli taką, która </a:t>
            </a:r>
            <a:r>
              <a:rPr lang="pl-PL" sz="2400" b="1" u="sng" dirty="0"/>
              <a:t>nie ukończyła 18 lat</a:t>
            </a:r>
            <a:r>
              <a:rPr lang="pl-PL" sz="2400" dirty="0"/>
              <a:t>) </a:t>
            </a:r>
            <a:r>
              <a:rPr lang="pl-PL" sz="2400" b="1" u="sng" dirty="0"/>
              <a:t>i tylko dla jej dobra. N</a:t>
            </a:r>
            <a:r>
              <a:rPr lang="pl-PL" sz="2400" dirty="0"/>
              <a:t>a skutek </a:t>
            </a:r>
            <a:r>
              <a:rPr lang="pl-PL" sz="2400" b="1" dirty="0"/>
              <a:t>przysposobienia</a:t>
            </a:r>
            <a:r>
              <a:rPr lang="pl-PL" sz="2400" dirty="0"/>
              <a:t> dziecko staje się dzieckiem osób przysposabiających (prawo do: nazwiska, alimentów, </a:t>
            </a:r>
            <a:r>
              <a:rPr lang="pl-PL" sz="2400" dirty="0" smtClean="0"/>
              <a:t>dziedziczenia)</a:t>
            </a:r>
            <a:endParaRPr lang="uk-UA" sz="2400" dirty="0" smtClean="0"/>
          </a:p>
          <a:p>
            <a:pPr marL="0" indent="0" algn="just">
              <a:buNone/>
            </a:pPr>
            <a:r>
              <a:rPr lang="uk" sz="2400" b="1" dirty="0" smtClean="0"/>
              <a:t>Адопція</a:t>
            </a:r>
            <a:r>
              <a:rPr lang="uk" sz="2400" dirty="0" smtClean="0"/>
              <a:t>, широко </a:t>
            </a:r>
            <a:r>
              <a:rPr lang="uk" sz="2400" dirty="0"/>
              <a:t>відоме </a:t>
            </a:r>
            <a:r>
              <a:rPr lang="uk" sz="2400" dirty="0" smtClean="0"/>
              <a:t>як</a:t>
            </a:r>
            <a:r>
              <a:rPr lang="uk" sz="2400" b="1" dirty="0"/>
              <a:t> </a:t>
            </a:r>
            <a:r>
              <a:rPr lang="uk" sz="2400" b="1" dirty="0" smtClean="0"/>
              <a:t>усиновлення/удочеріння</a:t>
            </a:r>
            <a:r>
              <a:rPr lang="uk" sz="2400" dirty="0" smtClean="0"/>
              <a:t>, </a:t>
            </a:r>
            <a:r>
              <a:rPr lang="uk" sz="2400" dirty="0"/>
              <a:t>є інститутом </a:t>
            </a:r>
            <a:r>
              <a:rPr lang="pl-PL" sz="2400" dirty="0"/>
              <a:t/>
            </a:r>
            <a:br>
              <a:rPr lang="pl-PL" sz="2400" dirty="0"/>
            </a:br>
            <a:r>
              <a:rPr lang="uk" sz="2400" dirty="0"/>
              <a:t>у сфері сімейного права, метою якого є створення тих самих правових наслідків, що й природне споріднення. Ви можете усиновити </a:t>
            </a:r>
            <a:r>
              <a:rPr lang="uk" sz="2400" u="sng" dirty="0"/>
              <a:t>неповнолітнього </a:t>
            </a:r>
            <a:r>
              <a:rPr lang="uk" sz="2400" dirty="0"/>
              <a:t>(тобто того, хто </a:t>
            </a:r>
            <a:r>
              <a:rPr lang="uk" sz="2400" b="1" u="sng" dirty="0"/>
              <a:t>не досяг 18 років </a:t>
            </a:r>
            <a:r>
              <a:rPr lang="uk" sz="2400" dirty="0"/>
              <a:t>) </a:t>
            </a:r>
            <a:r>
              <a:rPr lang="uk" sz="2400" b="1" u="sng" dirty="0"/>
              <a:t>і тільки для його блага. В </a:t>
            </a:r>
            <a:r>
              <a:rPr lang="uk" sz="2400" dirty="0"/>
              <a:t>результаті </a:t>
            </a:r>
            <a:r>
              <a:rPr lang="uk" sz="2400" b="1" dirty="0"/>
              <a:t>усиновлення </a:t>
            </a:r>
            <a:r>
              <a:rPr lang="uk" sz="2400" dirty="0"/>
              <a:t>дитина стає дитиною усиновлювачів </a:t>
            </a:r>
            <a:r>
              <a:rPr lang="uk" sz="2400" dirty="0" smtClean="0"/>
              <a:t>(маючи право </a:t>
            </a:r>
            <a:r>
              <a:rPr lang="uk" sz="2400" dirty="0"/>
              <a:t>на: прізвище, аліменти, спадщину</a:t>
            </a:r>
            <a:r>
              <a:rPr lang="uk" sz="2400" dirty="0" smtClean="0"/>
              <a:t>)</a:t>
            </a:r>
            <a:endParaRPr lang="pl-PL" sz="2400" b="1"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031430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dirty="0">
                <a:solidFill>
                  <a:srgbClr val="00B050"/>
                </a:solidFill>
                <a:latin typeface="Algerian" panose="04020705040A02060702" pitchFamily="82" charset="0"/>
              </a:rPr>
              <a:t>D</a:t>
            </a:r>
            <a:r>
              <a:rPr lang="pl-PL" b="1" dirty="0" smtClean="0">
                <a:solidFill>
                  <a:srgbClr val="00B050"/>
                </a:solidFill>
                <a:latin typeface="Algerian" panose="04020705040A02060702" pitchFamily="82" charset="0"/>
              </a:rPr>
              <a:t>ział </a:t>
            </a:r>
            <a:r>
              <a:rPr lang="pl-PL" b="1" dirty="0">
                <a:solidFill>
                  <a:srgbClr val="00B050"/>
                </a:solidFill>
                <a:latin typeface="Algerian" panose="04020705040A02060702" pitchFamily="82" charset="0"/>
              </a:rPr>
              <a:t>I  Opieka nad małoletnim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524000"/>
            <a:ext cx="5157787" cy="4665663"/>
          </a:xfrm>
        </p:spPr>
        <p:txBody>
          <a:bodyPr>
            <a:normAutofit fontScale="92500" lnSpcReduction="10000"/>
          </a:bodyPr>
          <a:lstStyle/>
          <a:p>
            <a:pPr marL="0" indent="0">
              <a:lnSpc>
                <a:spcPct val="107000"/>
              </a:lnSpc>
              <a:spcAft>
                <a:spcPts val="800"/>
              </a:spcAft>
              <a:buNone/>
            </a:pPr>
            <a:r>
              <a:rPr lang="pl-PL" sz="2200" dirty="0">
                <a:effectLst/>
                <a:ea typeface="Times New Roman" panose="02020603050405020304" pitchFamily="18" charset="0"/>
                <a:cs typeface="Times New Roman" panose="02020603050405020304" pitchFamily="18" charset="0"/>
              </a:rPr>
              <a:t>Art. 145 [Przesłanki] </a:t>
            </a:r>
            <a:endParaRPr lang="pl-PL" sz="22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2200" dirty="0">
                <a:effectLst/>
                <a:ea typeface="Times New Roman" panose="02020603050405020304" pitchFamily="18" charset="0"/>
                <a:cs typeface="Times New Roman" panose="02020603050405020304" pitchFamily="18" charset="0"/>
              </a:rPr>
              <a:t>§ 1. Opiekę ustanawia się dla małoletniego w wypadkach przewidzianych w </a:t>
            </a:r>
            <a:r>
              <a:rPr lang="pl-PL" sz="2200" u="sng" dirty="0">
                <a:solidFill>
                  <a:srgbClr val="0000FF"/>
                </a:solidFill>
                <a:effectLst/>
                <a:ea typeface="Times New Roman" panose="02020603050405020304" pitchFamily="18" charset="0"/>
                <a:cs typeface="Times New Roman" panose="02020603050405020304" pitchFamily="18" charset="0"/>
                <a:hlinkClick r:id="rId2"/>
              </a:rPr>
              <a:t>tytule II</a:t>
            </a:r>
            <a:r>
              <a:rPr lang="pl-PL" sz="2200" dirty="0">
                <a:effectLst/>
                <a:ea typeface="Times New Roman" panose="02020603050405020304" pitchFamily="18" charset="0"/>
                <a:cs typeface="Times New Roman" panose="02020603050405020304" pitchFamily="18" charset="0"/>
              </a:rPr>
              <a:t> </a:t>
            </a:r>
            <a:r>
              <a:rPr lang="pl-PL" sz="2200" b="1" dirty="0">
                <a:effectLst/>
                <a:ea typeface="Times New Roman" panose="02020603050405020304" pitchFamily="18" charset="0"/>
                <a:cs typeface="Times New Roman" panose="02020603050405020304" pitchFamily="18" charset="0"/>
              </a:rPr>
              <a:t>(przysposobienie – adopcja) </a:t>
            </a:r>
            <a:r>
              <a:rPr lang="pl-PL" sz="2200" dirty="0">
                <a:effectLst/>
                <a:ea typeface="Times New Roman" panose="02020603050405020304" pitchFamily="18" charset="0"/>
                <a:cs typeface="Times New Roman" panose="02020603050405020304" pitchFamily="18" charset="0"/>
              </a:rPr>
              <a:t>niniejszego kodeksu.</a:t>
            </a:r>
            <a:endParaRPr lang="pl-PL" sz="22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2200" dirty="0">
                <a:effectLst/>
                <a:ea typeface="Times New Roman" panose="02020603050405020304" pitchFamily="18" charset="0"/>
                <a:cs typeface="Times New Roman" panose="02020603050405020304" pitchFamily="18" charset="0"/>
              </a:rPr>
              <a:t>§ 2. Opiekę ustanawia sąd opiekuńczy, skoro tylko poweźmie wiadomość, że zachodzi prawny po temu powód.</a:t>
            </a:r>
            <a:endParaRPr lang="pl-PL" sz="22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2200" dirty="0">
                <a:effectLst/>
                <a:ea typeface="Times New Roman" panose="02020603050405020304" pitchFamily="18" charset="0"/>
                <a:cs typeface="Times New Roman" panose="02020603050405020304" pitchFamily="18" charset="0"/>
              </a:rPr>
              <a:t>Art. 146 [Opieka jednoosobowa i wspólna] Opiekę sprawuje opiekun. Wspólne sprawowanie opieki nad dzieckiem sąd może powierzyć tylko małżonkom.</a:t>
            </a:r>
            <a:endParaRPr lang="pl-PL" sz="2200" dirty="0">
              <a:effectLst/>
              <a:ea typeface="Calibri" panose="020F0502020204030204" pitchFamily="34" charset="0"/>
              <a:cs typeface="Times New Roman" panose="02020603050405020304" pitchFamily="18" charset="0"/>
            </a:endParaRPr>
          </a:p>
          <a:p>
            <a:pPr marL="0" indent="0" algn="just">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524000"/>
            <a:ext cx="5183188" cy="4665663"/>
          </a:xfrm>
        </p:spPr>
        <p:txBody>
          <a:bodyPr>
            <a:normAutofit fontScale="77500" lnSpcReduction="20000"/>
          </a:bodyPr>
          <a:lstStyle/>
          <a:p>
            <a:pPr marL="0" indent="0">
              <a:lnSpc>
                <a:spcPct val="107000"/>
              </a:lnSpc>
              <a:spcAft>
                <a:spcPts val="800"/>
              </a:spcAft>
              <a:buNone/>
            </a:pPr>
            <a:r>
              <a:rPr lang="uk" dirty="0">
                <a:ea typeface="Times New Roman" panose="02020603050405020304" pitchFamily="18" charset="0"/>
                <a:cs typeface="Times New Roman" panose="02020603050405020304" pitchFamily="18" charset="0"/>
              </a:rPr>
              <a:t>Стаття 145 [Умови]</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1. Догляд за неповнолітнім встановлюється у випадках, передбачених </a:t>
            </a:r>
            <a:r>
              <a:rPr lang="uk" u="sng" dirty="0">
                <a:solidFill>
                  <a:srgbClr val="0000FF"/>
                </a:solidFill>
                <a:ea typeface="Times New Roman" panose="02020603050405020304" pitchFamily="18" charset="0"/>
                <a:cs typeface="Times New Roman" panose="02020603050405020304" pitchFamily="18" charset="0"/>
                <a:hlinkClick r:id="rId2"/>
              </a:rPr>
              <a:t>розділом II</a:t>
            </a:r>
            <a:r>
              <a:rPr lang="uk" dirty="0">
                <a:ea typeface="Times New Roman" panose="02020603050405020304" pitchFamily="18" charset="0"/>
                <a:cs typeface="Times New Roman" panose="02020603050405020304" pitchFamily="18" charset="0"/>
              </a:rPr>
              <a:t> </a:t>
            </a:r>
            <a:r>
              <a:rPr lang="uk" b="1" dirty="0" smtClean="0">
                <a:ea typeface="Times New Roman" panose="02020603050405020304" pitchFamily="18" charset="0"/>
                <a:cs typeface="Times New Roman" panose="02020603050405020304" pitchFamily="18" charset="0"/>
              </a:rPr>
              <a:t>(адопція – </a:t>
            </a:r>
            <a:r>
              <a:rPr lang="uk" b="1" dirty="0">
                <a:ea typeface="Times New Roman" panose="02020603050405020304" pitchFamily="18" charset="0"/>
                <a:cs typeface="Times New Roman" panose="02020603050405020304" pitchFamily="18" charset="0"/>
              </a:rPr>
              <a:t>усиновлення) </a:t>
            </a:r>
            <a:r>
              <a:rPr lang="uk" dirty="0">
                <a:ea typeface="Times New Roman" panose="02020603050405020304" pitchFamily="18" charset="0"/>
                <a:cs typeface="Times New Roman" panose="02020603050405020304" pitchFamily="18" charset="0"/>
              </a:rPr>
              <a:t>цього кодексу.</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2. Суд з питань опіки та піклування встановлює опіку, як тільки стає відомо, що для цього є законні підстави.</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Стаття 146. [одноособовий та спільний догляд] Відповідальність за догляд несе вихователь. Суд може доручити спільну опіку над дитиною лише подружжю.</a:t>
            </a:r>
            <a:endParaRPr lang="pl-PL" dirty="0">
              <a:ea typeface="Calibri" panose="020F0502020204030204" pitchFamily="34" charset="0"/>
              <a:cs typeface="Times New Roman" panose="02020603050405020304" pitchFamily="18" charset="0"/>
            </a:endParaRPr>
          </a:p>
          <a:p>
            <a:pPr marL="0" indent="0" algn="just">
              <a:buNone/>
            </a:pPr>
            <a:endParaRPr lang="pl-PL" b="1" dirty="0"/>
          </a:p>
          <a:p>
            <a:pPr marL="0" indent="0">
              <a:buNone/>
            </a:pPr>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526244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dirty="0" smtClean="0">
                <a:solidFill>
                  <a:srgbClr val="00B050"/>
                </a:solidFill>
                <a:latin typeface="Algerian" panose="04020705040A02060702" pitchFamily="82" charset="0"/>
              </a:rPr>
              <a:t>Dział </a:t>
            </a:r>
            <a:r>
              <a:rPr lang="pl-PL" b="1" dirty="0">
                <a:solidFill>
                  <a:srgbClr val="00B050"/>
                </a:solidFill>
                <a:latin typeface="Algerian" panose="04020705040A02060702" pitchFamily="82" charset="0"/>
              </a:rPr>
              <a:t>I  Opieka nad małoletnim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436752"/>
            <a:ext cx="5157787" cy="4486958"/>
          </a:xfrm>
        </p:spPr>
        <p:txBody>
          <a:bodyPr>
            <a:normAutofit lnSpcReduction="10000"/>
          </a:bodyPr>
          <a:lstStyle/>
          <a:p>
            <a:pPr marL="0" indent="0" algn="just">
              <a:lnSpc>
                <a:spcPct val="107000"/>
              </a:lnSpc>
              <a:spcAft>
                <a:spcPts val="800"/>
              </a:spcAft>
              <a:buNone/>
            </a:pPr>
            <a:r>
              <a:rPr lang="pl-PL" sz="2200" dirty="0">
                <a:effectLst/>
                <a:ea typeface="Times New Roman" panose="02020603050405020304" pitchFamily="18" charset="0"/>
                <a:cs typeface="Times New Roman" panose="02020603050405020304" pitchFamily="18" charset="0"/>
              </a:rPr>
              <a:t>Art. 147 [Zarządzenia ochronne] Jeżeli dobro pozostającego pod opieką tego wymaga, </a:t>
            </a:r>
            <a:r>
              <a:rPr lang="pl-PL" sz="2200" u="sng" dirty="0">
                <a:solidFill>
                  <a:srgbClr val="0000FF"/>
                </a:solidFill>
                <a:effectLst/>
                <a:ea typeface="Times New Roman" panose="02020603050405020304" pitchFamily="18" charset="0"/>
                <a:cs typeface="Times New Roman" panose="02020603050405020304" pitchFamily="18" charset="0"/>
                <a:hlinkClick r:id="rId2"/>
              </a:rPr>
              <a:t>sąd opiekuńczy</a:t>
            </a:r>
            <a:r>
              <a:rPr lang="pl-PL" sz="2200" dirty="0">
                <a:effectLst/>
                <a:ea typeface="Times New Roman" panose="02020603050405020304" pitchFamily="18" charset="0"/>
                <a:cs typeface="Times New Roman" panose="02020603050405020304" pitchFamily="18" charset="0"/>
              </a:rPr>
              <a:t> wydaje niezbędne zarządzenia dla ochrony jego osoby lub majątku aż do czasu objęcia opieki przez opiekuna; w szczególności sąd opiekuńczy może ustanowić w tym celu kuratora.</a:t>
            </a:r>
            <a:endParaRPr lang="pl-PL" sz="22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2200" dirty="0">
                <a:effectLst/>
                <a:ea typeface="Times New Roman" panose="02020603050405020304" pitchFamily="18" charset="0"/>
                <a:cs typeface="Times New Roman" panose="02020603050405020304" pitchFamily="18" charset="0"/>
              </a:rPr>
              <a:t>Art. 148 [Cechy dyskwalifikujące] § 1. Nie może być ustanowiona opiekunem osoba, która nie ma pełnej zdolności do czynności prawnych albo została pozbawiona praw publicznych.</a:t>
            </a:r>
            <a:endParaRPr lang="pl-PL" sz="2200" dirty="0">
              <a:effectLst/>
              <a:ea typeface="Calibri" panose="020F0502020204030204" pitchFamily="34" charset="0"/>
              <a:cs typeface="Times New Roman" panose="02020603050405020304" pitchFamily="18" charset="0"/>
            </a:endParaRPr>
          </a:p>
          <a:p>
            <a:pPr marL="0" indent="0" algn="just">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64183"/>
            <a:ext cx="5183188" cy="4486958"/>
          </a:xfrm>
        </p:spPr>
        <p:txBody>
          <a:bodyPr>
            <a:normAutofit fontScale="77500" lnSpcReduction="20000"/>
          </a:bodyPr>
          <a:lstStyle/>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Стаття 147. [охоронні приписи], якщо цього вимагають інтереси особи, яка перебуває під опікою, </a:t>
            </a:r>
            <a:r>
              <a:rPr lang="uk" u="sng" dirty="0">
                <a:solidFill>
                  <a:srgbClr val="0000FF"/>
                </a:solidFill>
                <a:ea typeface="Times New Roman" panose="02020603050405020304" pitchFamily="18" charset="0"/>
                <a:cs typeface="Times New Roman" panose="02020603050405020304" pitchFamily="18" charset="0"/>
                <a:hlinkClick r:id="rId2"/>
              </a:rPr>
              <a:t>суд з питань опіки та піклування </a:t>
            </a:r>
            <a:r>
              <a:rPr lang="uk" dirty="0">
                <a:ea typeface="Times New Roman" panose="02020603050405020304" pitchFamily="18" charset="0"/>
                <a:cs typeface="Times New Roman" panose="02020603050405020304" pitchFamily="18" charset="0"/>
              </a:rPr>
              <a:t>видає необхідні розпорядження про охорону її особи або майна до моменту здійснення піклування опікуном; зокрема, для цього суд з питань опіки та піклування може призначити </a:t>
            </a:r>
            <a:r>
              <a:rPr lang="uk" dirty="0" smtClean="0">
                <a:ea typeface="Times New Roman" panose="02020603050405020304" pitchFamily="18" charset="0"/>
                <a:cs typeface="Times New Roman" panose="02020603050405020304" pitchFamily="18" charset="0"/>
              </a:rPr>
              <a:t>куратора.</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Стаття 148. [Дискваліфікаційні ознаки] </a:t>
            </a:r>
            <a:r>
              <a:rPr lang="uk" dirty="0" smtClean="0">
                <a:ea typeface="Times New Roman" panose="02020603050405020304" pitchFamily="18" charset="0"/>
                <a:cs typeface="Times New Roman" panose="02020603050405020304" pitchFamily="18" charset="0"/>
              </a:rPr>
              <a:t/>
            </a:r>
            <a:br>
              <a:rPr lang="uk" dirty="0" smtClean="0">
                <a:ea typeface="Times New Roman" panose="02020603050405020304" pitchFamily="18" charset="0"/>
                <a:cs typeface="Times New Roman" panose="02020603050405020304" pitchFamily="18" charset="0"/>
              </a:rPr>
            </a:br>
            <a:r>
              <a:rPr lang="uk" dirty="0" smtClean="0">
                <a:ea typeface="Times New Roman" panose="02020603050405020304" pitchFamily="18" charset="0"/>
                <a:cs typeface="Times New Roman" panose="02020603050405020304" pitchFamily="18" charset="0"/>
              </a:rPr>
              <a:t>§ </a:t>
            </a:r>
            <a:r>
              <a:rPr lang="uk" dirty="0">
                <a:ea typeface="Times New Roman" panose="02020603050405020304" pitchFamily="18" charset="0"/>
                <a:cs typeface="Times New Roman" panose="02020603050405020304" pitchFamily="18" charset="0"/>
              </a:rPr>
              <a:t>1. Опікуном не може бути призначена особа, яка не має повної дієздатності або була позбавлена публічних прав</a:t>
            </a:r>
            <a:r>
              <a:rPr lang="uk" dirty="0" smtClean="0">
                <a:ea typeface="Times New Roman" panose="02020603050405020304" pitchFamily="18" charset="0"/>
                <a:cs typeface="Times New Roman" panose="02020603050405020304" pitchFamily="18" charset="0"/>
              </a:rPr>
              <a:t>.</a:t>
            </a:r>
            <a:endParaRPr lang="pl-PL" b="1" dirty="0"/>
          </a:p>
          <a:p>
            <a:pPr marL="0" indent="0">
              <a:buNone/>
            </a:pPr>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151381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291973"/>
            <a:ext cx="10515600" cy="1711325"/>
          </a:xfrm>
        </p:spPr>
        <p:txBody>
          <a:bodyPr>
            <a:normAutofit fontScale="90000"/>
          </a:bodyPr>
          <a:lstStyle/>
          <a:p>
            <a:pPr algn="ctr"/>
            <a:r>
              <a:rPr lang="pl-PL" b="1" dirty="0" smtClean="0">
                <a:solidFill>
                  <a:srgbClr val="00B050"/>
                </a:solidFill>
                <a:latin typeface="Algerian" panose="04020705040A02060702" pitchFamily="82" charset="0"/>
              </a:rPr>
              <a:t>Dział </a:t>
            </a:r>
            <a:r>
              <a:rPr lang="pl-PL" b="1" dirty="0">
                <a:solidFill>
                  <a:srgbClr val="00B050"/>
                </a:solidFill>
                <a:latin typeface="Algerian" panose="04020705040A02060702" pitchFamily="82" charset="0"/>
              </a:rPr>
              <a:t>I  Opieka nad małoletnim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345311"/>
            <a:ext cx="5157787" cy="4905375"/>
          </a:xfrm>
        </p:spPr>
        <p:txBody>
          <a:bodyPr>
            <a:normAutofit fontScale="70000" lnSpcReduction="20000"/>
          </a:bodyPr>
          <a:lstStyle/>
          <a:p>
            <a:pPr marL="0" indent="0" algn="just">
              <a:lnSpc>
                <a:spcPct val="107000"/>
              </a:lnSpc>
              <a:spcAft>
                <a:spcPts val="800"/>
              </a:spcAft>
              <a:buNone/>
            </a:pPr>
            <a:r>
              <a:rPr lang="pl-PL" sz="2800" dirty="0">
                <a:effectLst/>
                <a:ea typeface="Times New Roman" panose="02020603050405020304" pitchFamily="18" charset="0"/>
                <a:cs typeface="Times New Roman" panose="02020603050405020304" pitchFamily="18" charset="0"/>
              </a:rPr>
              <a:t>§ 1a. Opiekunem małoletniego nie może być ustanowiona także osoba, która została pozbawiona władzy rodzicielskiej albo skazana za przestępstwo przeciwko wolności seksualnej lub obyczajności albo za umyślne przestępstwo z użyciem przemocy wobec osoby lub przestępstwo popełnione na szkodę małoletniego lub we współdziałaniu z nim, albo osoba, wobec której orzeczono zakaz prowadzenia działalności związanej z wychowywaniem, leczeniem, edukacją małoletnich lub opieką nad nimi, lub obowiązek powstrzymywania się od przebywania w określonych środowiskach lub miejscach, zakaz kontaktowania się z określonymi osobami lub zakaz opuszczania określonego miejsca pobytu bez zgody sądu. </a:t>
            </a:r>
            <a:endParaRPr lang="pl-PL" sz="2800" dirty="0">
              <a:effectLst/>
              <a:ea typeface="Calibri" panose="020F0502020204030204" pitchFamily="34" charset="0"/>
              <a:cs typeface="Times New Roman" panose="02020603050405020304" pitchFamily="18" charset="0"/>
            </a:endParaRPr>
          </a:p>
          <a:p>
            <a:pPr marL="0" indent="0" algn="just">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363599"/>
            <a:ext cx="5183188" cy="4844352"/>
          </a:xfrm>
        </p:spPr>
        <p:txBody>
          <a:bodyPr>
            <a:normAutofit fontScale="70000" lnSpcReduction="20000"/>
          </a:bodyPr>
          <a:lstStyle/>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1а. Опікуном неповнолітнього не може бути також особа, яка була позбавлена батьківських </a:t>
            </a:r>
            <a:r>
              <a:rPr lang="uk" dirty="0" smtClean="0">
                <a:ea typeface="Times New Roman" panose="02020603050405020304" pitchFamily="18" charset="0"/>
                <a:cs typeface="Times New Roman" panose="02020603050405020304" pitchFamily="18" charset="0"/>
              </a:rPr>
              <a:t>прав або </a:t>
            </a:r>
            <a:r>
              <a:rPr lang="uk" dirty="0">
                <a:ea typeface="Times New Roman" panose="02020603050405020304" pitchFamily="18" charset="0"/>
                <a:cs typeface="Times New Roman" panose="02020603050405020304" pitchFamily="18" charset="0"/>
              </a:rPr>
              <a:t>засуджена за злочин проти статевої свободи чи пристойності чи за умисний злочин, пов’язаний із насильством проти особи чи злочин, вчинений на шкоду неповнолітньому чи у </a:t>
            </a:r>
            <a:r>
              <a:rPr lang="uk" dirty="0" smtClean="0">
                <a:ea typeface="Times New Roman" panose="02020603050405020304" pitchFamily="18" charset="0"/>
                <a:cs typeface="Times New Roman" panose="02020603050405020304" pitchFamily="18" charset="0"/>
              </a:rPr>
              <a:t>співучасті </a:t>
            </a:r>
            <a:r>
              <a:rPr lang="uk" dirty="0">
                <a:ea typeface="Times New Roman" panose="02020603050405020304" pitchFamily="18" charset="0"/>
                <a:cs typeface="Times New Roman" panose="02020603050405020304" pitchFamily="18" charset="0"/>
              </a:rPr>
              <a:t>з ним або </a:t>
            </a:r>
            <a:r>
              <a:rPr lang="uk" dirty="0" smtClean="0">
                <a:ea typeface="Times New Roman" panose="02020603050405020304" pitchFamily="18" charset="0"/>
                <a:cs typeface="Times New Roman" panose="02020603050405020304" pitchFamily="18" charset="0"/>
              </a:rPr>
              <a:t>особа, </a:t>
            </a:r>
            <a:r>
              <a:rPr lang="uk" dirty="0">
                <a:ea typeface="Times New Roman" panose="02020603050405020304" pitchFamily="18" charset="0"/>
                <a:cs typeface="Times New Roman" panose="02020603050405020304" pitchFamily="18" charset="0"/>
              </a:rPr>
              <a:t>щодо якої заборонено діяльність, пов’язану з вихованням, лікуванням, навчанням чи доглядом за неповнолітніми, або зобов’язання утримуватися від перебування в певних середовищах чи місцях, заборона на контакти з певними особами або заборона на виїзд з певного місце перебування без згоди суду.</a:t>
            </a:r>
            <a:endParaRPr lang="pl-PL" dirty="0">
              <a:ea typeface="Calibri" panose="020F0502020204030204" pitchFamily="34" charset="0"/>
              <a:cs typeface="Times New Roman" panose="02020603050405020304" pitchFamily="18" charset="0"/>
            </a:endParaRPr>
          </a:p>
          <a:p>
            <a:pPr marL="0" indent="0" algn="just">
              <a:buNone/>
            </a:pPr>
            <a:endParaRPr lang="pl-PL" b="1" dirty="0"/>
          </a:p>
          <a:p>
            <a:pPr marL="0" indent="0">
              <a:buNone/>
            </a:pPr>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751349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dirty="0" smtClean="0">
                <a:solidFill>
                  <a:srgbClr val="00B050"/>
                </a:solidFill>
                <a:latin typeface="Algerian" panose="04020705040A02060702" pitchFamily="82" charset="0"/>
              </a:rPr>
              <a:t>Dział </a:t>
            </a:r>
            <a:r>
              <a:rPr lang="pl-PL" b="1" dirty="0">
                <a:solidFill>
                  <a:srgbClr val="00B050"/>
                </a:solidFill>
                <a:latin typeface="Algerian" panose="04020705040A02060702" pitchFamily="82" charset="0"/>
              </a:rPr>
              <a:t>I  Opieka nad małoletnim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152400" y="1409699"/>
            <a:ext cx="5845176" cy="5083175"/>
          </a:xfrm>
        </p:spPr>
        <p:txBody>
          <a:bodyPr>
            <a:normAutofit lnSpcReduction="10000"/>
          </a:bodyPr>
          <a:lstStyle/>
          <a:p>
            <a:pPr marL="0" indent="0" algn="just">
              <a:lnSpc>
                <a:spcPct val="110000"/>
              </a:lnSpc>
              <a:buNone/>
            </a:pPr>
            <a:r>
              <a:rPr lang="pl-PL" sz="2000" dirty="0">
                <a:effectLst/>
                <a:ea typeface="Times New Roman" panose="02020603050405020304" pitchFamily="18" charset="0"/>
                <a:cs typeface="Times New Roman" panose="02020603050405020304" pitchFamily="18" charset="0"/>
              </a:rPr>
              <a:t>§ </a:t>
            </a:r>
            <a:r>
              <a:rPr lang="pl-PL" sz="1900" dirty="0">
                <a:effectLst/>
                <a:ea typeface="Times New Roman" panose="02020603050405020304" pitchFamily="18" charset="0"/>
                <a:cs typeface="Times New Roman" panose="02020603050405020304" pitchFamily="18" charset="0"/>
              </a:rPr>
              <a:t>2. Nie może być ustanowiony opiekunem ten, </a:t>
            </a:r>
            <a:br>
              <a:rPr lang="pl-PL" sz="1900" dirty="0">
                <a:effectLst/>
                <a:ea typeface="Times New Roman" panose="02020603050405020304" pitchFamily="18" charset="0"/>
                <a:cs typeface="Times New Roman" panose="02020603050405020304" pitchFamily="18" charset="0"/>
              </a:rPr>
            </a:br>
            <a:r>
              <a:rPr lang="pl-PL" sz="1900" dirty="0">
                <a:effectLst/>
                <a:ea typeface="Times New Roman" panose="02020603050405020304" pitchFamily="18" charset="0"/>
                <a:cs typeface="Times New Roman" panose="02020603050405020304" pitchFamily="18" charset="0"/>
              </a:rPr>
              <a:t>w stosunku do kogo zachodzi prawdopodobieństwo, że nie wywiąże się należycie z obowiązków opiekuna.</a:t>
            </a:r>
            <a:endParaRPr lang="pl-PL" sz="19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latin typeface="Calibri" panose="020F0502020204030204" pitchFamily="34" charset="0"/>
                <a:ea typeface="Times New Roman" panose="02020603050405020304" pitchFamily="18" charset="0"/>
                <a:cs typeface="Calibri" panose="020F0502020204030204" pitchFamily="34" charset="0"/>
              </a:rPr>
              <a:t>Art. 149 [Wskazania preferencyjne] </a:t>
            </a:r>
            <a:endParaRPr lang="pl-PL"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latin typeface="Calibri" panose="020F0502020204030204" pitchFamily="34" charset="0"/>
                <a:ea typeface="Times New Roman" panose="02020603050405020304" pitchFamily="18" charset="0"/>
                <a:cs typeface="Calibri" panose="020F0502020204030204" pitchFamily="34" charset="0"/>
              </a:rPr>
              <a:t>§ 1. Gdy wzgląd na dobro pozostającego pod opieką nie stoi temu na przeszkodzie, opiekunem małoletniego powinna być ustanowiona przede wszystkim osoba wskazana przez ojca lub matkę, jeżeli nie byli pozbawieni władzy rodzicielskiej.</a:t>
            </a:r>
            <a:endParaRPr lang="pl-PL"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latin typeface="Calibri" panose="020F0502020204030204" pitchFamily="34" charset="0"/>
                <a:ea typeface="Times New Roman" panose="02020603050405020304" pitchFamily="18" charset="0"/>
                <a:cs typeface="Calibri" panose="020F0502020204030204" pitchFamily="34" charset="0"/>
              </a:rPr>
              <a:t>§ 2. Jeżeli opiekunem nie została ustanowiona osoba wymieniona w paragrafie poprzedzającym, opiekun powinien być ustanowiony spośród krewnych lub innych osób bliskich pozostającego pod opieką albo jego rodziców. </a:t>
            </a:r>
            <a:endParaRPr lang="pl-PL"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27987"/>
            <a:ext cx="5183188" cy="4779964"/>
          </a:xfrm>
        </p:spPr>
        <p:txBody>
          <a:bodyPr>
            <a:normAutofit fontScale="62500" lnSpcReduction="20000"/>
          </a:bodyPr>
          <a:lstStyle/>
          <a:p>
            <a:pPr marL="0" indent="0" algn="just">
              <a:lnSpc>
                <a:spcPct val="110000"/>
              </a:lnSpc>
              <a:buNone/>
            </a:pPr>
            <a:r>
              <a:rPr lang="uk" dirty="0">
                <a:ea typeface="Times New Roman" panose="02020603050405020304" pitchFamily="18" charset="0"/>
                <a:cs typeface="Times New Roman" panose="02020603050405020304" pitchFamily="18" charset="0"/>
              </a:rPr>
              <a:t>§ 2. Не може призначатися </a:t>
            </a:r>
            <a:r>
              <a:rPr lang="uk" dirty="0" smtClean="0">
                <a:ea typeface="Times New Roman" panose="02020603050405020304" pitchFamily="18" charset="0"/>
                <a:cs typeface="Times New Roman" panose="02020603050405020304" pitchFamily="18" charset="0"/>
              </a:rPr>
              <a:t>опікуном та особа, </a:t>
            </a:r>
            <a:r>
              <a:rPr lang="pl-PL" dirty="0">
                <a:ea typeface="Times New Roman" panose="02020603050405020304" pitchFamily="18" charset="0"/>
                <a:cs typeface="Times New Roman" panose="02020603050405020304" pitchFamily="18" charset="0"/>
              </a:rPr>
              <a:t/>
            </a:r>
            <a:br>
              <a:rPr lang="pl-PL" dirty="0">
                <a:ea typeface="Times New Roman" panose="02020603050405020304" pitchFamily="18" charset="0"/>
                <a:cs typeface="Times New Roman" panose="02020603050405020304" pitchFamily="18" charset="0"/>
              </a:rPr>
            </a:br>
            <a:r>
              <a:rPr lang="uk" dirty="0">
                <a:ea typeface="Times New Roman" panose="02020603050405020304" pitchFamily="18" charset="0"/>
                <a:cs typeface="Times New Roman" panose="02020603050405020304" pitchFamily="18" charset="0"/>
              </a:rPr>
              <a:t>щодо </a:t>
            </a:r>
            <a:r>
              <a:rPr lang="uk" dirty="0" smtClean="0">
                <a:ea typeface="Times New Roman" panose="02020603050405020304" pitchFamily="18" charset="0"/>
                <a:cs typeface="Times New Roman" panose="02020603050405020304" pitchFamily="18" charset="0"/>
              </a:rPr>
              <a:t>якої </a:t>
            </a:r>
            <a:r>
              <a:rPr lang="uk" dirty="0">
                <a:ea typeface="Times New Roman" panose="02020603050405020304" pitchFamily="18" charset="0"/>
                <a:cs typeface="Times New Roman" panose="02020603050405020304" pitchFamily="18" charset="0"/>
              </a:rPr>
              <a:t>існує ймовірність того, що </a:t>
            </a:r>
            <a:r>
              <a:rPr lang="uk" dirty="0" smtClean="0">
                <a:ea typeface="Times New Roman" panose="02020603050405020304" pitchFamily="18" charset="0"/>
                <a:cs typeface="Times New Roman" panose="02020603050405020304" pitchFamily="18" charset="0"/>
              </a:rPr>
              <a:t>вона </a:t>
            </a:r>
            <a:r>
              <a:rPr lang="uk" dirty="0">
                <a:ea typeface="Times New Roman" panose="02020603050405020304" pitchFamily="18" charset="0"/>
                <a:cs typeface="Times New Roman" panose="02020603050405020304" pitchFamily="18" charset="0"/>
              </a:rPr>
              <a:t>не виконуватиме належним чином обов'язки опікуна.</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Calibri" panose="020F0502020204030204" pitchFamily="34" charset="0"/>
                <a:ea typeface="Times New Roman" panose="02020603050405020304" pitchFamily="18" charset="0"/>
                <a:cs typeface="Calibri" panose="020F0502020204030204" pitchFamily="34" charset="0"/>
              </a:rPr>
              <a:t>Стаття 149 [Пільгові вказівки]</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Calibri" panose="020F0502020204030204" pitchFamily="34" charset="0"/>
                <a:ea typeface="Times New Roman" panose="02020603050405020304" pitchFamily="18" charset="0"/>
                <a:cs typeface="Calibri" panose="020F0502020204030204" pitchFamily="34" charset="0"/>
              </a:rPr>
              <a:t>§ 1. Якщо міркування про благополуччя особи, над якою встановлено опіку, не перешкоджає цьому, опікуном неповнолітнього має бути в першу чергу особа, зазначена батьком чи матір'ю, якщо вони не були позбавлені батьківських повноважень.</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Calibri" panose="020F0502020204030204" pitchFamily="34" charset="0"/>
                <a:ea typeface="Times New Roman" panose="02020603050405020304" pitchFamily="18" charset="0"/>
                <a:cs typeface="Calibri" panose="020F0502020204030204" pitchFamily="34" charset="0"/>
              </a:rPr>
              <a:t>§ 2. Якщо </a:t>
            </a:r>
            <a:r>
              <a:rPr lang="uk" dirty="0" smtClean="0">
                <a:latin typeface="Calibri" panose="020F0502020204030204" pitchFamily="34" charset="0"/>
                <a:ea typeface="Times New Roman" panose="02020603050405020304" pitchFamily="18" charset="0"/>
                <a:cs typeface="Calibri" panose="020F0502020204030204" pitchFamily="34" charset="0"/>
              </a:rPr>
              <a:t>опікуном </a:t>
            </a:r>
            <a:r>
              <a:rPr lang="uk" dirty="0">
                <a:latin typeface="Calibri" panose="020F0502020204030204" pitchFamily="34" charset="0"/>
                <a:ea typeface="Times New Roman" panose="02020603050405020304" pitchFamily="18" charset="0"/>
                <a:cs typeface="Calibri" panose="020F0502020204030204" pitchFamily="34" charset="0"/>
              </a:rPr>
              <a:t>не </a:t>
            </a:r>
            <a:r>
              <a:rPr lang="uk" dirty="0" smtClean="0">
                <a:latin typeface="Calibri" panose="020F0502020204030204" pitchFamily="34" charset="0"/>
                <a:ea typeface="Times New Roman" panose="02020603050405020304" pitchFamily="18" charset="0"/>
                <a:cs typeface="Calibri" panose="020F0502020204030204" pitchFamily="34" charset="0"/>
              </a:rPr>
              <a:t>встановлена особа, зазначена </a:t>
            </a:r>
            <a:r>
              <a:rPr lang="uk" dirty="0">
                <a:latin typeface="Calibri" panose="020F0502020204030204" pitchFamily="34" charset="0"/>
                <a:ea typeface="Times New Roman" panose="02020603050405020304" pitchFamily="18" charset="0"/>
                <a:cs typeface="Calibri" panose="020F0502020204030204" pitchFamily="34" charset="0"/>
              </a:rPr>
              <a:t>у попередньому пункті, опікун призначається з числа </a:t>
            </a:r>
            <a:r>
              <a:rPr lang="uk" dirty="0" smtClean="0">
                <a:latin typeface="Calibri" panose="020F0502020204030204" pitchFamily="34" charset="0"/>
                <a:ea typeface="Times New Roman" panose="02020603050405020304" pitchFamily="18" charset="0"/>
                <a:cs typeface="Calibri" panose="020F0502020204030204" pitchFamily="34" charset="0"/>
              </a:rPr>
              <a:t>кровних родичів </a:t>
            </a:r>
            <a:r>
              <a:rPr lang="uk" dirty="0">
                <a:latin typeface="Calibri" panose="020F0502020204030204" pitchFamily="34" charset="0"/>
                <a:ea typeface="Times New Roman" panose="02020603050405020304" pitchFamily="18" charset="0"/>
                <a:cs typeface="Calibri" panose="020F0502020204030204" pitchFamily="34" charset="0"/>
              </a:rPr>
              <a:t>або інших родичів, </a:t>
            </a:r>
            <a:r>
              <a:rPr lang="uk" dirty="0" smtClean="0">
                <a:latin typeface="Calibri" panose="020F0502020204030204" pitchFamily="34" charset="0"/>
                <a:ea typeface="Times New Roman" panose="02020603050405020304" pitchFamily="18" charset="0"/>
                <a:cs typeface="Calibri" panose="020F0502020204030204" pitchFamily="34" charset="0"/>
              </a:rPr>
              <a:t>дитини яка перебуває </a:t>
            </a:r>
            <a:r>
              <a:rPr lang="uk" dirty="0">
                <a:latin typeface="Calibri" panose="020F0502020204030204" pitchFamily="34" charset="0"/>
                <a:ea typeface="Times New Roman" panose="02020603050405020304" pitchFamily="18" charset="0"/>
                <a:cs typeface="Calibri" panose="020F0502020204030204" pitchFamily="34" charset="0"/>
              </a:rPr>
              <a:t>під опікою, або його батьків.</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pl-PL" b="1" dirty="0"/>
          </a:p>
          <a:p>
            <a:pPr marL="0" indent="0">
              <a:buNone/>
            </a:pPr>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3730003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dirty="0" smtClean="0">
                <a:solidFill>
                  <a:srgbClr val="00B050"/>
                </a:solidFill>
                <a:latin typeface="Algerian" panose="04020705040A02060702" pitchFamily="82" charset="0"/>
              </a:rPr>
              <a:t>Dział </a:t>
            </a:r>
            <a:r>
              <a:rPr lang="pl-PL" b="1" dirty="0">
                <a:solidFill>
                  <a:srgbClr val="00B050"/>
                </a:solidFill>
                <a:latin typeface="Algerian" panose="04020705040A02060702" pitchFamily="82" charset="0"/>
              </a:rPr>
              <a:t>I  Opieka nad małoletnim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152400" y="1464563"/>
            <a:ext cx="5845176" cy="5083175"/>
          </a:xfrm>
        </p:spPr>
        <p:txBody>
          <a:bodyPr>
            <a:normAutofit/>
          </a:bodyPr>
          <a:lstStyle/>
          <a:p>
            <a:pPr marL="0" indent="0" algn="just">
              <a:lnSpc>
                <a:spcPct val="107000"/>
              </a:lnSpc>
              <a:spcAft>
                <a:spcPts val="800"/>
              </a:spcAft>
              <a:buNone/>
            </a:pPr>
            <a:r>
              <a:rPr lang="pl-PL" sz="2200" dirty="0" smtClean="0">
                <a:effectLst/>
                <a:latin typeface="Calibri" panose="020F0502020204030204" pitchFamily="34" charset="0"/>
                <a:ea typeface="Times New Roman" panose="02020603050405020304" pitchFamily="18" charset="0"/>
                <a:cs typeface="Calibri" panose="020F0502020204030204" pitchFamily="34" charset="0"/>
              </a:rPr>
              <a:t>§ </a:t>
            </a:r>
            <a:r>
              <a:rPr lang="pl-PL" sz="2200" dirty="0">
                <a:effectLst/>
                <a:latin typeface="Calibri" panose="020F0502020204030204" pitchFamily="34" charset="0"/>
                <a:ea typeface="Times New Roman" panose="02020603050405020304" pitchFamily="18" charset="0"/>
                <a:cs typeface="Calibri" panose="020F0502020204030204" pitchFamily="34" charset="0"/>
              </a:rPr>
              <a:t>3. W braku takich osób </a:t>
            </a:r>
            <a:r>
              <a:rPr lang="pl-PL" sz="22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2"/>
              </a:rPr>
              <a:t>sąd opiekuńczy</a:t>
            </a:r>
            <a:r>
              <a:rPr lang="pl-PL" sz="2200" dirty="0">
                <a:effectLst/>
                <a:latin typeface="Calibri" panose="020F0502020204030204" pitchFamily="34" charset="0"/>
                <a:ea typeface="Times New Roman" panose="02020603050405020304" pitchFamily="18" charset="0"/>
                <a:cs typeface="Calibri" panose="020F0502020204030204" pitchFamily="34" charset="0"/>
              </a:rPr>
              <a:t> zwraca się o wskazanie osoby, której opieka mogłaby być powierzona, do właściwej jednostki organizacyjnej pomocy społecznej albo do organizacji społecznej, do której należy piecza nad małoletnimi, a jeżeli pozostający pod opieką przebywa w placówce opiekuńczo-wychowawczej albo innej podobnej placówce, w zakładzie poprawczym lub w schronisku dla nieletnich sąd może się zwrócić także do tej placówki albo do tego zakładu lub schroniska.</a:t>
            </a:r>
            <a:endParaRPr lang="pl-PL"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0000"/>
              </a:lnSpc>
              <a:buNone/>
            </a:pPr>
            <a:endParaRPr lang="pl-PL" sz="2200"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64563"/>
            <a:ext cx="5183188" cy="4725100"/>
          </a:xfrm>
        </p:spPr>
        <p:txBody>
          <a:bodyPr>
            <a:normAutofit fontScale="77500" lnSpcReduction="20000"/>
          </a:bodyPr>
          <a:lstStyle/>
          <a:p>
            <a:pPr marL="0" indent="0" algn="just">
              <a:lnSpc>
                <a:spcPct val="107000"/>
              </a:lnSpc>
              <a:spcAft>
                <a:spcPts val="800"/>
              </a:spcAft>
              <a:buNone/>
            </a:pPr>
            <a:r>
              <a:rPr lang="uk" dirty="0" smtClean="0">
                <a:latin typeface="Calibri" panose="020F0502020204030204" pitchFamily="34" charset="0"/>
                <a:ea typeface="Times New Roman" panose="02020603050405020304" pitchFamily="18" charset="0"/>
                <a:cs typeface="Calibri" panose="020F0502020204030204" pitchFamily="34" charset="0"/>
              </a:rPr>
              <a:t>§ </a:t>
            </a:r>
            <a:r>
              <a:rPr lang="uk" dirty="0">
                <a:latin typeface="Calibri" panose="020F0502020204030204" pitchFamily="34" charset="0"/>
                <a:ea typeface="Times New Roman" panose="02020603050405020304" pitchFamily="18" charset="0"/>
                <a:cs typeface="Calibri" panose="020F0502020204030204" pitchFamily="34" charset="0"/>
              </a:rPr>
              <a:t>3. У разі відсутності таких осіб </a:t>
            </a:r>
            <a:r>
              <a:rPr lang="uk" u="sng" dirty="0">
                <a:solidFill>
                  <a:srgbClr val="0000FF"/>
                </a:solidFill>
                <a:latin typeface="Calibri" panose="020F0502020204030204" pitchFamily="34" charset="0"/>
                <a:ea typeface="Times New Roman" panose="02020603050405020304" pitchFamily="18" charset="0"/>
                <a:cs typeface="Calibri" panose="020F0502020204030204" pitchFamily="34" charset="0"/>
                <a:hlinkClick r:id="rId2"/>
              </a:rPr>
              <a:t>суд з питань опіки та піклування </a:t>
            </a:r>
            <a:r>
              <a:rPr lang="uk" dirty="0">
                <a:latin typeface="Calibri" panose="020F0502020204030204" pitchFamily="34" charset="0"/>
                <a:ea typeface="Times New Roman" panose="02020603050405020304" pitchFamily="18" charset="0"/>
                <a:cs typeface="Calibri" panose="020F0502020204030204" pitchFamily="34" charset="0"/>
              </a:rPr>
              <a:t>просить </a:t>
            </a:r>
            <a:r>
              <a:rPr lang="uk" dirty="0" smtClean="0">
                <a:latin typeface="Calibri" panose="020F0502020204030204" pitchFamily="34" charset="0"/>
                <a:ea typeface="Times New Roman" panose="02020603050405020304" pitchFamily="18" charset="0"/>
                <a:cs typeface="Calibri" panose="020F0502020204030204" pitchFamily="34" charset="0"/>
              </a:rPr>
              <a:t>вказати </a:t>
            </a:r>
            <a:r>
              <a:rPr lang="uk" dirty="0">
                <a:latin typeface="Calibri" panose="020F0502020204030204" pitchFamily="34" charset="0"/>
                <a:ea typeface="Times New Roman" panose="02020603050405020304" pitchFamily="18" charset="0"/>
                <a:cs typeface="Calibri" panose="020F0502020204030204" pitchFamily="34" charset="0"/>
              </a:rPr>
              <a:t>особу, </a:t>
            </a:r>
            <a:r>
              <a:rPr lang="uk" dirty="0" smtClean="0">
                <a:latin typeface="Calibri" panose="020F0502020204030204" pitchFamily="34" charset="0"/>
                <a:ea typeface="Times New Roman" panose="02020603050405020304" pitchFamily="18" charset="0"/>
                <a:cs typeface="Calibri" panose="020F0502020204030204" pitchFamily="34" charset="0"/>
              </a:rPr>
              <a:t>якій можна </a:t>
            </a:r>
            <a:r>
              <a:rPr lang="uk" dirty="0">
                <a:latin typeface="Calibri" panose="020F0502020204030204" pitchFamily="34" charset="0"/>
                <a:ea typeface="Times New Roman" panose="02020603050405020304" pitchFamily="18" charset="0"/>
                <a:cs typeface="Calibri" panose="020F0502020204030204" pitchFamily="34" charset="0"/>
              </a:rPr>
              <a:t>було б доручити </a:t>
            </a:r>
            <a:r>
              <a:rPr lang="uk" dirty="0" smtClean="0">
                <a:latin typeface="Calibri" panose="020F0502020204030204" pitchFamily="34" charset="0"/>
                <a:ea typeface="Times New Roman" panose="02020603050405020304" pitchFamily="18" charset="0"/>
                <a:cs typeface="Calibri" panose="020F0502020204030204" pitchFamily="34" charset="0"/>
              </a:rPr>
              <a:t> піклування, звертаючись до відповідного організаційного підрозділу </a:t>
            </a:r>
            <a:r>
              <a:rPr lang="uk" dirty="0">
                <a:latin typeface="Calibri" panose="020F0502020204030204" pitchFamily="34" charset="0"/>
                <a:ea typeface="Times New Roman" panose="02020603050405020304" pitchFamily="18" charset="0"/>
                <a:cs typeface="Calibri" panose="020F0502020204030204" pitchFamily="34" charset="0"/>
              </a:rPr>
              <a:t>соціальної допомоги або </a:t>
            </a:r>
            <a:r>
              <a:rPr lang="uk" dirty="0" smtClean="0">
                <a:latin typeface="Calibri" panose="020F0502020204030204" pitchFamily="34" charset="0"/>
                <a:ea typeface="Times New Roman" panose="02020603050405020304" pitchFamily="18" charset="0"/>
                <a:cs typeface="Calibri" panose="020F0502020204030204" pitchFamily="34" charset="0"/>
              </a:rPr>
              <a:t>громадської організації </a:t>
            </a:r>
            <a:r>
              <a:rPr lang="uk" dirty="0">
                <a:latin typeface="Calibri" panose="020F0502020204030204" pitchFamily="34" charset="0"/>
                <a:ea typeface="Times New Roman" panose="02020603050405020304" pitchFamily="18" charset="0"/>
                <a:cs typeface="Calibri" panose="020F0502020204030204" pitchFamily="34" charset="0"/>
              </a:rPr>
              <a:t>до якої належать неповнолітні, а також якщо особа, яка перебуває під опікою перебуває в опікунсько-виховному закладі чи іншому подібному закладі, у виправній колонії чи притулку для неповнолітніх, суд також може </a:t>
            </a:r>
            <a:r>
              <a:rPr lang="uk" dirty="0" smtClean="0">
                <a:latin typeface="Calibri" panose="020F0502020204030204" pitchFamily="34" charset="0"/>
                <a:ea typeface="Times New Roman" panose="02020603050405020304" pitchFamily="18" charset="0"/>
                <a:cs typeface="Calibri" panose="020F0502020204030204" pitchFamily="34" charset="0"/>
              </a:rPr>
              <a:t>звернутись до цієї установи </a:t>
            </a:r>
            <a:r>
              <a:rPr lang="uk" dirty="0">
                <a:latin typeface="Calibri" panose="020F0502020204030204" pitchFamily="34" charset="0"/>
                <a:ea typeface="Times New Roman" panose="02020603050405020304" pitchFamily="18" charset="0"/>
                <a:cs typeface="Calibri" panose="020F0502020204030204" pitchFamily="34" charset="0"/>
              </a:rPr>
              <a:t>чи до цього закладу чи притулку.</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0000"/>
              </a:lnSpc>
              <a:buNone/>
            </a:pPr>
            <a:endParaRPr lang="pl-PL" b="1" dirty="0"/>
          </a:p>
          <a:p>
            <a:pPr marL="0" indent="0">
              <a:buNone/>
            </a:pPr>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2541348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dirty="0" smtClean="0">
                <a:solidFill>
                  <a:srgbClr val="00B050"/>
                </a:solidFill>
                <a:latin typeface="Algerian" panose="04020705040A02060702" pitchFamily="82" charset="0"/>
              </a:rPr>
              <a:t>Dział </a:t>
            </a:r>
            <a:r>
              <a:rPr lang="pl-PL" b="1" dirty="0">
                <a:solidFill>
                  <a:srgbClr val="00B050"/>
                </a:solidFill>
                <a:latin typeface="Algerian" panose="04020705040A02060702" pitchFamily="82" charset="0"/>
              </a:rPr>
              <a:t>I  Opieka nad małoletnim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152400" y="1409699"/>
            <a:ext cx="5845176" cy="5083175"/>
          </a:xfrm>
        </p:spPr>
        <p:txBody>
          <a:bodyPr>
            <a:normAutofit fontScale="77500" lnSpcReduction="20000"/>
          </a:bodyPr>
          <a:lstStyle/>
          <a:p>
            <a:pPr marL="0" indent="0" algn="just">
              <a:lnSpc>
                <a:spcPct val="107000"/>
              </a:lnSpc>
              <a:spcAft>
                <a:spcPts val="800"/>
              </a:spcAft>
              <a:buNone/>
            </a:pPr>
            <a:r>
              <a:rPr lang="pl-PL" sz="2000" dirty="0">
                <a:effectLst/>
                <a:ea typeface="Times New Roman" panose="02020603050405020304" pitchFamily="18" charset="0"/>
                <a:cs typeface="Calibri" panose="020F0502020204030204" pitchFamily="34" charset="0"/>
              </a:rPr>
              <a:t>§ 4. W razie potrzeby ustanowienia opieki dla małoletniego umieszczonego w pieczy zastępczej, sąd powierza sprawowanie opieki, przede wszystkim:</a:t>
            </a:r>
          </a:p>
          <a:p>
            <a:pPr marL="0" indent="0" algn="just">
              <a:lnSpc>
                <a:spcPct val="107000"/>
              </a:lnSpc>
              <a:spcAft>
                <a:spcPts val="800"/>
              </a:spcAft>
              <a:buNone/>
            </a:pPr>
            <a:r>
              <a:rPr lang="pl-PL" sz="2000" dirty="0">
                <a:effectLst/>
                <a:ea typeface="Times New Roman" panose="02020603050405020304" pitchFamily="18" charset="0"/>
                <a:cs typeface="Calibri" panose="020F0502020204030204" pitchFamily="34" charset="0"/>
              </a:rPr>
              <a:t>1</a:t>
            </a:r>
            <a:r>
              <a:rPr lang="pl-PL" sz="2000" dirty="0">
                <a:effectLst/>
                <a:ea typeface="Times New Roman" panose="02020603050405020304" pitchFamily="18" charset="0"/>
                <a:cs typeface="Times New Roman" panose="02020603050405020304" pitchFamily="18" charset="0"/>
              </a:rPr>
              <a:t>) w przypadku umieszczenia dziecka w rodzinie zastępczej - rodzicom zastępczym, </a:t>
            </a:r>
            <a:endParaRPr lang="pl-PL" sz="20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2000" dirty="0">
                <a:effectLst/>
                <a:ea typeface="Times New Roman" panose="02020603050405020304" pitchFamily="18" charset="0"/>
                <a:cs typeface="Times New Roman" panose="02020603050405020304" pitchFamily="18" charset="0"/>
              </a:rPr>
              <a:t>2) w przypadku umieszczenia dziecka w rodzinnym domu dziecka - osobom prowadzącym ten dom, </a:t>
            </a:r>
            <a:endParaRPr lang="pl-PL" sz="20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2000" dirty="0">
                <a:effectLst/>
                <a:ea typeface="Times New Roman" panose="02020603050405020304" pitchFamily="18" charset="0"/>
                <a:cs typeface="Times New Roman" panose="02020603050405020304" pitchFamily="18" charset="0"/>
              </a:rPr>
              <a:t>3) w przypadku umieszczenia dziecka w placówce opiekuńczo-wychowawczej typu rodzinnego - osobom prowadzącym tę placówkę, </a:t>
            </a:r>
            <a:endParaRPr lang="pl-PL" sz="20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2000" dirty="0">
                <a:effectLst/>
                <a:ea typeface="Times New Roman" panose="02020603050405020304" pitchFamily="18" charset="0"/>
                <a:cs typeface="Times New Roman" panose="02020603050405020304" pitchFamily="18" charset="0"/>
              </a:rPr>
              <a:t>4) w przypadku umieszczenia dziecka w placówce opiekuńczo-wychowawczej: socjalizacyjnej, specjalistyczno-terapeutycznej, interwencyjnej lub regionalnej placówce opiekuńczo-terapeutycznej - osobom bliskim dziecka - </a:t>
            </a:r>
            <a:r>
              <a:rPr lang="pl-PL" sz="2000" b="1" dirty="0">
                <a:effectLst/>
                <a:ea typeface="Times New Roman" panose="02020603050405020304" pitchFamily="18" charset="0"/>
                <a:cs typeface="Times New Roman" panose="02020603050405020304" pitchFamily="18" charset="0"/>
              </a:rPr>
              <a:t>w terminie 7 dni od uprawomocnienia się postanowienia o pozbawieniu władzy rodzicielskiej.</a:t>
            </a:r>
            <a:endParaRPr lang="pl-PL" sz="2000" b="1" dirty="0">
              <a:effectLst/>
              <a:ea typeface="Calibri" panose="020F0502020204030204" pitchFamily="34" charset="0"/>
              <a:cs typeface="Times New Roman" panose="02020603050405020304" pitchFamily="18" charset="0"/>
            </a:endParaRPr>
          </a:p>
          <a:p>
            <a:pPr marL="0" indent="0">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0000"/>
              </a:lnSpc>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09699"/>
            <a:ext cx="5183188" cy="4779964"/>
          </a:xfrm>
        </p:spPr>
        <p:txBody>
          <a:bodyPr>
            <a:normAutofit fontScale="55000" lnSpcReduction="20000"/>
          </a:bodyPr>
          <a:lstStyle/>
          <a:p>
            <a:pPr marL="0" indent="0" algn="just">
              <a:lnSpc>
                <a:spcPct val="107000"/>
              </a:lnSpc>
              <a:spcAft>
                <a:spcPts val="800"/>
              </a:spcAft>
              <a:buNone/>
            </a:pPr>
            <a:r>
              <a:rPr lang="uk" dirty="0">
                <a:ea typeface="Times New Roman" panose="02020603050405020304" pitchFamily="18" charset="0"/>
                <a:cs typeface="Calibri" panose="020F0502020204030204" pitchFamily="34" charset="0"/>
              </a:rPr>
              <a:t>§ 4. У разі потреби встановлення опіки над </a:t>
            </a:r>
            <a:r>
              <a:rPr lang="uk" dirty="0" smtClean="0">
                <a:ea typeface="Times New Roman" panose="02020603050405020304" pitchFamily="18" charset="0"/>
                <a:cs typeface="Calibri" panose="020F0502020204030204" pitchFamily="34" charset="0"/>
              </a:rPr>
              <a:t>неповнолітньою особою, </a:t>
            </a:r>
            <a:r>
              <a:rPr lang="uk" dirty="0">
                <a:ea typeface="Times New Roman" panose="02020603050405020304" pitchFamily="18" charset="0"/>
                <a:cs typeface="Calibri" panose="020F0502020204030204" pitchFamily="34" charset="0"/>
              </a:rPr>
              <a:t>взятою під опіку, суд </a:t>
            </a:r>
            <a:r>
              <a:rPr lang="uk" dirty="0" smtClean="0">
                <a:ea typeface="Times New Roman" panose="02020603050405020304" pitchFamily="18" charset="0"/>
                <a:cs typeface="Calibri" panose="020F0502020204030204" pitchFamily="34" charset="0"/>
              </a:rPr>
              <a:t>передає піклування</a:t>
            </a:r>
            <a:r>
              <a:rPr lang="uk" dirty="0">
                <a:ea typeface="Times New Roman" panose="02020603050405020304" pitchFamily="18" charset="0"/>
                <a:cs typeface="Calibri" panose="020F0502020204030204" pitchFamily="34" charset="0"/>
              </a:rPr>
              <a:t>, зокрема:</a:t>
            </a:r>
          </a:p>
          <a:p>
            <a:pPr marL="0" indent="0" algn="just">
              <a:lnSpc>
                <a:spcPct val="107000"/>
              </a:lnSpc>
              <a:spcAft>
                <a:spcPts val="800"/>
              </a:spcAft>
              <a:buNone/>
            </a:pPr>
            <a:r>
              <a:rPr lang="uk" dirty="0">
                <a:ea typeface="Times New Roman" panose="02020603050405020304" pitchFamily="18" charset="0"/>
                <a:cs typeface="Calibri" panose="020F0502020204030204" pitchFamily="34" charset="0"/>
              </a:rPr>
              <a:t>1 </a:t>
            </a:r>
            <a:r>
              <a:rPr lang="uk" dirty="0">
                <a:ea typeface="Times New Roman" panose="02020603050405020304" pitchFamily="18" charset="0"/>
                <a:cs typeface="Times New Roman" panose="02020603050405020304" pitchFamily="18" charset="0"/>
              </a:rPr>
              <a:t>) у разі влаштування дитини у прийомну сім'ю - прийомним батькам;</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2) у разі влаштування дитини в сімейний дитячий будинок - </a:t>
            </a:r>
            <a:r>
              <a:rPr lang="uk" dirty="0" smtClean="0">
                <a:ea typeface="Times New Roman" panose="02020603050405020304" pitchFamily="18" charset="0"/>
                <a:cs typeface="Times New Roman" panose="02020603050405020304" pitchFamily="18" charset="0"/>
              </a:rPr>
              <a:t>особам, </a:t>
            </a:r>
            <a:r>
              <a:rPr lang="uk" dirty="0">
                <a:ea typeface="Times New Roman" panose="02020603050405020304" pitchFamily="18" charset="0"/>
                <a:cs typeface="Times New Roman" panose="02020603050405020304" pitchFamily="18" charset="0"/>
              </a:rPr>
              <a:t>які ведуть будинок,</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3) у разі влаштування дитини до дитячо-виховного закладу сімейного типу - </a:t>
            </a:r>
            <a:r>
              <a:rPr lang="uk" dirty="0" smtClean="0">
                <a:ea typeface="Times New Roman" panose="02020603050405020304" pitchFamily="18" charset="0"/>
                <a:cs typeface="Times New Roman" panose="02020603050405020304" pitchFamily="18" charset="0"/>
              </a:rPr>
              <a:t>особам, </a:t>
            </a:r>
            <a:r>
              <a:rPr lang="uk" dirty="0">
                <a:ea typeface="Times New Roman" panose="02020603050405020304" pitchFamily="18" charset="0"/>
                <a:cs typeface="Times New Roman" panose="02020603050405020304" pitchFamily="18" charset="0"/>
              </a:rPr>
              <a:t>які керують цим закладом,</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4) у разі влаштування дитини до закладу опіки та виховання: соціалізаційного, спеціалізовано-терапевтичного, інтервенційного або обласного опікувально-терапевтичного закладу - родичам дитини - </a:t>
            </a:r>
            <a:r>
              <a:rPr lang="uk" b="1" dirty="0">
                <a:ea typeface="Times New Roman" panose="02020603050405020304" pitchFamily="18" charset="0"/>
                <a:cs typeface="Times New Roman" panose="02020603050405020304" pitchFamily="18" charset="0"/>
              </a:rPr>
              <a:t>протягом 7 днів з дня набрання чинності рішення про </a:t>
            </a:r>
            <a:r>
              <a:rPr lang="uk" b="1" dirty="0" smtClean="0">
                <a:ea typeface="Times New Roman" panose="02020603050405020304" pitchFamily="18" charset="0"/>
                <a:cs typeface="Times New Roman" panose="02020603050405020304" pitchFamily="18" charset="0"/>
              </a:rPr>
              <a:t>позбавлення батьків </a:t>
            </a:r>
            <a:r>
              <a:rPr lang="uk" b="1" dirty="0">
                <a:ea typeface="Times New Roman" panose="02020603050405020304" pitchFamily="18" charset="0"/>
                <a:cs typeface="Times New Roman" panose="02020603050405020304" pitchFamily="18" charset="0"/>
              </a:rPr>
              <a:t>батьківського </a:t>
            </a:r>
            <a:r>
              <a:rPr lang="uk" b="1" dirty="0" smtClean="0">
                <a:ea typeface="Times New Roman" panose="02020603050405020304" pitchFamily="18" charset="0"/>
                <a:cs typeface="Times New Roman" panose="02020603050405020304" pitchFamily="18" charset="0"/>
              </a:rPr>
              <a:t>права</a:t>
            </a:r>
            <a:r>
              <a:rPr lang="uk" b="1" dirty="0">
                <a:ea typeface="Times New Roman" panose="02020603050405020304" pitchFamily="18" charset="0"/>
                <a:cs typeface="Times New Roman" panose="02020603050405020304" pitchFamily="18" charset="0"/>
              </a:rPr>
              <a:t>.</a:t>
            </a:r>
            <a:endParaRPr lang="pl-PL" b="1" dirty="0">
              <a:ea typeface="Calibri" panose="020F0502020204030204" pitchFamily="34" charset="0"/>
              <a:cs typeface="Times New Roman" panose="02020603050405020304" pitchFamily="18" charset="0"/>
            </a:endParaRPr>
          </a:p>
          <a:p>
            <a:pPr marL="0" indent="0">
              <a:lnSpc>
                <a:spcPct val="107000"/>
              </a:lnSpc>
              <a:spcAft>
                <a:spcPts val="800"/>
              </a:spcAft>
              <a:buNone/>
            </a:pPr>
            <a:r>
              <a:rPr lang="uk"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pl-PL"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0000"/>
              </a:lnSpc>
              <a:buNone/>
            </a:pPr>
            <a:endParaRPr lang="pl-PL" b="1" dirty="0"/>
          </a:p>
          <a:p>
            <a:pPr marL="0" indent="0">
              <a:buNone/>
            </a:pPr>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2838111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dirty="0" smtClean="0">
                <a:solidFill>
                  <a:srgbClr val="00B050"/>
                </a:solidFill>
                <a:latin typeface="Algerian" panose="04020705040A02060702" pitchFamily="82" charset="0"/>
              </a:rPr>
              <a:t>Dział </a:t>
            </a:r>
            <a:r>
              <a:rPr lang="pl-PL" b="1" dirty="0">
                <a:solidFill>
                  <a:srgbClr val="00B050"/>
                </a:solidFill>
                <a:latin typeface="Algerian" panose="04020705040A02060702" pitchFamily="82" charset="0"/>
              </a:rPr>
              <a:t>I  Opieka nad małoletnim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152400" y="1455419"/>
            <a:ext cx="5845176" cy="5083175"/>
          </a:xfrm>
        </p:spPr>
        <p:txBody>
          <a:bodyPr>
            <a:normAutofit/>
          </a:bodyPr>
          <a:lstStyle/>
          <a:p>
            <a:pPr marL="0" indent="0" algn="just">
              <a:buNone/>
            </a:pPr>
            <a:r>
              <a:rPr lang="pl-PL" sz="1800" dirty="0" smtClean="0"/>
              <a:t>Art</a:t>
            </a:r>
            <a:r>
              <a:rPr lang="pl-PL" sz="1800" dirty="0"/>
              <a:t>. 150 </a:t>
            </a:r>
            <a:r>
              <a:rPr lang="pl-PL" sz="1800" i="1" dirty="0"/>
              <a:t>(uchylony)</a:t>
            </a:r>
            <a:r>
              <a:rPr lang="pl-PL" sz="1800" dirty="0"/>
              <a:t> </a:t>
            </a:r>
          </a:p>
          <a:p>
            <a:pPr marL="0" indent="0" algn="just">
              <a:buNone/>
            </a:pPr>
            <a:r>
              <a:rPr lang="pl-PL" sz="1800" dirty="0"/>
              <a:t>Art. 151 [Opiekun dla kilku osób] Sąd opiekuńczy może ustanowić jednego opiekuna dla kilku osób, jeżeli nie ma sprzeczności między ich interesami. </a:t>
            </a:r>
            <a:r>
              <a:rPr lang="pl-PL" sz="1800" u="sng" dirty="0"/>
              <a:t>Opieka nad rodzeństwem powinna być w miarę możności powierzona jednej osobie.</a:t>
            </a:r>
          </a:p>
          <a:p>
            <a:pPr marL="0" indent="0" algn="just">
              <a:buNone/>
            </a:pPr>
            <a:r>
              <a:rPr lang="pl-PL" sz="1800" dirty="0"/>
              <a:t>Art. 152 [Obowiązek objęcia] Każdy, kogo sąd opiekuńczy ustanowi opiekunem, </a:t>
            </a:r>
            <a:r>
              <a:rPr lang="pl-PL" sz="1800" b="1" u="sng" dirty="0"/>
              <a:t>obowiązany jest opiekę objąć. </a:t>
            </a:r>
            <a:r>
              <a:rPr lang="pl-PL" sz="1800" u="sng" dirty="0"/>
              <a:t>Z ważnych powodów sąd opiekuńczy może zwolnić od tego obowiązku.</a:t>
            </a:r>
          </a:p>
          <a:p>
            <a:pPr marL="0" indent="0" algn="just">
              <a:buNone/>
            </a:pPr>
            <a:r>
              <a:rPr lang="pl-PL" sz="1800" dirty="0"/>
              <a:t>Art. 153 [Forma i termin] Objęcie opieki następuje przez złożenie </a:t>
            </a:r>
            <a:r>
              <a:rPr lang="pl-PL" sz="1800" dirty="0">
                <a:hlinkClick r:id="rId2"/>
              </a:rPr>
              <a:t>przyrzeczenia</a:t>
            </a:r>
            <a:r>
              <a:rPr lang="pl-PL" sz="1800" dirty="0"/>
              <a:t> przed </a:t>
            </a:r>
            <a:r>
              <a:rPr lang="pl-PL" sz="1800" dirty="0">
                <a:hlinkClick r:id="rId3"/>
              </a:rPr>
              <a:t>sądem opiekuńczym</a:t>
            </a:r>
            <a:r>
              <a:rPr lang="pl-PL" sz="1800" dirty="0"/>
              <a:t>. Opiekun powinien objąć swe obowiązki niezwłocznie.</a:t>
            </a:r>
          </a:p>
          <a:p>
            <a:pPr marL="0" indent="0">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0000"/>
              </a:lnSpc>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46275"/>
            <a:ext cx="5183188" cy="4779964"/>
          </a:xfrm>
        </p:spPr>
        <p:txBody>
          <a:bodyPr>
            <a:normAutofit fontScale="62500" lnSpcReduction="20000"/>
          </a:bodyPr>
          <a:lstStyle/>
          <a:p>
            <a:pPr marL="0" indent="0" algn="just">
              <a:buNone/>
            </a:pPr>
            <a:r>
              <a:rPr lang="uk" dirty="0"/>
              <a:t>ст.150 </a:t>
            </a:r>
            <a:r>
              <a:rPr lang="uk" i="1" dirty="0"/>
              <a:t>(видалено)</a:t>
            </a:r>
            <a:r>
              <a:rPr lang="uk" dirty="0"/>
              <a:t> </a:t>
            </a:r>
          </a:p>
          <a:p>
            <a:pPr marL="0" indent="0" algn="just">
              <a:buNone/>
            </a:pPr>
            <a:r>
              <a:rPr lang="uk" dirty="0"/>
              <a:t>Стаття 151. [Опікун на кількох осіб] </a:t>
            </a:r>
            <a:r>
              <a:rPr lang="ru-RU" dirty="0"/>
              <a:t>суд з </a:t>
            </a:r>
            <a:r>
              <a:rPr lang="ru-RU" dirty="0" err="1"/>
              <a:t>питань</a:t>
            </a:r>
            <a:r>
              <a:rPr lang="ru-RU" dirty="0"/>
              <a:t> </a:t>
            </a:r>
            <a:r>
              <a:rPr lang="ru-RU" dirty="0" err="1"/>
              <a:t>опіки</a:t>
            </a:r>
            <a:r>
              <a:rPr lang="ru-RU" dirty="0"/>
              <a:t> та </a:t>
            </a:r>
            <a:r>
              <a:rPr lang="ru-RU" dirty="0" err="1"/>
              <a:t>піклування</a:t>
            </a:r>
            <a:r>
              <a:rPr lang="uk" dirty="0" smtClean="0"/>
              <a:t> </a:t>
            </a:r>
            <a:r>
              <a:rPr lang="uk" dirty="0"/>
              <a:t>може встановити одного опікуна на кількох осіб, якщо між їх інтересами немає протиріччя. </a:t>
            </a:r>
            <a:r>
              <a:rPr lang="uk" u="sng" dirty="0"/>
              <a:t>Догляд за братами і сестрами по можливості слід довірити одній особі.</a:t>
            </a:r>
          </a:p>
          <a:p>
            <a:pPr marL="0" indent="0" algn="just">
              <a:buNone/>
            </a:pPr>
            <a:r>
              <a:rPr lang="uk" dirty="0"/>
              <a:t>Стаття 152. [обов'язок по забезпеченню] Кожен, </a:t>
            </a:r>
            <a:r>
              <a:rPr lang="uk" dirty="0" smtClean="0"/>
              <a:t>кого </a:t>
            </a:r>
            <a:r>
              <a:rPr lang="uk" dirty="0"/>
              <a:t>суд опіки та піклування призначає </a:t>
            </a:r>
            <a:r>
              <a:rPr lang="uk" dirty="0" smtClean="0"/>
              <a:t>опікуном</a:t>
            </a:r>
            <a:r>
              <a:rPr lang="uk" b="1" u="sng" dirty="0" smtClean="0"/>
              <a:t>, </a:t>
            </a:r>
            <a:r>
              <a:rPr lang="uk" b="1" u="sng" dirty="0"/>
              <a:t>зобов'язаний </a:t>
            </a:r>
            <a:r>
              <a:rPr lang="uk" b="1" u="sng" dirty="0" smtClean="0"/>
              <a:t>взяти на себе опіку. </a:t>
            </a:r>
            <a:r>
              <a:rPr lang="uk" u="sng" dirty="0"/>
              <a:t>З поважних причин суд з питань опіки та піклування може звільнити від цього обов’язку.</a:t>
            </a:r>
          </a:p>
          <a:p>
            <a:pPr marL="0" indent="0" algn="just">
              <a:buNone/>
            </a:pPr>
            <a:r>
              <a:rPr lang="uk" dirty="0"/>
              <a:t>Стаття 153. [форма та строк] піклування здійснюється шляхом складання </a:t>
            </a:r>
            <a:r>
              <a:rPr lang="uk" dirty="0">
                <a:hlinkClick r:id="rId2"/>
              </a:rPr>
              <a:t>присяги </a:t>
            </a:r>
            <a:r>
              <a:rPr lang="uk" dirty="0"/>
              <a:t>перед </a:t>
            </a:r>
            <a:r>
              <a:rPr lang="ru-RU" dirty="0" smtClean="0"/>
              <a:t>судом </a:t>
            </a:r>
            <a:r>
              <a:rPr lang="ru-RU" dirty="0"/>
              <a:t>з </a:t>
            </a:r>
            <a:r>
              <a:rPr lang="ru-RU" dirty="0" err="1"/>
              <a:t>питань</a:t>
            </a:r>
            <a:r>
              <a:rPr lang="ru-RU" dirty="0"/>
              <a:t> </a:t>
            </a:r>
            <a:r>
              <a:rPr lang="ru-RU" dirty="0" err="1"/>
              <a:t>опіки</a:t>
            </a:r>
            <a:r>
              <a:rPr lang="ru-RU" dirty="0"/>
              <a:t> та </a:t>
            </a:r>
            <a:r>
              <a:rPr lang="ru-RU" dirty="0" err="1" smtClean="0"/>
              <a:t>піклування</a:t>
            </a:r>
            <a:r>
              <a:rPr lang="uk" dirty="0" smtClean="0"/>
              <a:t>. </a:t>
            </a:r>
            <a:r>
              <a:rPr lang="uk" dirty="0"/>
              <a:t>Опікун повинен негайно приступити до виконання своїх обов'язків.</a:t>
            </a:r>
          </a:p>
          <a:p>
            <a:pPr marL="0" indent="0">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 </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2926548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Rozdział II. Sprawowanie opieki.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440204"/>
            <a:ext cx="5845176" cy="5083175"/>
          </a:xfrm>
        </p:spPr>
        <p:txBody>
          <a:bodyPr>
            <a:normAutofit fontScale="92500" lnSpcReduction="20000"/>
          </a:bodyPr>
          <a:lstStyle/>
          <a:p>
            <a:pPr marL="0" indent="0" algn="just">
              <a:lnSpc>
                <a:spcPct val="107000"/>
              </a:lnSpc>
              <a:spcAft>
                <a:spcPts val="800"/>
              </a:spcAft>
              <a:buNone/>
            </a:pPr>
            <a:r>
              <a:rPr lang="pl-PL" sz="1800" dirty="0" smtClean="0">
                <a:effectLst/>
                <a:ea typeface="Times New Roman" panose="02020603050405020304" pitchFamily="18" charset="0"/>
                <a:cs typeface="Times New Roman" panose="02020603050405020304" pitchFamily="18" charset="0"/>
              </a:rPr>
              <a:t>Art</a:t>
            </a:r>
            <a:r>
              <a:rPr lang="pl-PL" sz="1800" dirty="0">
                <a:effectLst/>
                <a:ea typeface="Times New Roman" panose="02020603050405020304" pitchFamily="18" charset="0"/>
                <a:cs typeface="Times New Roman" panose="02020603050405020304" pitchFamily="18" charset="0"/>
              </a:rPr>
              <a:t>. 154 [Zasady] Opiekun obowiązany jest wykonywać swe czynności z </a:t>
            </a:r>
            <a:r>
              <a:rPr lang="pl-PL" sz="1800" b="1" u="sng" dirty="0">
                <a:effectLst/>
                <a:ea typeface="Times New Roman" panose="02020603050405020304" pitchFamily="18" charset="0"/>
                <a:cs typeface="Times New Roman" panose="02020603050405020304" pitchFamily="18" charset="0"/>
              </a:rPr>
              <a:t>należytą starannością</a:t>
            </a:r>
            <a:r>
              <a:rPr lang="pl-PL" sz="1800" b="1" dirty="0">
                <a:effectLst/>
                <a:ea typeface="Times New Roman" panose="02020603050405020304" pitchFamily="18" charset="0"/>
                <a:cs typeface="Times New Roman" panose="02020603050405020304" pitchFamily="18" charset="0"/>
              </a:rPr>
              <a:t>, </a:t>
            </a:r>
            <a:r>
              <a:rPr lang="pl-PL" sz="1800" b="1" u="sng" dirty="0">
                <a:effectLst/>
                <a:ea typeface="Times New Roman" panose="02020603050405020304" pitchFamily="18" charset="0"/>
                <a:cs typeface="Times New Roman" panose="02020603050405020304" pitchFamily="18" charset="0"/>
              </a:rPr>
              <a:t>jak tego wymaga dobro pozostającego pod opieką i interes społeczny.</a:t>
            </a:r>
            <a:endParaRPr lang="pl-PL" sz="1800" b="1" u="sng"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Art. 155 [Nadzór sądu opiekuńczego; przepisy stosowane odpowiednio] </a:t>
            </a:r>
            <a:endParaRPr lang="pl-PL"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1. Opiekun </a:t>
            </a:r>
            <a:r>
              <a:rPr lang="pl-PL" sz="1800" b="1" u="sng" dirty="0">
                <a:effectLst/>
                <a:ea typeface="Times New Roman" panose="02020603050405020304" pitchFamily="18" charset="0"/>
                <a:cs typeface="Times New Roman" panose="02020603050405020304" pitchFamily="18" charset="0"/>
              </a:rPr>
              <a:t>sprawuje pieczę nad osobą i majątkiem pozostającego pod opieką</a:t>
            </a:r>
            <a:r>
              <a:rPr lang="pl-PL" sz="1800" u="sng" dirty="0">
                <a:effectLst/>
                <a:ea typeface="Times New Roman" panose="02020603050405020304" pitchFamily="18" charset="0"/>
                <a:cs typeface="Times New Roman" panose="02020603050405020304" pitchFamily="18" charset="0"/>
              </a:rPr>
              <a:t>; podlega przy tym nadzorowi sądu opiekuńczego.</a:t>
            </a:r>
            <a:endParaRPr lang="pl-PL" sz="1800" u="sng"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2. Do sprawowania opieki stosuje się odpowiednio przepisy o władzy rodzicielskiej z zachowaniem przepisów poniższych.</a:t>
            </a:r>
            <a:endParaRPr lang="pl-PL"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Art. 156 [Ważniejsze sprawy małoletniego] </a:t>
            </a:r>
            <a:r>
              <a:rPr lang="pl-PL" sz="1800" u="sng" dirty="0">
                <a:effectLst/>
                <a:ea typeface="Times New Roman" panose="02020603050405020304" pitchFamily="18" charset="0"/>
                <a:cs typeface="Times New Roman" panose="02020603050405020304" pitchFamily="18" charset="0"/>
              </a:rPr>
              <a:t>Opiekun powinien </a:t>
            </a:r>
            <a:r>
              <a:rPr lang="pl-PL" sz="1800" b="1" u="sng" dirty="0">
                <a:effectLst/>
                <a:ea typeface="Times New Roman" panose="02020603050405020304" pitchFamily="18" charset="0"/>
                <a:cs typeface="Times New Roman" panose="02020603050405020304" pitchFamily="18" charset="0"/>
              </a:rPr>
              <a:t>uzyskiwać zezwolenie sądu opiekuńczego we wszelkich ważniejszych sprawach</a:t>
            </a:r>
            <a:r>
              <a:rPr lang="pl-PL" sz="1800" u="sng" dirty="0">
                <a:effectLst/>
                <a:ea typeface="Times New Roman" panose="02020603050405020304" pitchFamily="18" charset="0"/>
                <a:cs typeface="Times New Roman" panose="02020603050405020304" pitchFamily="18" charset="0"/>
              </a:rPr>
              <a:t>, które dotyczą osoby lub majątku małoletniego.</a:t>
            </a:r>
            <a:endParaRPr lang="pl-PL" sz="1800" u="sng"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a:t>
            </a:r>
            <a:endParaRPr lang="pl-PL" sz="1800" dirty="0">
              <a:effectLst/>
              <a:ea typeface="Calibri" panose="020F0502020204030204" pitchFamily="34" charset="0"/>
              <a:cs typeface="Times New Roman" panose="02020603050405020304" pitchFamily="18" charset="0"/>
            </a:endParaRPr>
          </a:p>
          <a:p>
            <a:pPr marL="0" indent="0" algn="just">
              <a:lnSpc>
                <a:spcPct val="110000"/>
              </a:lnSpc>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40204"/>
            <a:ext cx="5183188" cy="4749459"/>
          </a:xfrm>
        </p:spPr>
        <p:txBody>
          <a:bodyPr>
            <a:normAutofit fontScale="55000" lnSpcReduction="20000"/>
          </a:bodyPr>
          <a:lstStyle/>
          <a:p>
            <a:pPr marL="0" indent="0" algn="just">
              <a:lnSpc>
                <a:spcPct val="107000"/>
              </a:lnSpc>
              <a:spcAft>
                <a:spcPts val="800"/>
              </a:spcAft>
              <a:buNone/>
            </a:pPr>
            <a:r>
              <a:rPr lang="uk" dirty="0" smtClean="0">
                <a:ea typeface="Times New Roman" panose="02020603050405020304" pitchFamily="18" charset="0"/>
                <a:cs typeface="Times New Roman" panose="02020603050405020304" pitchFamily="18" charset="0"/>
              </a:rPr>
              <a:t>Стаття </a:t>
            </a:r>
            <a:r>
              <a:rPr lang="uk" dirty="0">
                <a:ea typeface="Times New Roman" panose="02020603050405020304" pitchFamily="18" charset="0"/>
                <a:cs typeface="Times New Roman" panose="02020603050405020304" pitchFamily="18" charset="0"/>
              </a:rPr>
              <a:t>154. [Принципи] Опікун зобов'язаний здійснювати свою діяльність з </a:t>
            </a:r>
            <a:r>
              <a:rPr lang="uk" b="1" u="sng" dirty="0">
                <a:ea typeface="Times New Roman" panose="02020603050405020304" pitchFamily="18" charset="0"/>
                <a:cs typeface="Times New Roman" panose="02020603050405020304" pitchFamily="18" charset="0"/>
              </a:rPr>
              <a:t>належною ретельністю </a:t>
            </a:r>
            <a:r>
              <a:rPr lang="uk" b="1" dirty="0">
                <a:ea typeface="Times New Roman" panose="02020603050405020304" pitchFamily="18" charset="0"/>
                <a:cs typeface="Times New Roman" panose="02020603050405020304" pitchFamily="18" charset="0"/>
              </a:rPr>
              <a:t>, </a:t>
            </a:r>
            <a:r>
              <a:rPr lang="uk" b="1" u="sng" dirty="0">
                <a:ea typeface="Times New Roman" panose="02020603050405020304" pitchFamily="18" charset="0"/>
                <a:cs typeface="Times New Roman" panose="02020603050405020304" pitchFamily="18" charset="0"/>
              </a:rPr>
              <a:t>як того вимагає добробут особи, яка перебуває під опікою, та соціальний інтерес.</a:t>
            </a:r>
            <a:endParaRPr lang="pl-PL" b="1" u="sng"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Стаття 155. [нагляд суду з питань опіки та піклування; правила, що застосовуються відповідно]</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1. Опікун </a:t>
            </a:r>
            <a:r>
              <a:rPr lang="uk" b="1" u="sng" dirty="0">
                <a:ea typeface="Times New Roman" panose="02020603050405020304" pitchFamily="18" charset="0"/>
                <a:cs typeface="Times New Roman" panose="02020603050405020304" pitchFamily="18" charset="0"/>
              </a:rPr>
              <a:t>опікується особою та майном, що перебуває під опікою </a:t>
            </a:r>
            <a:r>
              <a:rPr lang="uk" u="sng" dirty="0">
                <a:ea typeface="Times New Roman" panose="02020603050405020304" pitchFamily="18" charset="0"/>
                <a:cs typeface="Times New Roman" panose="02020603050405020304" pitchFamily="18" charset="0"/>
              </a:rPr>
              <a:t>; він підлягає нагляду суду опіки та піклування.</a:t>
            </a:r>
            <a:endParaRPr lang="pl-PL" u="sng"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2. Положення про батьківські повноваження застосовуються </a:t>
            </a:r>
            <a:r>
              <a:rPr lang="uk" dirty="0" smtClean="0">
                <a:ea typeface="Times New Roman" panose="02020603050405020304" pitchFamily="18" charset="0"/>
                <a:cs typeface="Times New Roman" panose="02020603050405020304" pitchFamily="18" charset="0"/>
              </a:rPr>
              <a:t>відповідно до </a:t>
            </a:r>
            <a:r>
              <a:rPr lang="uk" dirty="0">
                <a:ea typeface="Times New Roman" panose="02020603050405020304" pitchFamily="18" charset="0"/>
                <a:cs typeface="Times New Roman" panose="02020603050405020304" pitchFamily="18" charset="0"/>
              </a:rPr>
              <a:t>піклування з урахуванням положень, наведених нижче.</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Стаття 156. [Важливіші справи неповнолітнього] </a:t>
            </a:r>
            <a:r>
              <a:rPr lang="uk" u="sng" dirty="0">
                <a:ea typeface="Times New Roman" panose="02020603050405020304" pitchFamily="18" charset="0"/>
                <a:cs typeface="Times New Roman" panose="02020603050405020304" pitchFamily="18" charset="0"/>
              </a:rPr>
              <a:t>Опікун повинен </a:t>
            </a:r>
            <a:r>
              <a:rPr lang="uk" b="1" u="sng" dirty="0">
                <a:ea typeface="Times New Roman" panose="02020603050405020304" pitchFamily="18" charset="0"/>
                <a:cs typeface="Times New Roman" panose="02020603050405020304" pitchFamily="18" charset="0"/>
              </a:rPr>
              <a:t>отримати згоду суду з питань опіки та піклування з усіх більш важливих </a:t>
            </a:r>
            <a:r>
              <a:rPr lang="uk" b="1" u="sng" dirty="0" smtClean="0">
                <a:ea typeface="Times New Roman" panose="02020603050405020304" pitchFamily="18" charset="0"/>
                <a:cs typeface="Times New Roman" panose="02020603050405020304" pitchFamily="18" charset="0"/>
              </a:rPr>
              <a:t>питань</a:t>
            </a:r>
            <a:r>
              <a:rPr lang="uk" u="sng" dirty="0" smtClean="0">
                <a:ea typeface="Times New Roman" panose="02020603050405020304" pitchFamily="18" charset="0"/>
                <a:cs typeface="Times New Roman" panose="02020603050405020304" pitchFamily="18" charset="0"/>
              </a:rPr>
              <a:t>, </a:t>
            </a:r>
            <a:r>
              <a:rPr lang="uk" u="sng" dirty="0">
                <a:ea typeface="Times New Roman" panose="02020603050405020304" pitchFamily="18" charset="0"/>
                <a:cs typeface="Times New Roman" panose="02020603050405020304" pitchFamily="18" charset="0"/>
              </a:rPr>
              <a:t>що стосуються особи чи майна неповнолітнього</a:t>
            </a:r>
            <a:r>
              <a:rPr lang="uk" u="sng" dirty="0" smtClean="0">
                <a:ea typeface="Times New Roman" panose="02020603050405020304" pitchFamily="18" charset="0"/>
                <a:cs typeface="Times New Roman" panose="02020603050405020304" pitchFamily="18" charset="0"/>
              </a:rPr>
              <a:t>.</a:t>
            </a:r>
            <a:endParaRPr lang="pl-PL" u="sng" dirty="0">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2119963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Rozdział II. Sprawowanie opieki.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440204"/>
            <a:ext cx="5845176" cy="5417796"/>
          </a:xfrm>
        </p:spPr>
        <p:txBody>
          <a:bodyPr>
            <a:normAutofit fontScale="55000" lnSpcReduction="20000"/>
          </a:bodyPr>
          <a:lstStyle/>
          <a:p>
            <a:pPr marL="0" indent="0" algn="just">
              <a:lnSpc>
                <a:spcPct val="107000"/>
              </a:lnSpc>
              <a:spcAft>
                <a:spcPts val="800"/>
              </a:spcAft>
              <a:buNone/>
            </a:pPr>
            <a:r>
              <a:rPr lang="pl-PL" sz="2900" dirty="0" smtClean="0">
                <a:effectLst/>
                <a:ea typeface="Times New Roman" panose="02020603050405020304" pitchFamily="18" charset="0"/>
                <a:cs typeface="Times New Roman" panose="02020603050405020304" pitchFamily="18" charset="0"/>
              </a:rPr>
              <a:t>Art</a:t>
            </a:r>
            <a:r>
              <a:rPr lang="pl-PL" sz="2900" dirty="0">
                <a:effectLst/>
                <a:ea typeface="Times New Roman" panose="02020603050405020304" pitchFamily="18" charset="0"/>
                <a:cs typeface="Times New Roman" panose="02020603050405020304" pitchFamily="18" charset="0"/>
              </a:rPr>
              <a:t>. 157 [Ustanowienie kuratora] Jeżeli opiekun doznaje </a:t>
            </a:r>
            <a:r>
              <a:rPr lang="pl-PL" sz="2900" b="1" dirty="0">
                <a:effectLst/>
                <a:ea typeface="Times New Roman" panose="02020603050405020304" pitchFamily="18" charset="0"/>
                <a:cs typeface="Times New Roman" panose="02020603050405020304" pitchFamily="18" charset="0"/>
              </a:rPr>
              <a:t>przemijającej przeszkody </a:t>
            </a:r>
            <a:r>
              <a:rPr lang="pl-PL" sz="2900" dirty="0">
                <a:effectLst/>
                <a:ea typeface="Times New Roman" panose="02020603050405020304" pitchFamily="18" charset="0"/>
                <a:cs typeface="Times New Roman" panose="02020603050405020304" pitchFamily="18" charset="0"/>
              </a:rPr>
              <a:t>w sprawowaniu opieki, </a:t>
            </a:r>
            <a:r>
              <a:rPr lang="pl-PL" sz="2900" b="1" dirty="0">
                <a:effectLst/>
                <a:ea typeface="Times New Roman" panose="02020603050405020304" pitchFamily="18" charset="0"/>
                <a:cs typeface="Times New Roman" panose="02020603050405020304" pitchFamily="18" charset="0"/>
              </a:rPr>
              <a:t>sąd opiekuńczy może ustanowić kuratora.</a:t>
            </a:r>
            <a:endParaRPr lang="pl-PL" sz="2900" b="1"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2900" dirty="0">
                <a:effectLst/>
                <a:ea typeface="Times New Roman" panose="02020603050405020304" pitchFamily="18" charset="0"/>
                <a:cs typeface="Times New Roman" panose="02020603050405020304" pitchFamily="18" charset="0"/>
              </a:rPr>
              <a:t>Art. 158 [Informowanie rodziców przez opiekuna] </a:t>
            </a:r>
            <a:r>
              <a:rPr lang="pl-PL" sz="2900" b="1" u="sng" dirty="0">
                <a:effectLst/>
                <a:ea typeface="Times New Roman" panose="02020603050405020304" pitchFamily="18" charset="0"/>
                <a:cs typeface="Times New Roman" panose="02020603050405020304" pitchFamily="18" charset="0"/>
              </a:rPr>
              <a:t>O decyzjach w ważniejszych sprawach, które dotyczą osoby lub majątku małoletniego opiekun powinien informować jego rodziców</a:t>
            </a:r>
            <a:r>
              <a:rPr lang="pl-PL" sz="2900" dirty="0">
                <a:effectLst/>
                <a:ea typeface="Times New Roman" panose="02020603050405020304" pitchFamily="18" charset="0"/>
                <a:cs typeface="Times New Roman" panose="02020603050405020304" pitchFamily="18" charset="0"/>
              </a:rPr>
              <a:t>, którzy uczestniczą w sprawowaniu bieżącej pieczy nad osobą dziecka i w jego wychowaniu. </a:t>
            </a:r>
            <a:endParaRPr lang="pl-PL" sz="2900" dirty="0">
              <a:effectLst/>
              <a:ea typeface="Calibri" panose="020F0502020204030204" pitchFamily="34" charset="0"/>
              <a:cs typeface="Times New Roman" panose="02020603050405020304" pitchFamily="18" charset="0"/>
            </a:endParaRPr>
          </a:p>
          <a:p>
            <a:pPr marL="0" indent="0">
              <a:lnSpc>
                <a:spcPct val="107000"/>
              </a:lnSpc>
              <a:spcAft>
                <a:spcPts val="800"/>
              </a:spcAft>
              <a:buNone/>
            </a:pPr>
            <a:r>
              <a:rPr lang="pl-PL" sz="2900" dirty="0">
                <a:effectLst/>
                <a:ea typeface="Times New Roman" panose="02020603050405020304" pitchFamily="18" charset="0"/>
                <a:cs typeface="Times New Roman" panose="02020603050405020304" pitchFamily="18" charset="0"/>
              </a:rPr>
              <a:t>Art. 159 [Reprezentacja] § 1. Opiekun nie może reprezentować osób pozostających pod jego opieką:</a:t>
            </a:r>
            <a:br>
              <a:rPr lang="pl-PL" sz="2900" dirty="0">
                <a:effectLst/>
                <a:ea typeface="Times New Roman" panose="02020603050405020304" pitchFamily="18" charset="0"/>
                <a:cs typeface="Times New Roman" panose="02020603050405020304" pitchFamily="18" charset="0"/>
              </a:rPr>
            </a:br>
            <a:r>
              <a:rPr lang="pl-PL" sz="2900" dirty="0">
                <a:effectLst/>
                <a:ea typeface="Times New Roman" panose="02020603050405020304" pitchFamily="18" charset="0"/>
                <a:cs typeface="Times New Roman" panose="02020603050405020304" pitchFamily="18" charset="0"/>
              </a:rPr>
              <a:t>1) przy czynnościach prawnych między tymi osobami; </a:t>
            </a:r>
            <a:r>
              <a:rPr lang="pl-PL" sz="2900" dirty="0">
                <a:ea typeface="Times New Roman" panose="02020603050405020304" pitchFamily="18" charset="0"/>
                <a:cs typeface="Times New Roman" panose="02020603050405020304" pitchFamily="18" charset="0"/>
              </a:rPr>
              <a:t/>
            </a:r>
            <a:br>
              <a:rPr lang="pl-PL" sz="2900" dirty="0">
                <a:ea typeface="Times New Roman" panose="02020603050405020304" pitchFamily="18" charset="0"/>
                <a:cs typeface="Times New Roman" panose="02020603050405020304" pitchFamily="18" charset="0"/>
              </a:rPr>
            </a:br>
            <a:r>
              <a:rPr lang="pl-PL" sz="2900" dirty="0">
                <a:effectLst/>
                <a:ea typeface="Times New Roman" panose="02020603050405020304" pitchFamily="18" charset="0"/>
                <a:cs typeface="Times New Roman" panose="02020603050405020304" pitchFamily="18" charset="0"/>
              </a:rPr>
              <a:t>2) przy czynnościach prawnych między jedną z tych osób a opiekunem albo jego małżonkiem, zstępnymi, wstępnymi lub rodzeństwem, chyba że czynność prawna polega na bezpłatnym przysporzeniu na rzecz osoby pozostającej pod opieką.</a:t>
            </a:r>
            <a:r>
              <a:rPr lang="pl-PL" sz="2900" dirty="0">
                <a:ea typeface="Times New Roman" panose="02020603050405020304" pitchFamily="18" charset="0"/>
                <a:cs typeface="Times New Roman" panose="02020603050405020304" pitchFamily="18" charset="0"/>
              </a:rPr>
              <a:t/>
            </a:r>
            <a:br>
              <a:rPr lang="pl-PL" sz="2900" dirty="0">
                <a:ea typeface="Times New Roman" panose="02020603050405020304" pitchFamily="18" charset="0"/>
                <a:cs typeface="Times New Roman" panose="02020603050405020304" pitchFamily="18" charset="0"/>
              </a:rPr>
            </a:br>
            <a:r>
              <a:rPr lang="pl-PL" sz="2900" dirty="0">
                <a:effectLst/>
                <a:ea typeface="Times New Roman" panose="02020603050405020304" pitchFamily="18" charset="0"/>
                <a:cs typeface="Times New Roman" panose="02020603050405020304" pitchFamily="18" charset="0"/>
              </a:rPr>
              <a:t>§ 2. Przepisy powyższe stosuje się odpowiednio w postępowaniu przed sądem lub innym organem państwowym.</a:t>
            </a:r>
            <a:endParaRPr lang="pl-PL" sz="29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a:t>
            </a:r>
            <a:endParaRPr lang="pl-PL" sz="1800" dirty="0">
              <a:effectLst/>
              <a:ea typeface="Calibri" panose="020F0502020204030204" pitchFamily="34" charset="0"/>
              <a:cs typeface="Times New Roman" panose="02020603050405020304" pitchFamily="18" charset="0"/>
            </a:endParaRPr>
          </a:p>
          <a:p>
            <a:pPr marL="0" indent="0" algn="just">
              <a:lnSpc>
                <a:spcPct val="110000"/>
              </a:lnSpc>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40204"/>
            <a:ext cx="5330952" cy="4749459"/>
          </a:xfrm>
        </p:spPr>
        <p:txBody>
          <a:bodyPr>
            <a:normAutofit/>
          </a:bodyPr>
          <a:lstStyle/>
          <a:p>
            <a:pPr marL="0" indent="0" algn="just">
              <a:lnSpc>
                <a:spcPct val="107000"/>
              </a:lnSpc>
              <a:spcAft>
                <a:spcPts val="800"/>
              </a:spcAft>
              <a:buNone/>
            </a:pPr>
            <a:r>
              <a:rPr lang="uk" sz="1500" dirty="0" smtClean="0">
                <a:ea typeface="Times New Roman" panose="02020603050405020304" pitchFamily="18" charset="0"/>
                <a:cs typeface="Times New Roman" panose="02020603050405020304" pitchFamily="18" charset="0"/>
              </a:rPr>
              <a:t>Стаття </a:t>
            </a:r>
            <a:r>
              <a:rPr lang="uk" sz="1500" dirty="0">
                <a:ea typeface="Times New Roman" panose="02020603050405020304" pitchFamily="18" charset="0"/>
                <a:cs typeface="Times New Roman" panose="02020603050405020304" pitchFamily="18" charset="0"/>
              </a:rPr>
              <a:t>157. [встановлення </a:t>
            </a:r>
            <a:r>
              <a:rPr lang="uk" sz="1500" dirty="0" smtClean="0">
                <a:ea typeface="Times New Roman" panose="02020603050405020304" pitchFamily="18" charset="0"/>
                <a:cs typeface="Times New Roman" panose="02020603050405020304" pitchFamily="18" charset="0"/>
              </a:rPr>
              <a:t>куратора] </a:t>
            </a:r>
            <a:r>
              <a:rPr lang="uk" sz="1500" dirty="0">
                <a:ea typeface="Times New Roman" panose="02020603050405020304" pitchFamily="18" charset="0"/>
                <a:cs typeface="Times New Roman" panose="02020603050405020304" pitchFamily="18" charset="0"/>
              </a:rPr>
              <a:t>Якщо опікун відчуває </a:t>
            </a:r>
            <a:r>
              <a:rPr lang="uk" sz="1500" b="1" dirty="0">
                <a:ea typeface="Times New Roman" panose="02020603050405020304" pitchFamily="18" charset="0"/>
                <a:cs typeface="Times New Roman" panose="02020603050405020304" pitchFamily="18" charset="0"/>
              </a:rPr>
              <a:t>тимчасову перешкоду </a:t>
            </a:r>
            <a:r>
              <a:rPr lang="uk" sz="1500" dirty="0">
                <a:ea typeface="Times New Roman" panose="02020603050405020304" pitchFamily="18" charset="0"/>
                <a:cs typeface="Times New Roman" panose="02020603050405020304" pitchFamily="18" charset="0"/>
              </a:rPr>
              <a:t>для піклування, </a:t>
            </a:r>
            <a:r>
              <a:rPr lang="uk" sz="1500" b="1" dirty="0">
                <a:ea typeface="Times New Roman" panose="02020603050405020304" pitchFamily="18" charset="0"/>
                <a:cs typeface="Times New Roman" panose="02020603050405020304" pitchFamily="18" charset="0"/>
              </a:rPr>
              <a:t>суд з питань опіки та піклування може встановити </a:t>
            </a:r>
            <a:r>
              <a:rPr lang="uk" sz="1500" b="1" dirty="0" smtClean="0">
                <a:ea typeface="Times New Roman" panose="02020603050405020304" pitchFamily="18" charset="0"/>
                <a:cs typeface="Times New Roman" panose="02020603050405020304" pitchFamily="18" charset="0"/>
              </a:rPr>
              <a:t>куратора.</a:t>
            </a:r>
            <a:endParaRPr lang="pl-PL" sz="1500" b="1"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500" dirty="0">
                <a:ea typeface="Times New Roman" panose="02020603050405020304" pitchFamily="18" charset="0"/>
                <a:cs typeface="Times New Roman" panose="02020603050405020304" pitchFamily="18" charset="0"/>
              </a:rPr>
              <a:t>Стаття 158. [Інформування батьків опікуном] </a:t>
            </a:r>
            <a:r>
              <a:rPr lang="uk" sz="1500" b="1" u="sng" dirty="0">
                <a:ea typeface="Times New Roman" panose="02020603050405020304" pitchFamily="18" charset="0"/>
                <a:cs typeface="Times New Roman" panose="02020603050405020304" pitchFamily="18" charset="0"/>
              </a:rPr>
              <a:t>Опікун зобов'язаний повідомляти про рішення з важливих справ щодо особи чи майна </a:t>
            </a:r>
            <a:r>
              <a:rPr lang="uk" sz="1500" b="1" u="sng" dirty="0" smtClean="0">
                <a:ea typeface="Times New Roman" panose="02020603050405020304" pitchFamily="18" charset="0"/>
                <a:cs typeface="Times New Roman" panose="02020603050405020304" pitchFamily="18" charset="0"/>
              </a:rPr>
              <a:t>неповнолітнього батьків</a:t>
            </a:r>
            <a:r>
              <a:rPr lang="uk" sz="1500" dirty="0" smtClean="0">
                <a:ea typeface="Times New Roman" panose="02020603050405020304" pitchFamily="18" charset="0"/>
                <a:cs typeface="Times New Roman" panose="02020603050405020304" pitchFamily="18" charset="0"/>
              </a:rPr>
              <a:t>, </a:t>
            </a:r>
            <a:r>
              <a:rPr lang="uk" sz="1500" dirty="0">
                <a:ea typeface="Times New Roman" panose="02020603050405020304" pitchFamily="18" charset="0"/>
                <a:cs typeface="Times New Roman" panose="02020603050405020304" pitchFamily="18" charset="0"/>
              </a:rPr>
              <a:t>які беруть участь у постійному догляді та вихованні дитини.</a:t>
            </a:r>
            <a:endParaRPr lang="pl-PL" sz="1500" dirty="0">
              <a:ea typeface="Calibri" panose="020F0502020204030204" pitchFamily="34" charset="0"/>
              <a:cs typeface="Times New Roman" panose="02020603050405020304" pitchFamily="18" charset="0"/>
            </a:endParaRPr>
          </a:p>
          <a:p>
            <a:pPr marL="0" indent="0">
              <a:lnSpc>
                <a:spcPct val="107000"/>
              </a:lnSpc>
              <a:spcAft>
                <a:spcPts val="800"/>
              </a:spcAft>
              <a:buNone/>
            </a:pPr>
            <a:r>
              <a:rPr lang="uk" sz="1500" dirty="0">
                <a:ea typeface="Times New Roman" panose="02020603050405020304" pitchFamily="18" charset="0"/>
                <a:cs typeface="Times New Roman" panose="02020603050405020304" pitchFamily="18" charset="0"/>
              </a:rPr>
              <a:t>Стаття 159. [Представництво] § 1. Опікун не може представляти осіб, які перебувають під його опікою: </a:t>
            </a:r>
            <a:r>
              <a:rPr lang="pl-PL" sz="1500" dirty="0">
                <a:ea typeface="Times New Roman" panose="02020603050405020304" pitchFamily="18" charset="0"/>
                <a:cs typeface="Times New Roman" panose="02020603050405020304" pitchFamily="18" charset="0"/>
              </a:rPr>
              <a:t/>
            </a:r>
            <a:br>
              <a:rPr lang="pl-PL" sz="1500" dirty="0">
                <a:ea typeface="Times New Roman" panose="02020603050405020304" pitchFamily="18" charset="0"/>
                <a:cs typeface="Times New Roman" panose="02020603050405020304" pitchFamily="18" charset="0"/>
              </a:rPr>
            </a:br>
            <a:r>
              <a:rPr lang="uk" sz="1500" dirty="0">
                <a:ea typeface="Times New Roman" panose="02020603050405020304" pitchFamily="18" charset="0"/>
                <a:cs typeface="Times New Roman" panose="02020603050405020304" pitchFamily="18" charset="0"/>
              </a:rPr>
              <a:t>1) у правочинах між цими особами; </a:t>
            </a:r>
            <a:r>
              <a:rPr lang="pl-PL" sz="1500" dirty="0">
                <a:ea typeface="Times New Roman" panose="02020603050405020304" pitchFamily="18" charset="0"/>
                <a:cs typeface="Times New Roman" panose="02020603050405020304" pitchFamily="18" charset="0"/>
              </a:rPr>
              <a:t/>
            </a:r>
            <a:br>
              <a:rPr lang="pl-PL" sz="1500" dirty="0">
                <a:ea typeface="Times New Roman" panose="02020603050405020304" pitchFamily="18" charset="0"/>
                <a:cs typeface="Times New Roman" panose="02020603050405020304" pitchFamily="18" charset="0"/>
              </a:rPr>
            </a:br>
            <a:r>
              <a:rPr lang="uk" sz="1500" dirty="0">
                <a:ea typeface="Times New Roman" panose="02020603050405020304" pitchFamily="18" charset="0"/>
                <a:cs typeface="Times New Roman" panose="02020603050405020304" pitchFamily="18" charset="0"/>
              </a:rPr>
              <a:t>2) у </a:t>
            </a:r>
            <a:r>
              <a:rPr lang="uk" sz="1500" dirty="0" smtClean="0">
                <a:ea typeface="Times New Roman" panose="02020603050405020304" pitchFamily="18" charset="0"/>
                <a:cs typeface="Times New Roman" panose="02020603050405020304" pitchFamily="18" charset="0"/>
              </a:rPr>
              <a:t>правочинах між </a:t>
            </a:r>
            <a:r>
              <a:rPr lang="uk" sz="1500" dirty="0">
                <a:ea typeface="Times New Roman" panose="02020603050405020304" pitchFamily="18" charset="0"/>
                <a:cs typeface="Times New Roman" panose="02020603050405020304" pitchFamily="18" charset="0"/>
              </a:rPr>
              <a:t>однією з цих осіб та опікуном або його подружжям, нащадками, </a:t>
            </a:r>
            <a:r>
              <a:rPr lang="uk" sz="1500" dirty="0" smtClean="0">
                <a:ea typeface="Times New Roman" panose="02020603050405020304" pitchFamily="18" charset="0"/>
                <a:cs typeface="Times New Roman" panose="02020603050405020304" pitchFamily="18" charset="0"/>
              </a:rPr>
              <a:t>предками чи </a:t>
            </a:r>
            <a:r>
              <a:rPr lang="uk" sz="1500" dirty="0">
                <a:ea typeface="Times New Roman" panose="02020603050405020304" pitchFamily="18" charset="0"/>
                <a:cs typeface="Times New Roman" panose="02020603050405020304" pitchFamily="18" charset="0"/>
              </a:rPr>
              <a:t>братами і сестрами, якщо юридична дія не полягає в одержанні безоплатної вигоди на користь особи, яка перебуває під опікою. </a:t>
            </a:r>
            <a:r>
              <a:rPr lang="pl-PL" sz="1500" dirty="0">
                <a:ea typeface="Times New Roman" panose="02020603050405020304" pitchFamily="18" charset="0"/>
                <a:cs typeface="Times New Roman" panose="02020603050405020304" pitchFamily="18" charset="0"/>
              </a:rPr>
              <a:t/>
            </a:r>
            <a:br>
              <a:rPr lang="pl-PL" sz="1500" dirty="0">
                <a:ea typeface="Times New Roman" panose="02020603050405020304" pitchFamily="18" charset="0"/>
                <a:cs typeface="Times New Roman" panose="02020603050405020304" pitchFamily="18" charset="0"/>
              </a:rPr>
            </a:br>
            <a:r>
              <a:rPr lang="uk" sz="1500" dirty="0">
                <a:ea typeface="Times New Roman" panose="02020603050405020304" pitchFamily="18" charset="0"/>
                <a:cs typeface="Times New Roman" panose="02020603050405020304" pitchFamily="18" charset="0"/>
              </a:rPr>
              <a:t>§ 2. Зазначені положення відповідно застосовуються при розгляді справи в суді чи іншому державному органі</a:t>
            </a:r>
            <a:r>
              <a:rPr lang="uk" sz="1500" dirty="0" smtClean="0">
                <a:ea typeface="Times New Roman" panose="02020603050405020304" pitchFamily="18" charset="0"/>
                <a:cs typeface="Times New Roman" panose="02020603050405020304" pitchFamily="18" charset="0"/>
              </a:rPr>
              <a:t>.</a:t>
            </a:r>
            <a:endParaRPr lang="pl-PL" sz="1500" b="1"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2586001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Rozdział II. Sprawowanie opieki.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440204"/>
            <a:ext cx="5845176" cy="5417796"/>
          </a:xfrm>
        </p:spPr>
        <p:txBody>
          <a:bodyPr>
            <a:normAutofit/>
          </a:bodyPr>
          <a:lstStyle/>
          <a:p>
            <a:pPr marL="0" indent="0" algn="just">
              <a:lnSpc>
                <a:spcPct val="107000"/>
              </a:lnSpc>
              <a:spcAft>
                <a:spcPts val="800"/>
              </a:spcAft>
              <a:buNone/>
            </a:pPr>
            <a:r>
              <a:rPr lang="pl-PL" sz="1700" dirty="0">
                <a:effectLst/>
                <a:latin typeface="Times New Roman" panose="02020603050405020304" pitchFamily="18" charset="0"/>
                <a:ea typeface="Times New Roman" panose="02020603050405020304" pitchFamily="18" charset="0"/>
                <a:cs typeface="Times New Roman" panose="02020603050405020304" pitchFamily="18" charset="0"/>
              </a:rPr>
              <a:t>Art. 160 [Sporządzenie inwentarza] § 1. </a:t>
            </a:r>
            <a:r>
              <a:rPr lang="pl-PL" sz="1700" b="1" u="sng" dirty="0">
                <a:effectLst/>
                <a:latin typeface="Times New Roman" panose="02020603050405020304" pitchFamily="18" charset="0"/>
                <a:ea typeface="Times New Roman" panose="02020603050405020304" pitchFamily="18" charset="0"/>
                <a:cs typeface="Times New Roman" panose="02020603050405020304" pitchFamily="18" charset="0"/>
              </a:rPr>
              <a:t>Niezwłocznie po objęciu opieki opiekun obowiązany jest sporządzić inwentarz majątku osoby pozostającej pod opieką i przedstawić go </a:t>
            </a:r>
            <a:r>
              <a:rPr lang="pl-PL" sz="1700" b="1" u="sng" dirty="0">
                <a:effectLst/>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sądowi opiekuńczemu</a:t>
            </a:r>
            <a:r>
              <a:rPr lang="pl-PL" sz="1700" dirty="0">
                <a:effectLst/>
                <a:latin typeface="Times New Roman" panose="02020603050405020304" pitchFamily="18" charset="0"/>
                <a:ea typeface="Times New Roman" panose="02020603050405020304" pitchFamily="18" charset="0"/>
                <a:cs typeface="Times New Roman" panose="02020603050405020304" pitchFamily="18" charset="0"/>
              </a:rPr>
              <a:t>. Przepis powyższy stosuje się odpowiednio w razie późniejszego nabycia majątku przez osobę pozostającą pod opieką.</a:t>
            </a:r>
          </a:p>
          <a:p>
            <a:pPr marL="0" indent="0" algn="just">
              <a:lnSpc>
                <a:spcPct val="107000"/>
              </a:lnSpc>
              <a:spcAft>
                <a:spcPts val="800"/>
              </a:spcAft>
              <a:buNone/>
            </a:pPr>
            <a:r>
              <a:rPr lang="pl-PL" sz="1700" dirty="0">
                <a:effectLst/>
                <a:latin typeface="Times New Roman" panose="02020603050405020304" pitchFamily="18" charset="0"/>
                <a:ea typeface="Times New Roman" panose="02020603050405020304" pitchFamily="18" charset="0"/>
                <a:cs typeface="Times New Roman" panose="02020603050405020304" pitchFamily="18" charset="0"/>
              </a:rPr>
              <a:t>§ 2. Sąd opiekuńczy może zwolnić opiekuna od obowiązku sporządzenia inwentarza, </a:t>
            </a:r>
            <a:r>
              <a:rPr lang="pl-PL" sz="1700" b="1" u="sng" dirty="0">
                <a:effectLst/>
                <a:latin typeface="Times New Roman" panose="02020603050405020304" pitchFamily="18" charset="0"/>
                <a:ea typeface="Times New Roman" panose="02020603050405020304" pitchFamily="18" charset="0"/>
                <a:cs typeface="Times New Roman" panose="02020603050405020304" pitchFamily="18" charset="0"/>
              </a:rPr>
              <a:t>jeżeli majątek jest nieznaczny</a:t>
            </a:r>
            <a:r>
              <a:rPr lang="pl-PL" sz="17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pl-PL" sz="1700" dirty="0">
                <a:latin typeface="Calibri" panose="020F0502020204030204" pitchFamily="34" charset="0"/>
                <a:ea typeface="Times New Roman" panose="02020603050405020304" pitchFamily="18" charset="0"/>
                <a:cs typeface="Times New Roman" panose="02020603050405020304" pitchFamily="18" charset="0"/>
              </a:rPr>
              <a:t/>
            </a:r>
            <a:br>
              <a:rPr lang="pl-PL" sz="1700" dirty="0">
                <a:latin typeface="Calibri" panose="020F0502020204030204" pitchFamily="34" charset="0"/>
                <a:ea typeface="Times New Roman" panose="02020603050405020304" pitchFamily="18" charset="0"/>
                <a:cs typeface="Times New Roman" panose="02020603050405020304" pitchFamily="18" charset="0"/>
              </a:rPr>
            </a:br>
            <a:r>
              <a:rPr lang="pl-PL" sz="1700" dirty="0">
                <a:latin typeface="Calibri" panose="020F0502020204030204" pitchFamily="34" charset="0"/>
                <a:ea typeface="Times New Roman" panose="02020603050405020304" pitchFamily="18" charset="0"/>
                <a:cs typeface="Times New Roman" panose="02020603050405020304" pitchFamily="18" charset="0"/>
              </a:rPr>
              <a:t/>
            </a:r>
            <a:br>
              <a:rPr lang="pl-PL" sz="1700" dirty="0">
                <a:latin typeface="Calibri" panose="020F0502020204030204" pitchFamily="34" charset="0"/>
                <a:ea typeface="Times New Roman" panose="02020603050405020304" pitchFamily="18" charset="0"/>
                <a:cs typeface="Times New Roman" panose="02020603050405020304" pitchFamily="18" charset="0"/>
              </a:rPr>
            </a:br>
            <a:r>
              <a:rPr lang="pl-PL" sz="1700" dirty="0">
                <a:effectLst/>
                <a:latin typeface="Times New Roman" panose="02020603050405020304" pitchFamily="18" charset="0"/>
                <a:ea typeface="Times New Roman" panose="02020603050405020304" pitchFamily="18" charset="0"/>
                <a:cs typeface="Times New Roman" panose="02020603050405020304" pitchFamily="18" charset="0"/>
              </a:rPr>
              <a:t>Art. 161 [Zabezpieczenie kosztowności i gotówki] § 1. Sąd opiekuńczy może </a:t>
            </a:r>
            <a:r>
              <a:rPr lang="pl-PL" sz="1700" b="1" dirty="0">
                <a:effectLst/>
                <a:latin typeface="Times New Roman" panose="02020603050405020304" pitchFamily="18" charset="0"/>
                <a:ea typeface="Times New Roman" panose="02020603050405020304" pitchFamily="18" charset="0"/>
                <a:cs typeface="Times New Roman" panose="02020603050405020304" pitchFamily="18" charset="0"/>
              </a:rPr>
              <a:t>zobowiązać </a:t>
            </a:r>
            <a:r>
              <a:rPr lang="pl-PL" sz="1700" dirty="0">
                <a:effectLst/>
                <a:latin typeface="Times New Roman" panose="02020603050405020304" pitchFamily="18" charset="0"/>
                <a:ea typeface="Times New Roman" panose="02020603050405020304" pitchFamily="18" charset="0"/>
                <a:cs typeface="Times New Roman" panose="02020603050405020304" pitchFamily="18" charset="0"/>
              </a:rPr>
              <a:t>opiekuna do złożenia do </a:t>
            </a:r>
            <a:r>
              <a:rPr lang="pl-PL" sz="1700" b="1" u="sng" dirty="0">
                <a:effectLst/>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 xmlns:ahyp="http://schemas.microsoft.com/office/drawing/2018/hyperlinkcolor" val="tx"/>
                    </a:ext>
                  </a:extLst>
                </a:hlinkClick>
              </a:rPr>
              <a:t>depozytu sądowego</a:t>
            </a:r>
            <a:r>
              <a:rPr lang="pl-PL" sz="17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l-PL" sz="1700" dirty="0">
                <a:effectLst/>
                <a:latin typeface="Times New Roman" panose="02020603050405020304" pitchFamily="18" charset="0"/>
                <a:ea typeface="Times New Roman" panose="02020603050405020304" pitchFamily="18" charset="0"/>
                <a:cs typeface="Times New Roman" panose="02020603050405020304" pitchFamily="18" charset="0"/>
              </a:rPr>
              <a:t>kosztowności, papierów wartościowych i innych dokumentów należących do pozostającego pod opieką. Przedmioty te nie mogą być odebrane bez zezwolenia </a:t>
            </a:r>
            <a:r>
              <a:rPr lang="pl-PL" sz="1700" dirty="0" smtClean="0">
                <a:effectLst/>
                <a:latin typeface="Times New Roman" panose="02020603050405020304" pitchFamily="18" charset="0"/>
                <a:ea typeface="Times New Roman" panose="02020603050405020304" pitchFamily="18" charset="0"/>
                <a:cs typeface="Times New Roman" panose="02020603050405020304" pitchFamily="18" charset="0"/>
              </a:rPr>
              <a:t>sądu opiekuńczego.</a:t>
            </a:r>
            <a:endParaRPr lang="pl-PL" sz="1700" dirty="0">
              <a:effectLst/>
              <a:ea typeface="Calibri" panose="020F0502020204030204" pitchFamily="34" charset="0"/>
              <a:cs typeface="Times New Roman" panose="02020603050405020304" pitchFamily="18" charset="0"/>
            </a:endParaRP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40204"/>
            <a:ext cx="5183188" cy="4749459"/>
          </a:xfrm>
        </p:spPr>
        <p:txBody>
          <a:bodyPr>
            <a:noAutofit/>
          </a:bodyPr>
          <a:lstStyle/>
          <a:p>
            <a:pPr marL="0" indent="0" algn="just">
              <a:lnSpc>
                <a:spcPct val="107000"/>
              </a:lnSpc>
              <a:spcAft>
                <a:spcPts val="800"/>
              </a:spcAft>
              <a:buNone/>
            </a:pPr>
            <a:r>
              <a:rPr lang="uk" sz="1600" dirty="0">
                <a:latin typeface="Times New Roman" panose="02020603050405020304" pitchFamily="18" charset="0"/>
                <a:ea typeface="Times New Roman" panose="02020603050405020304" pitchFamily="18" charset="0"/>
                <a:cs typeface="Times New Roman" panose="02020603050405020304" pitchFamily="18" charset="0"/>
              </a:rPr>
              <a:t>Стаття 160. [Складання опису] § 1. </a:t>
            </a:r>
            <a:r>
              <a:rPr lang="uk" sz="1600" b="1" u="sng" dirty="0">
                <a:latin typeface="Times New Roman" panose="02020603050405020304" pitchFamily="18" charset="0"/>
                <a:ea typeface="Times New Roman" panose="02020603050405020304" pitchFamily="18" charset="0"/>
                <a:cs typeface="Times New Roman" panose="02020603050405020304" pitchFamily="18" charset="0"/>
              </a:rPr>
              <a:t>Негайно після опіки опікун зобов'язаний скласти опис майна особи, яка перебуває під опікою, та надати </a:t>
            </a:r>
            <a:r>
              <a:rPr lang="uk" sz="1600" b="1" u="sng" dirty="0" smtClean="0">
                <a:latin typeface="Times New Roman" panose="02020603050405020304" pitchFamily="18" charset="0"/>
                <a:ea typeface="Times New Roman" panose="02020603050405020304" pitchFamily="18" charset="0"/>
                <a:cs typeface="Times New Roman" panose="02020603050405020304" pitchFamily="18" charset="0"/>
              </a:rPr>
              <a:t>його </a:t>
            </a:r>
            <a:r>
              <a:rPr lang="uk" sz="1600" b="1" u="sng" dirty="0" smtClean="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xmlns:lc="http://schemas.openxmlformats.org/drawingml/2006/lockedCanvas" val="tx"/>
                    </a:ext>
                  </a:extLst>
                </a:hlinkClick>
              </a:rPr>
              <a:t>до </a:t>
            </a:r>
            <a:r>
              <a:rPr lang="uk" sz="1600" b="1" u="sng" dirty="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xmlns:lc="http://schemas.openxmlformats.org/drawingml/2006/lockedCanvas" val="tx"/>
                    </a:ext>
                  </a:extLst>
                </a:hlinkClick>
              </a:rPr>
              <a:t>суду з питань опіки та </a:t>
            </a:r>
            <a:r>
              <a:rPr lang="uk" sz="1600" b="1" u="sng" dirty="0" smtClean="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xmlns:lc="http://schemas.openxmlformats.org/drawingml/2006/lockedCanvas" val="tx"/>
                    </a:ext>
                  </a:extLst>
                </a:hlinkClick>
              </a:rPr>
              <a:t>піклування</a:t>
            </a:r>
            <a:r>
              <a:rPr lang="uk"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sz="1600" dirty="0">
                <a:latin typeface="Times New Roman" panose="02020603050405020304" pitchFamily="18" charset="0"/>
                <a:ea typeface="Times New Roman" panose="02020603050405020304" pitchFamily="18" charset="0"/>
                <a:cs typeface="Times New Roman" panose="02020603050405020304" pitchFamily="18" charset="0"/>
              </a:rPr>
              <a:t>Вищезазначене положення застосовується з відповідними змінами у разі наступного придбання майна особою, яка перебуває під опікою.</a:t>
            </a:r>
          </a:p>
          <a:p>
            <a:pPr marL="0" indent="0" algn="just">
              <a:lnSpc>
                <a:spcPct val="107000"/>
              </a:lnSpc>
              <a:spcAft>
                <a:spcPts val="800"/>
              </a:spcAft>
              <a:buNone/>
            </a:pPr>
            <a:r>
              <a:rPr lang="uk" sz="1600" dirty="0">
                <a:latin typeface="Times New Roman" panose="02020603050405020304" pitchFamily="18" charset="0"/>
                <a:ea typeface="Times New Roman" panose="02020603050405020304" pitchFamily="18" charset="0"/>
                <a:cs typeface="Times New Roman" panose="02020603050405020304" pitchFamily="18" charset="0"/>
              </a:rPr>
              <a:t>§ 2. </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Суд з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питань</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опіки</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піклування</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sz="1600" dirty="0">
                <a:latin typeface="Times New Roman" panose="02020603050405020304" pitchFamily="18" charset="0"/>
                <a:ea typeface="Times New Roman" panose="02020603050405020304" pitchFamily="18" charset="0"/>
                <a:cs typeface="Times New Roman" panose="02020603050405020304" pitchFamily="18" charset="0"/>
              </a:rPr>
              <a:t>може звільнити опікуна від обов'язку складання опису, </a:t>
            </a:r>
            <a:r>
              <a:rPr lang="uk" sz="1600" b="1" u="sng" dirty="0">
                <a:latin typeface="Times New Roman" panose="02020603050405020304" pitchFamily="18" charset="0"/>
                <a:ea typeface="Times New Roman" panose="02020603050405020304" pitchFamily="18" charset="0"/>
                <a:cs typeface="Times New Roman" panose="02020603050405020304" pitchFamily="18" charset="0"/>
              </a:rPr>
              <a:t>якщо майно </a:t>
            </a:r>
            <a:r>
              <a:rPr lang="uk" sz="1600" b="1" u="sng" dirty="0" smtClean="0">
                <a:latin typeface="Times New Roman" panose="02020603050405020304" pitchFamily="18" charset="0"/>
                <a:ea typeface="Times New Roman" panose="02020603050405020304" pitchFamily="18" charset="0"/>
                <a:cs typeface="Times New Roman" panose="02020603050405020304" pitchFamily="18" charset="0"/>
              </a:rPr>
              <a:t>є незначним</a:t>
            </a:r>
            <a:r>
              <a:rPr lang="uk" sz="16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L="0" indent="0" algn="just">
              <a:lnSpc>
                <a:spcPct val="107000"/>
              </a:lnSpc>
              <a:spcAft>
                <a:spcPts val="800"/>
              </a:spcAft>
              <a:buNone/>
            </a:pPr>
            <a:r>
              <a:rPr lang="uk" sz="1600" dirty="0" smtClean="0">
                <a:latin typeface="Times New Roman" panose="02020603050405020304" pitchFamily="18" charset="0"/>
                <a:ea typeface="Times New Roman" panose="02020603050405020304" pitchFamily="18" charset="0"/>
                <a:cs typeface="Times New Roman" panose="02020603050405020304" pitchFamily="18" charset="0"/>
              </a:rPr>
              <a:t>Стаття </a:t>
            </a:r>
            <a:r>
              <a:rPr lang="uk" sz="1600" dirty="0">
                <a:latin typeface="Times New Roman" panose="02020603050405020304" pitchFamily="18" charset="0"/>
                <a:ea typeface="Times New Roman" panose="02020603050405020304" pitchFamily="18" charset="0"/>
                <a:cs typeface="Times New Roman" panose="02020603050405020304" pitchFamily="18" charset="0"/>
              </a:rPr>
              <a:t>161. [Забезпечення цінностей та готівки] § 1.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С</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уд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питань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опіки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піклування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uk" sz="1600" dirty="0" smtClean="0">
                <a:latin typeface="Times New Roman" panose="02020603050405020304" pitchFamily="18" charset="0"/>
                <a:ea typeface="Times New Roman" panose="02020603050405020304" pitchFamily="18" charset="0"/>
                <a:cs typeface="Times New Roman" panose="02020603050405020304" pitchFamily="18" charset="0"/>
              </a:rPr>
              <a:t>може </a:t>
            </a:r>
            <a:r>
              <a:rPr lang="uk" sz="1600" b="1" dirty="0">
                <a:latin typeface="Times New Roman" panose="02020603050405020304" pitchFamily="18" charset="0"/>
                <a:ea typeface="Times New Roman" panose="02020603050405020304" pitchFamily="18" charset="0"/>
                <a:cs typeface="Times New Roman" panose="02020603050405020304" pitchFamily="18" charset="0"/>
              </a:rPr>
              <a:t>вимагати </a:t>
            </a:r>
            <a:r>
              <a:rPr lang="uk" sz="1600" dirty="0">
                <a:latin typeface="Times New Roman" panose="02020603050405020304" pitchFamily="18" charset="0"/>
                <a:ea typeface="Times New Roman" panose="02020603050405020304" pitchFamily="18" charset="0"/>
                <a:cs typeface="Times New Roman" panose="02020603050405020304" pitchFamily="18" charset="0"/>
              </a:rPr>
              <a:t>від опікуна </a:t>
            </a:r>
            <a:r>
              <a:rPr lang="uk" sz="1600" b="1" u="sng" dirty="0">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xmlns:lc="http://schemas.openxmlformats.org/drawingml/2006/lockedCanvas" val="tx"/>
                    </a:ext>
                  </a:extLst>
                </a:hlinkClick>
              </a:rPr>
              <a:t>здачі в суд</a:t>
            </a:r>
            <a:r>
              <a:rPr lang="uk"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uk" sz="1600" dirty="0">
                <a:latin typeface="Times New Roman" panose="02020603050405020304" pitchFamily="18" charset="0"/>
                <a:ea typeface="Times New Roman" panose="02020603050405020304" pitchFamily="18" charset="0"/>
                <a:cs typeface="Times New Roman" panose="02020603050405020304" pitchFamily="18" charset="0"/>
              </a:rPr>
              <a:t>цінності, цінні папери та інші документи, що належать зберігачу. Ці предмети не можуть бути забрані без дозволу суду опіки та піклування</a:t>
            </a:r>
            <a:r>
              <a:rPr lang="uk" sz="16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pl-PL" sz="1600" b="1" dirty="0">
              <a:latin typeface="Times New Roman" panose="02020603050405020304" pitchFamily="18" charset="0"/>
              <a:cs typeface="Times New Roman" panose="02020603050405020304" pitchFamily="18" charset="0"/>
            </a:endParaRPr>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1930809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Rozdział II. Sprawowanie opieki.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393143"/>
            <a:ext cx="5845176" cy="5417796"/>
          </a:xfrm>
        </p:spPr>
        <p:txBody>
          <a:bodyPr>
            <a:normAutofit/>
          </a:bodyPr>
          <a:lstStyle/>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2. Gotówka pozostającego pod opieką, jeżeli nie jest potrzebna do zaspokajania jego uzasadnionych potrzeb, powinna być złożona przez opiekuna w instytucji bankowej. Opiekun może podejmować ulokowaną gotówkę tylko za zezwoleniem sądu opiekuńczego.</a:t>
            </a:r>
            <a:endParaRPr lang="pl-PL" sz="1800" dirty="0">
              <a:effectLst/>
              <a:ea typeface="Calibri" panose="020F0502020204030204" pitchFamily="34" charset="0"/>
              <a:cs typeface="Times New Roman" panose="02020603050405020304" pitchFamily="18" charset="0"/>
            </a:endParaRPr>
          </a:p>
          <a:p>
            <a:pPr marL="0" indent="0">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Art. 162 [Wynagrodzenie opiekuna] </a:t>
            </a:r>
            <a:endParaRPr lang="pl-PL"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1. </a:t>
            </a:r>
            <a:r>
              <a:rPr lang="pl-PL" sz="1800" b="1" dirty="0">
                <a:effectLst/>
                <a:ea typeface="Times New Roman" panose="02020603050405020304" pitchFamily="18" charset="0"/>
                <a:cs typeface="Times New Roman" panose="02020603050405020304" pitchFamily="18" charset="0"/>
              </a:rPr>
              <a:t>Sąd opiekuńczy </a:t>
            </a:r>
            <a:r>
              <a:rPr lang="pl-PL" sz="1800" dirty="0">
                <a:effectLst/>
                <a:ea typeface="Times New Roman" panose="02020603050405020304" pitchFamily="18" charset="0"/>
                <a:cs typeface="Times New Roman" panose="02020603050405020304" pitchFamily="18" charset="0"/>
              </a:rPr>
              <a:t>przyzna opiekunowi </a:t>
            </a:r>
            <a:r>
              <a:rPr lang="pl-PL" sz="1800" u="sng" dirty="0">
                <a:effectLst/>
                <a:ea typeface="Times New Roman" panose="02020603050405020304" pitchFamily="18" charset="0"/>
                <a:cs typeface="Times New Roman" panose="02020603050405020304" pitchFamily="18" charset="0"/>
              </a:rPr>
              <a:t>za sprawowanie opieki </a:t>
            </a:r>
            <a:r>
              <a:rPr lang="pl-PL" sz="1800" b="1" dirty="0">
                <a:effectLst/>
                <a:ea typeface="Times New Roman" panose="02020603050405020304" pitchFamily="18" charset="0"/>
                <a:cs typeface="Times New Roman" panose="02020603050405020304" pitchFamily="18" charset="0"/>
              </a:rPr>
              <a:t>okresowe albo wynagrodzenie jednorazowe w dniu ustania opieki </a:t>
            </a:r>
            <a:r>
              <a:rPr lang="pl-PL" sz="1800" b="1" u="sng" dirty="0">
                <a:ea typeface="Times New Roman" panose="02020603050405020304" pitchFamily="18" charset="0"/>
                <a:cs typeface="Times New Roman" panose="02020603050405020304" pitchFamily="18" charset="0"/>
              </a:rPr>
              <a:t>na jego żądanie stosowne wynagrodzenie o</a:t>
            </a:r>
            <a:r>
              <a:rPr lang="pl-PL" sz="1800" b="1" dirty="0">
                <a:effectLst/>
                <a:ea typeface="Times New Roman" panose="02020603050405020304" pitchFamily="18" charset="0"/>
                <a:cs typeface="Times New Roman" panose="02020603050405020304" pitchFamily="18" charset="0"/>
              </a:rPr>
              <a:t>pieki lub </a:t>
            </a:r>
            <a:r>
              <a:rPr lang="pl-PL" sz="1800" b="1" dirty="0" smtClean="0">
                <a:effectLst/>
                <a:ea typeface="Times New Roman" panose="02020603050405020304" pitchFamily="18" charset="0"/>
                <a:cs typeface="Times New Roman" panose="02020603050405020304" pitchFamily="18" charset="0"/>
              </a:rPr>
              <a:t>zwolnenia </a:t>
            </a:r>
            <a:r>
              <a:rPr lang="pl-PL" sz="1800" b="1" dirty="0">
                <a:effectLst/>
                <a:ea typeface="Times New Roman" panose="02020603050405020304" pitchFamily="18" charset="0"/>
                <a:cs typeface="Times New Roman" panose="02020603050405020304" pitchFamily="18" charset="0"/>
              </a:rPr>
              <a:t>go od </a:t>
            </a:r>
            <a:r>
              <a:rPr lang="pl-PL" sz="1800" b="1" dirty="0" smtClean="0">
                <a:effectLst/>
                <a:ea typeface="Times New Roman" panose="02020603050405020304" pitchFamily="18" charset="0"/>
                <a:cs typeface="Times New Roman" panose="02020603050405020304" pitchFamily="18" charset="0"/>
              </a:rPr>
              <a:t>niej</a:t>
            </a:r>
            <a:r>
              <a:rPr lang="uk-UA" sz="1800" b="1" dirty="0" smtClean="0">
                <a:ea typeface="Times New Roman" panose="02020603050405020304" pitchFamily="18" charset="0"/>
                <a:cs typeface="Times New Roman" panose="02020603050405020304" pitchFamily="18" charset="0"/>
              </a:rPr>
              <a:t>.</a:t>
            </a: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393143"/>
            <a:ext cx="5183188" cy="4796520"/>
          </a:xfrm>
        </p:spPr>
        <p:txBody>
          <a:bodyPr>
            <a:normAutofit/>
          </a:bodyPr>
          <a:lstStyle/>
          <a:p>
            <a:pPr marL="0" indent="0" algn="just">
              <a:lnSpc>
                <a:spcPct val="107000"/>
              </a:lnSpc>
              <a:spcAft>
                <a:spcPts val="800"/>
              </a:spcAft>
              <a:buNone/>
            </a:pPr>
            <a:r>
              <a:rPr lang="uk" sz="1800" dirty="0">
                <a:ea typeface="Times New Roman" panose="02020603050405020304" pitchFamily="18" charset="0"/>
                <a:cs typeface="Times New Roman" panose="02020603050405020304" pitchFamily="18" charset="0"/>
              </a:rPr>
              <a:t>§ 2. Грошові </a:t>
            </a:r>
            <a:r>
              <a:rPr lang="uk" sz="1800" dirty="0" smtClean="0">
                <a:ea typeface="Times New Roman" panose="02020603050405020304" pitchFamily="18" charset="0"/>
                <a:cs typeface="Times New Roman" panose="02020603050405020304" pitchFamily="18" charset="0"/>
              </a:rPr>
              <a:t>кошти особи, яка перебуває </a:t>
            </a:r>
            <a:r>
              <a:rPr lang="uk" sz="1800" dirty="0">
                <a:ea typeface="Times New Roman" panose="02020603050405020304" pitchFamily="18" charset="0"/>
                <a:cs typeface="Times New Roman" panose="02020603050405020304" pitchFamily="18" charset="0"/>
              </a:rPr>
              <a:t>під </a:t>
            </a:r>
            <a:r>
              <a:rPr lang="uk" sz="1800" dirty="0" smtClean="0">
                <a:ea typeface="Times New Roman" panose="02020603050405020304" pitchFamily="18" charset="0"/>
                <a:cs typeface="Times New Roman" panose="02020603050405020304" pitchFamily="18" charset="0"/>
              </a:rPr>
              <a:t>опікою, </a:t>
            </a:r>
            <a:r>
              <a:rPr lang="uk" sz="1800" dirty="0">
                <a:ea typeface="Times New Roman" panose="02020603050405020304" pitchFamily="18" charset="0"/>
                <a:cs typeface="Times New Roman" panose="02020603050405020304" pitchFamily="18" charset="0"/>
              </a:rPr>
              <a:t>якщо вони не потрібні для задоволення її законних потреб, повинні бути перенесені опікуном у банківську установу. Опікун може зняти внесені на депозит готівкові кошти лише з дозволу суду з питань опіки та піклування.</a:t>
            </a:r>
            <a:endParaRPr lang="pl-PL" sz="1800" dirty="0">
              <a:ea typeface="Calibri" panose="020F0502020204030204" pitchFamily="34" charset="0"/>
              <a:cs typeface="Times New Roman" panose="02020603050405020304" pitchFamily="18" charset="0"/>
            </a:endParaRPr>
          </a:p>
          <a:p>
            <a:pPr marL="0" indent="0">
              <a:lnSpc>
                <a:spcPct val="107000"/>
              </a:lnSpc>
              <a:spcAft>
                <a:spcPts val="800"/>
              </a:spcAft>
              <a:buNone/>
            </a:pPr>
            <a:r>
              <a:rPr lang="uk" sz="1800" dirty="0">
                <a:ea typeface="Times New Roman" panose="02020603050405020304" pitchFamily="18" charset="0"/>
                <a:cs typeface="Times New Roman" panose="02020603050405020304" pitchFamily="18" charset="0"/>
              </a:rPr>
              <a:t>Стаття 162 [оплата праці опікуна]</a:t>
            </a:r>
            <a:endParaRPr lang="pl-PL" sz="1800"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800" dirty="0">
                <a:ea typeface="Times New Roman" panose="02020603050405020304" pitchFamily="18" charset="0"/>
                <a:cs typeface="Times New Roman" panose="02020603050405020304" pitchFamily="18" charset="0"/>
              </a:rPr>
              <a:t>§ 1. </a:t>
            </a:r>
            <a:r>
              <a:rPr lang="uk" sz="1800" b="1" dirty="0">
                <a:ea typeface="Times New Roman" panose="02020603050405020304" pitchFamily="18" charset="0"/>
                <a:cs typeface="Times New Roman" panose="02020603050405020304" pitchFamily="18" charset="0"/>
              </a:rPr>
              <a:t>Суд з питань опіки та піклування призначає </a:t>
            </a:r>
            <a:r>
              <a:rPr lang="uk" sz="1800" dirty="0">
                <a:ea typeface="Times New Roman" panose="02020603050405020304" pitchFamily="18" charset="0"/>
                <a:cs typeface="Times New Roman" panose="02020603050405020304" pitchFamily="18" charset="0"/>
              </a:rPr>
              <a:t>опікуну </a:t>
            </a:r>
            <a:r>
              <a:rPr lang="uk" sz="1800" u="sng" dirty="0">
                <a:ea typeface="Times New Roman" panose="02020603050405020304" pitchFamily="18" charset="0"/>
                <a:cs typeface="Times New Roman" panose="02020603050405020304" pitchFamily="18" charset="0"/>
              </a:rPr>
              <a:t>за догляд </a:t>
            </a:r>
            <a:r>
              <a:rPr lang="uk" sz="1800" b="1" dirty="0" smtClean="0">
                <a:ea typeface="Times New Roman" panose="02020603050405020304" pitchFamily="18" charset="0"/>
                <a:cs typeface="Times New Roman" panose="02020603050405020304" pitchFamily="18" charset="0"/>
              </a:rPr>
              <a:t>періодичну або </a:t>
            </a:r>
            <a:r>
              <a:rPr lang="uk" sz="1800" b="1" dirty="0">
                <a:ea typeface="Times New Roman" panose="02020603050405020304" pitchFamily="18" charset="0"/>
                <a:cs typeface="Times New Roman" panose="02020603050405020304" pitchFamily="18" charset="0"/>
              </a:rPr>
              <a:t>одноразову винагороду в день припинення піклування </a:t>
            </a:r>
            <a:r>
              <a:rPr lang="uk" sz="1800" b="1" u="sng" dirty="0">
                <a:ea typeface="Times New Roman" panose="02020603050405020304" pitchFamily="18" charset="0"/>
                <a:cs typeface="Times New Roman" panose="02020603050405020304" pitchFamily="18" charset="0"/>
              </a:rPr>
              <a:t>на його вимогу відповідну винагороду </a:t>
            </a:r>
            <a:r>
              <a:rPr lang="uk" sz="1800" b="1" dirty="0">
                <a:ea typeface="Times New Roman" panose="02020603050405020304" pitchFamily="18" charset="0"/>
                <a:cs typeface="Times New Roman" panose="02020603050405020304" pitchFamily="18" charset="0"/>
              </a:rPr>
              <a:t>або звільнення від неї</a:t>
            </a:r>
            <a:r>
              <a:rPr lang="uk" sz="1800" b="1" dirty="0" smtClean="0">
                <a:ea typeface="Times New Roman" panose="02020603050405020304" pitchFamily="18" charset="0"/>
                <a:cs typeface="Times New Roman" panose="02020603050405020304" pitchFamily="18" charset="0"/>
              </a:rPr>
              <a:t>.</a:t>
            </a:r>
            <a:endParaRPr lang="pl-PL" sz="1800" b="1"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2774971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Rozdział II. Sprawowanie opieki.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393143"/>
            <a:ext cx="5845176" cy="5417796"/>
          </a:xfrm>
        </p:spPr>
        <p:txBody>
          <a:bodyPr>
            <a:normAutofit/>
          </a:bodyPr>
          <a:lstStyle/>
          <a:p>
            <a:pPr marL="0" indent="0" algn="just">
              <a:lnSpc>
                <a:spcPct val="107000"/>
              </a:lnSpc>
              <a:spcAft>
                <a:spcPts val="800"/>
              </a:spcAft>
              <a:buNone/>
            </a:pPr>
            <a:endParaRPr lang="pl-PL" sz="1800" dirty="0">
              <a:effectLst/>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2. </a:t>
            </a:r>
            <a:r>
              <a:rPr lang="pl-PL" sz="1800" u="sng" dirty="0">
                <a:effectLst/>
                <a:ea typeface="Times New Roman" panose="02020603050405020304" pitchFamily="18" charset="0"/>
                <a:cs typeface="Times New Roman" panose="02020603050405020304" pitchFamily="18" charset="0"/>
              </a:rPr>
              <a:t>Wynagrodzenia </a:t>
            </a:r>
            <a:r>
              <a:rPr lang="pl-PL" sz="1800" b="1" u="sng" dirty="0">
                <a:solidFill>
                  <a:srgbClr val="FF0000"/>
                </a:solidFill>
                <a:effectLst/>
                <a:ea typeface="Times New Roman" panose="02020603050405020304" pitchFamily="18" charset="0"/>
                <a:cs typeface="Times New Roman" panose="02020603050405020304" pitchFamily="18" charset="0"/>
              </a:rPr>
              <a:t>nie przyznaje się</a:t>
            </a:r>
            <a:r>
              <a:rPr lang="pl-PL" sz="1800" dirty="0">
                <a:effectLst/>
                <a:ea typeface="Times New Roman" panose="02020603050405020304" pitchFamily="18" charset="0"/>
                <a:cs typeface="Times New Roman" panose="02020603050405020304" pitchFamily="18" charset="0"/>
              </a:rPr>
              <a:t>, jeżeli </a:t>
            </a:r>
            <a:r>
              <a:rPr lang="pl-PL" sz="1800" b="1" dirty="0">
                <a:effectLst/>
                <a:ea typeface="Times New Roman" panose="02020603050405020304" pitchFamily="18" charset="0"/>
                <a:cs typeface="Times New Roman" panose="02020603050405020304" pitchFamily="18" charset="0"/>
              </a:rPr>
              <a:t>nakład pracy opiekuna jest nieznaczny</a:t>
            </a:r>
            <a:r>
              <a:rPr lang="pl-PL" sz="1800" dirty="0">
                <a:effectLst/>
                <a:ea typeface="Times New Roman" panose="02020603050405020304" pitchFamily="18" charset="0"/>
                <a:cs typeface="Times New Roman" panose="02020603050405020304" pitchFamily="18" charset="0"/>
              </a:rPr>
              <a:t> lub gdy sprawowanie opieki jest związane z pełnieniem funkcji rodziny zastępczej albo czyni zadość zasadom współżycia społecznego.</a:t>
            </a:r>
            <a:endParaRPr lang="pl-PL"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3. </a:t>
            </a:r>
            <a:r>
              <a:rPr lang="pl-PL" sz="1800" b="1" dirty="0">
                <a:effectLst/>
                <a:ea typeface="Times New Roman" panose="02020603050405020304" pitchFamily="18" charset="0"/>
                <a:cs typeface="Times New Roman" panose="02020603050405020304" pitchFamily="18" charset="0"/>
              </a:rPr>
              <a:t>Wynagrodzenie pokrywa się z dochodów lub z majątku osoby, dla której opieka została ustanowiona,</a:t>
            </a:r>
            <a:r>
              <a:rPr lang="pl-PL" sz="1800" dirty="0">
                <a:effectLst/>
                <a:ea typeface="Times New Roman" panose="02020603050405020304" pitchFamily="18" charset="0"/>
                <a:cs typeface="Times New Roman" panose="02020603050405020304" pitchFamily="18" charset="0"/>
              </a:rPr>
              <a:t> a jeżeli osoba ta nie ma odpowiednich dochodów lub majątku, wynagrodzenie jest pokrywane ze środków publicznych na podstawie </a:t>
            </a:r>
            <a:r>
              <a:rPr lang="pl-PL" sz="1800" b="1" u="sng" dirty="0">
                <a:solidFill>
                  <a:srgbClr val="FF0000"/>
                </a:solidFill>
                <a:effectLst/>
                <a:ea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przepisów o pomocy społecznej</a:t>
            </a:r>
            <a:r>
              <a:rPr lang="pl-PL" sz="1800" dirty="0">
                <a:effectLst/>
                <a:ea typeface="Times New Roman" panose="02020603050405020304" pitchFamily="18" charset="0"/>
                <a:cs typeface="Times New Roman" panose="02020603050405020304" pitchFamily="18" charset="0"/>
              </a:rPr>
              <a:t>.</a:t>
            </a:r>
            <a:endParaRPr lang="pl-PL"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t>
            </a:r>
            <a:b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1800" dirty="0">
                <a:effectLst/>
                <a:ea typeface="Times New Roman" panose="02020603050405020304" pitchFamily="18" charset="0"/>
                <a:cs typeface="Times New Roman" panose="02020603050405020304" pitchFamily="18" charset="0"/>
              </a:rPr>
              <a:t> </a:t>
            </a:r>
            <a:endParaRPr lang="pl-PL" sz="1800" dirty="0">
              <a:effectLst/>
              <a:ea typeface="Calibri" panose="020F0502020204030204" pitchFamily="34" charset="0"/>
              <a:cs typeface="Times New Roman" panose="02020603050405020304" pitchFamily="18" charset="0"/>
            </a:endParaRPr>
          </a:p>
          <a:p>
            <a:pPr marL="0" indent="0" algn="just">
              <a:lnSpc>
                <a:spcPct val="110000"/>
              </a:lnSpc>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393143"/>
            <a:ext cx="5183188" cy="4796520"/>
          </a:xfrm>
        </p:spPr>
        <p:txBody>
          <a:bodyPr>
            <a:normAutofit fontScale="62500" lnSpcReduction="20000"/>
          </a:bodyPr>
          <a:lstStyle/>
          <a:p>
            <a:pPr marL="0" indent="0" algn="just">
              <a:lnSpc>
                <a:spcPct val="107000"/>
              </a:lnSpc>
              <a:spcAft>
                <a:spcPts val="800"/>
              </a:spcAft>
              <a:buNone/>
            </a:pPr>
            <a:endParaRPr lang="pl-PL" dirty="0">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2. </a:t>
            </a:r>
            <a:r>
              <a:rPr lang="uk" u="sng" dirty="0">
                <a:ea typeface="Times New Roman" panose="02020603050405020304" pitchFamily="18" charset="0"/>
                <a:cs typeface="Times New Roman" panose="02020603050405020304" pitchFamily="18" charset="0"/>
              </a:rPr>
              <a:t>Винагорода </a:t>
            </a:r>
            <a:r>
              <a:rPr lang="uk" b="1" u="sng" dirty="0">
                <a:solidFill>
                  <a:srgbClr val="FF0000"/>
                </a:solidFill>
                <a:ea typeface="Times New Roman" panose="02020603050405020304" pitchFamily="18" charset="0"/>
                <a:cs typeface="Times New Roman" panose="02020603050405020304" pitchFamily="18" charset="0"/>
              </a:rPr>
              <a:t>не </a:t>
            </a:r>
            <a:r>
              <a:rPr lang="uk" b="1" u="sng" dirty="0" smtClean="0">
                <a:solidFill>
                  <a:srgbClr val="FF0000"/>
                </a:solidFill>
                <a:ea typeface="Times New Roman" panose="02020603050405020304" pitchFamily="18" charset="0"/>
                <a:cs typeface="Times New Roman" panose="02020603050405020304" pitchFamily="18" charset="0"/>
              </a:rPr>
              <a:t>призначається, </a:t>
            </a:r>
            <a:r>
              <a:rPr lang="uk" dirty="0">
                <a:ea typeface="Times New Roman" panose="02020603050405020304" pitchFamily="18" charset="0"/>
                <a:cs typeface="Times New Roman" panose="02020603050405020304" pitchFamily="18" charset="0"/>
              </a:rPr>
              <a:t>якщо </a:t>
            </a:r>
            <a:r>
              <a:rPr lang="uk" b="1" dirty="0">
                <a:ea typeface="Times New Roman" panose="02020603050405020304" pitchFamily="18" charset="0"/>
                <a:cs typeface="Times New Roman" panose="02020603050405020304" pitchFamily="18" charset="0"/>
              </a:rPr>
              <a:t>навантаження </a:t>
            </a:r>
            <a:r>
              <a:rPr lang="uk" b="1" dirty="0" smtClean="0">
                <a:ea typeface="Times New Roman" panose="02020603050405020304" pitchFamily="18" charset="0"/>
                <a:cs typeface="Times New Roman" panose="02020603050405020304" pitchFamily="18" charset="0"/>
              </a:rPr>
              <a:t>опікуна є незначним </a:t>
            </a:r>
            <a:r>
              <a:rPr lang="uk" dirty="0">
                <a:ea typeface="Times New Roman" panose="02020603050405020304" pitchFamily="18" charset="0"/>
                <a:cs typeface="Times New Roman" panose="02020603050405020304" pitchFamily="18" charset="0"/>
              </a:rPr>
              <a:t>або якщо догляд пов’язаний з діяльністю прийомної сім’ї або якщо він відповідає принципам соціального співіснування.</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3. </a:t>
            </a:r>
            <a:r>
              <a:rPr lang="uk" b="1" dirty="0">
                <a:ea typeface="Times New Roman" panose="02020603050405020304" pitchFamily="18" charset="0"/>
                <a:cs typeface="Times New Roman" panose="02020603050405020304" pitchFamily="18" charset="0"/>
              </a:rPr>
              <a:t>Винагорода покривається за рахунок доходу або майна особи, за якою встановлено піклування, </a:t>
            </a:r>
            <a:r>
              <a:rPr lang="uk" dirty="0">
                <a:ea typeface="Times New Roman" panose="02020603050405020304" pitchFamily="18" charset="0"/>
                <a:cs typeface="Times New Roman" panose="02020603050405020304" pitchFamily="18" charset="0"/>
              </a:rPr>
              <a:t>а якщо ця особа не має належного доходу чи майна, винагорода покривається за рахунок державних коштів відповідно до </a:t>
            </a:r>
            <a:r>
              <a:rPr lang="uk" b="1" u="sng" dirty="0">
                <a:solidFill>
                  <a:srgbClr val="FF0000"/>
                </a:solidFill>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xmlns:lc="http://schemas.openxmlformats.org/drawingml/2006/lockedCanvas" val="tx"/>
                    </a:ext>
                  </a:extLst>
                </a:hlinkClick>
              </a:rPr>
              <a:t>положень про соціальну допомогу </a:t>
            </a:r>
            <a:r>
              <a:rPr lang="uk" dirty="0">
                <a:ea typeface="Times New Roman" panose="02020603050405020304" pitchFamily="18" charset="0"/>
                <a:cs typeface="Times New Roman" panose="02020603050405020304" pitchFamily="18" charset="0"/>
              </a:rPr>
              <a:t>.</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a:t>
            </a:r>
            <a:r>
              <a:rPr lang="pl-PL" dirty="0">
                <a:latin typeface="Times New Roman" panose="02020603050405020304" pitchFamily="18" charset="0"/>
                <a:ea typeface="Times New Roman" panose="02020603050405020304" pitchFamily="18" charset="0"/>
                <a:cs typeface="Times New Roman" panose="02020603050405020304" pitchFamily="18" charset="0"/>
              </a:rPr>
              <a:t/>
            </a:r>
            <a:br>
              <a:rPr lang="pl-PL" dirty="0">
                <a:latin typeface="Times New Roman" panose="02020603050405020304" pitchFamily="18" charset="0"/>
                <a:ea typeface="Times New Roman" panose="02020603050405020304" pitchFamily="18" charset="0"/>
                <a:cs typeface="Times New Roman" panose="02020603050405020304" pitchFamily="18" charset="0"/>
              </a:rPr>
            </a:br>
            <a:r>
              <a:rPr lang="uk" dirty="0">
                <a:ea typeface="Times New Roman" panose="02020603050405020304" pitchFamily="18" charset="0"/>
                <a:cs typeface="Times New Roman" panose="02020603050405020304" pitchFamily="18" charset="0"/>
              </a:rPr>
              <a:t> </a:t>
            </a:r>
            <a:endParaRPr lang="pl-PL" dirty="0">
              <a:ea typeface="Calibri" panose="020F0502020204030204" pitchFamily="34" charset="0"/>
              <a:cs typeface="Times New Roman" panose="02020603050405020304" pitchFamily="18" charset="0"/>
            </a:endParaRPr>
          </a:p>
          <a:p>
            <a:pPr marL="0" indent="0" algn="just">
              <a:lnSpc>
                <a:spcPct val="110000"/>
              </a:lnSpc>
              <a:buNone/>
            </a:pPr>
            <a:endParaRPr lang="pl-PL" b="1" dirty="0"/>
          </a:p>
          <a:p>
            <a:pPr marL="0" indent="0">
              <a:buNone/>
            </a:pPr>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2139192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Rozdział II. Sprawowanie opieki.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393143"/>
            <a:ext cx="5845176" cy="5417796"/>
          </a:xfrm>
        </p:spPr>
        <p:txBody>
          <a:bodyPr>
            <a:normAutofit fontScale="92500" lnSpcReduction="10000"/>
          </a:bodyPr>
          <a:lstStyle/>
          <a:p>
            <a:pPr marL="0" indent="0" algn="just">
              <a:lnSpc>
                <a:spcPct val="107000"/>
              </a:lnSpc>
              <a:spcAft>
                <a:spcPts val="800"/>
              </a:spcAft>
              <a:buNone/>
            </a:pPr>
            <a:endParaRPr lang="pl-PL" sz="1800" dirty="0">
              <a:effectLst/>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163 [Zwrot kosztów]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Opiekun </a:t>
            </a:r>
            <a:r>
              <a:rPr lang="pl-PL" sz="1800" b="1" u="sng" dirty="0">
                <a:effectLst/>
                <a:latin typeface="Times New Roman" panose="02020603050405020304" pitchFamily="18" charset="0"/>
                <a:ea typeface="Times New Roman" panose="02020603050405020304" pitchFamily="18" charset="0"/>
                <a:cs typeface="Times New Roman" panose="02020603050405020304" pitchFamily="18" charset="0"/>
              </a:rPr>
              <a:t>może żądać </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od pozostającego pod opieką zwrotu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nakładów i wydatków</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związanych ze sprawowaniem opieki. Do roszczeń z tego tytułu stosuje się odpowiednio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 xmlns:ahyp="http://schemas.microsoft.com/office/drawing/2018/hyperlinkcolor" val="tx"/>
                    </a:ext>
                  </a:extLst>
                </a:hlinkClick>
              </a:rPr>
              <a:t>przepisy o zleceniu</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Roszczenia powyższe przedawniają się </a:t>
            </a:r>
            <a:r>
              <a:rPr lang="pl-PL" sz="1800" b="1" u="sng" dirty="0">
                <a:effectLst/>
                <a:latin typeface="Times New Roman" panose="02020603050405020304" pitchFamily="18" charset="0"/>
                <a:ea typeface="Times New Roman" panose="02020603050405020304" pitchFamily="18" charset="0"/>
                <a:cs typeface="Times New Roman" panose="02020603050405020304" pitchFamily="18" charset="0"/>
              </a:rPr>
              <a:t>z upływem lat trzech (3 lat) od ustania opieki lub zwolnienia opiekuna. </a:t>
            </a:r>
            <a:endParaRPr lang="pl-PL" sz="1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3. Przepis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hlinkClick r:id="rId4">
                  <a:extLst>
                    <a:ext uri="{A12FA001-AC4F-418D-AE19-62706E023703}">
                      <ahyp:hlinkClr xmlns="" xmlns:ahyp="http://schemas.microsoft.com/office/drawing/2018/hyperlinkcolor" val="tx"/>
                    </a:ext>
                  </a:extLst>
                </a:hlinkClick>
              </a:rPr>
              <a:t>art. 162 § 3</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stosuje się odpowiednio.</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164 [Odpowiedzialność opiekuna] Roszczenie osoby pozostającej pod opieką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o naprawienie szkody wyrządzonej nienależytym sprawowaniem opieki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przedawnia się z upływem lat trzech (3 lat) od ustania opieki lub zwolnienia opiekuna</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t>
            </a:r>
            <a:b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1800" dirty="0">
                <a:effectLst/>
                <a:ea typeface="Times New Roman" panose="02020603050405020304" pitchFamily="18" charset="0"/>
                <a:cs typeface="Times New Roman" panose="02020603050405020304" pitchFamily="18" charset="0"/>
              </a:rPr>
              <a:t> </a:t>
            </a:r>
            <a:endParaRPr lang="pl-PL" sz="1800" dirty="0">
              <a:effectLst/>
              <a:ea typeface="Calibri" panose="020F0502020204030204" pitchFamily="34" charset="0"/>
              <a:cs typeface="Times New Roman" panose="02020603050405020304" pitchFamily="18" charset="0"/>
            </a:endParaRPr>
          </a:p>
          <a:p>
            <a:pPr marL="0" indent="0" algn="just">
              <a:lnSpc>
                <a:spcPct val="110000"/>
              </a:lnSpc>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393143"/>
            <a:ext cx="5183188" cy="4796520"/>
          </a:xfrm>
        </p:spPr>
        <p:txBody>
          <a:bodyPr>
            <a:normAutofit fontScale="55000" lnSpcReduction="20000"/>
          </a:bodyPr>
          <a:lstStyle/>
          <a:p>
            <a:pPr marL="0" indent="0" algn="just">
              <a:lnSpc>
                <a:spcPct val="107000"/>
              </a:lnSpc>
              <a:spcAft>
                <a:spcPts val="800"/>
              </a:spcAft>
              <a:buNone/>
            </a:pPr>
            <a:endParaRPr lang="pl-PL" dirty="0">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Стаття 163. [відшкодування витрат]</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 1. Опікун </a:t>
            </a:r>
            <a:r>
              <a:rPr lang="uk" b="1" u="sng" dirty="0">
                <a:latin typeface="Times New Roman" panose="02020603050405020304" pitchFamily="18" charset="0"/>
                <a:ea typeface="Times New Roman" panose="02020603050405020304" pitchFamily="18" charset="0"/>
                <a:cs typeface="Times New Roman" panose="02020603050405020304" pitchFamily="18" charset="0"/>
              </a:rPr>
              <a:t>може вимагати </a:t>
            </a:r>
            <a:r>
              <a:rPr lang="uk" dirty="0">
                <a:latin typeface="Times New Roman" panose="02020603050405020304" pitchFamily="18" charset="0"/>
                <a:ea typeface="Times New Roman" panose="02020603050405020304" pitchFamily="18" charset="0"/>
                <a:cs typeface="Times New Roman" panose="02020603050405020304" pitchFamily="18" charset="0"/>
              </a:rPr>
              <a:t>від особи, яка перебуває під опікою, відшкодування </a:t>
            </a:r>
            <a:r>
              <a:rPr lang="uk" u="sng" dirty="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xmlns:lc="http://schemas.openxmlformats.org/drawingml/2006/lockedCanvas" val="tx"/>
                    </a:ext>
                  </a:extLst>
                </a:hlinkClick>
              </a:rPr>
              <a:t>витрат і </a:t>
            </a:r>
            <a:r>
              <a:rPr lang="uk" u="sng" dirty="0" smtClean="0">
                <a:latin typeface="Times New Roman" panose="02020603050405020304" pitchFamily="18" charset="0"/>
                <a:ea typeface="Times New Roman" panose="02020603050405020304" pitchFamily="18" charset="0"/>
                <a:cs typeface="Times New Roman" panose="02020603050405020304" pitchFamily="18" charset="0"/>
              </a:rPr>
              <a:t>видатків</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dirty="0">
                <a:latin typeface="Times New Roman" panose="02020603050405020304" pitchFamily="18" charset="0"/>
                <a:ea typeface="Times New Roman" panose="02020603050405020304" pitchFamily="18" charset="0"/>
                <a:cs typeface="Times New Roman" panose="02020603050405020304" pitchFamily="18" charset="0"/>
              </a:rPr>
              <a:t>пов’язаних з доглядом. </a:t>
            </a:r>
            <a:r>
              <a:rPr lang="uk" u="sng" dirty="0">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xmlns:lc="http://schemas.openxmlformats.org/drawingml/2006/lockedCanvas" val="tx"/>
                    </a:ext>
                  </a:extLst>
                </a:hlinkClick>
              </a:rPr>
              <a:t>Положення про </a:t>
            </a:r>
            <a:r>
              <a:rPr lang="uk" u="sng" dirty="0" smtClean="0">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xmlns:lc="http://schemas.openxmlformats.org/drawingml/2006/lockedCanvas" val="tx"/>
                    </a:ext>
                  </a:extLst>
                </a:hlinkClick>
              </a:rPr>
              <a:t>доручення </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застосовуються </a:t>
            </a:r>
            <a:r>
              <a:rPr lang="uk" dirty="0">
                <a:latin typeface="Times New Roman" panose="02020603050405020304" pitchFamily="18" charset="0"/>
                <a:ea typeface="Times New Roman" panose="02020603050405020304" pitchFamily="18" charset="0"/>
                <a:cs typeface="Times New Roman" panose="02020603050405020304" pitchFamily="18" charset="0"/>
              </a:rPr>
              <a:t>відповідно до </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подібних вимог.</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 2. Зазначені вище вимоги втрачають </a:t>
            </a:r>
            <a:r>
              <a:rPr lang="uk" b="1" u="sng" dirty="0">
                <a:latin typeface="Times New Roman" panose="02020603050405020304" pitchFamily="18" charset="0"/>
                <a:ea typeface="Times New Roman" panose="02020603050405020304" pitchFamily="18" charset="0"/>
                <a:cs typeface="Times New Roman" panose="02020603050405020304" pitchFamily="18" charset="0"/>
              </a:rPr>
              <a:t>силу через три (3) роки після припинення опіки або звільнення опікуна.</a:t>
            </a:r>
            <a:endParaRPr lang="pl-PL" b="1" u="sng"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 3. Положення </a:t>
            </a:r>
            <a:r>
              <a:rPr lang="uk" u="sng" dirty="0">
                <a:latin typeface="Times New Roman" panose="02020603050405020304" pitchFamily="18"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xmlns:lc="http://schemas.openxmlformats.org/drawingml/2006/lockedCanvas" val="tx"/>
                    </a:ext>
                  </a:extLst>
                </a:hlinkClick>
              </a:rPr>
              <a:t>ст. 162 § 3 </a:t>
            </a:r>
            <a:r>
              <a:rPr lang="uk" dirty="0">
                <a:latin typeface="Times New Roman" panose="02020603050405020304" pitchFamily="18" charset="0"/>
                <a:ea typeface="Times New Roman" panose="02020603050405020304" pitchFamily="18" charset="0"/>
                <a:cs typeface="Times New Roman" panose="02020603050405020304" pitchFamily="18" charset="0"/>
              </a:rPr>
              <a:t>застосовується з відповідними змінами.</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Стаття 164. [Відповідальність опікуна] Позов особи, яка перебуває під </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опікою</a:t>
            </a:r>
            <a:r>
              <a:rPr lang="uk" u="sng"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u="sng" dirty="0">
                <a:latin typeface="Times New Roman" panose="02020603050405020304" pitchFamily="18" charset="0"/>
                <a:ea typeface="Times New Roman" panose="02020603050405020304" pitchFamily="18" charset="0"/>
                <a:cs typeface="Times New Roman" panose="02020603050405020304" pitchFamily="18" charset="0"/>
              </a:rPr>
              <a:t>про відшкодування шкоди, заподіяної неналежним </a:t>
            </a:r>
            <a:r>
              <a:rPr lang="uk" u="sng" dirty="0" smtClean="0">
                <a:latin typeface="Times New Roman" panose="02020603050405020304" pitchFamily="18" charset="0"/>
                <a:ea typeface="Times New Roman" panose="02020603050405020304" pitchFamily="18" charset="0"/>
                <a:cs typeface="Times New Roman" panose="02020603050405020304" pitchFamily="18" charset="0"/>
              </a:rPr>
              <a:t>доглядом</a:t>
            </a:r>
            <a:r>
              <a:rPr lang="uk"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b="1" dirty="0">
                <a:latin typeface="Times New Roman" panose="02020603050405020304" pitchFamily="18" charset="0"/>
                <a:ea typeface="Times New Roman" panose="02020603050405020304" pitchFamily="18" charset="0"/>
                <a:cs typeface="Times New Roman" panose="02020603050405020304" pitchFamily="18" charset="0"/>
              </a:rPr>
              <a:t>втрачає чинність через три (3) роки з моменту припинення піклування або звільнення </a:t>
            </a:r>
            <a:r>
              <a:rPr lang="uk" b="1" dirty="0" smtClean="0">
                <a:latin typeface="Times New Roman" panose="02020603050405020304" pitchFamily="18" charset="0"/>
                <a:ea typeface="Times New Roman" panose="02020603050405020304" pitchFamily="18" charset="0"/>
                <a:cs typeface="Times New Roman" panose="02020603050405020304" pitchFamily="18" charset="0"/>
              </a:rPr>
              <a:t>опікуна</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pl-PL" b="1"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1362131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Rozdział III. </a:t>
            </a:r>
            <a:b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b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Nadzór nad sprawowaniem opieki.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911096"/>
            <a:ext cx="5634864" cy="3976037"/>
          </a:xfrm>
        </p:spPr>
        <p:txBody>
          <a:bodyPr>
            <a:normAutofit/>
          </a:bodyPr>
          <a:lstStyle/>
          <a:p>
            <a:pPr marL="0" indent="0">
              <a:lnSpc>
                <a:spcPct val="107000"/>
              </a:lnSpc>
              <a:spcAft>
                <a:spcPts val="800"/>
              </a:spcAft>
              <a:buNone/>
            </a:pPr>
            <a:r>
              <a:rPr lang="pl-PL" sz="2000" dirty="0" smtClean="0">
                <a:effectLst/>
                <a:ea typeface="Times New Roman" panose="02020603050405020304" pitchFamily="18" charset="0"/>
                <a:cs typeface="Times New Roman" panose="02020603050405020304" pitchFamily="18" charset="0"/>
              </a:rPr>
              <a:t>Art</a:t>
            </a:r>
            <a:r>
              <a:rPr lang="pl-PL" sz="2000" dirty="0">
                <a:effectLst/>
                <a:ea typeface="Times New Roman" panose="02020603050405020304" pitchFamily="18" charset="0"/>
                <a:cs typeface="Times New Roman" panose="02020603050405020304" pitchFamily="18" charset="0"/>
              </a:rPr>
              <a:t>. 165 [Zasady] </a:t>
            </a:r>
          </a:p>
          <a:p>
            <a:pPr marL="0" indent="0" algn="just">
              <a:lnSpc>
                <a:spcPct val="107000"/>
              </a:lnSpc>
              <a:spcAft>
                <a:spcPts val="800"/>
              </a:spcAft>
              <a:buNone/>
            </a:pPr>
            <a:r>
              <a:rPr lang="pl-PL" sz="2000" dirty="0">
                <a:effectLst/>
                <a:ea typeface="Times New Roman" panose="02020603050405020304" pitchFamily="18" charset="0"/>
                <a:cs typeface="Times New Roman" panose="02020603050405020304" pitchFamily="18" charset="0"/>
              </a:rPr>
              <a:t>§ 1. </a:t>
            </a:r>
            <a:r>
              <a:rPr lang="pl-PL" sz="2000" u="sng" dirty="0">
                <a:solidFill>
                  <a:srgbClr val="0000FF"/>
                </a:solidFill>
                <a:effectLst/>
                <a:ea typeface="Times New Roman" panose="02020603050405020304" pitchFamily="18" charset="0"/>
                <a:cs typeface="Times New Roman" panose="02020603050405020304" pitchFamily="18" charset="0"/>
                <a:hlinkClick r:id="rId2"/>
              </a:rPr>
              <a:t>Sąd opiekuńczy</a:t>
            </a:r>
            <a:r>
              <a:rPr lang="pl-PL" sz="2000" dirty="0">
                <a:effectLst/>
                <a:ea typeface="Times New Roman" panose="02020603050405020304" pitchFamily="18" charset="0"/>
                <a:cs typeface="Times New Roman" panose="02020603050405020304" pitchFamily="18" charset="0"/>
              </a:rPr>
              <a:t> wykonywa nadzór nad sprawowaniem opieki, zaznajamiając się bieżąco z działalnością opiekuna oraz udzielając mu wskazówek i poleceń.</a:t>
            </a:r>
            <a:endParaRPr lang="pl-PL" sz="20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2000" dirty="0">
                <a:effectLst/>
                <a:ea typeface="Times New Roman" panose="02020603050405020304" pitchFamily="18" charset="0"/>
                <a:cs typeface="Times New Roman" panose="02020603050405020304" pitchFamily="18" charset="0"/>
              </a:rPr>
              <a:t>§ 2. Sąd opiekuńczy może żądać od opiekuna wyjaśnień we wszelkich sprawach należących do zakresu opieki oraz przedstawiania dokumentów związanych z jej sprawowaniem. </a:t>
            </a:r>
            <a:endParaRPr lang="pl-PL" sz="3200"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911096"/>
            <a:ext cx="5183188" cy="4278567"/>
          </a:xfrm>
        </p:spPr>
        <p:txBody>
          <a:bodyPr>
            <a:normAutofit fontScale="77500" lnSpcReduction="20000"/>
          </a:bodyPr>
          <a:lstStyle/>
          <a:p>
            <a:pPr marL="0" indent="0">
              <a:lnSpc>
                <a:spcPct val="107000"/>
              </a:lnSpc>
              <a:spcAft>
                <a:spcPts val="800"/>
              </a:spcAft>
              <a:buNone/>
            </a:pPr>
            <a:r>
              <a:rPr lang="uk" dirty="0" smtClean="0">
                <a:ea typeface="Times New Roman" panose="02020603050405020304" pitchFamily="18" charset="0"/>
                <a:cs typeface="Times New Roman" panose="02020603050405020304" pitchFamily="18" charset="0"/>
              </a:rPr>
              <a:t>Стаття </a:t>
            </a:r>
            <a:r>
              <a:rPr lang="uk" dirty="0">
                <a:ea typeface="Times New Roman" panose="02020603050405020304" pitchFamily="18" charset="0"/>
                <a:cs typeface="Times New Roman" panose="02020603050405020304" pitchFamily="18" charset="0"/>
              </a:rPr>
              <a:t>165 [правила]</a:t>
            </a: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1. Нагляд за здійсненням </a:t>
            </a:r>
            <a:r>
              <a:rPr lang="uk" u="sng" dirty="0">
                <a:solidFill>
                  <a:srgbClr val="0000FF"/>
                </a:solidFill>
                <a:ea typeface="Times New Roman" panose="02020603050405020304" pitchFamily="18" charset="0"/>
                <a:cs typeface="Times New Roman" panose="02020603050405020304" pitchFamily="18" charset="0"/>
                <a:hlinkClick r:id="rId2"/>
              </a:rPr>
              <a:t>опіки здійснює суд </a:t>
            </a:r>
            <a:r>
              <a:rPr lang="uk" dirty="0">
                <a:ea typeface="Times New Roman" panose="02020603050405020304" pitchFamily="18" charset="0"/>
                <a:cs typeface="Times New Roman" panose="02020603050405020304" pitchFamily="18" charset="0"/>
              </a:rPr>
              <a:t>з питань опіки та піклування, ознайомлюючись з діяльністю опікуна та </a:t>
            </a:r>
            <a:r>
              <a:rPr lang="uk" dirty="0" smtClean="0">
                <a:ea typeface="Times New Roman" panose="02020603050405020304" pitchFamily="18" charset="0"/>
                <a:cs typeface="Times New Roman" panose="02020603050405020304" pitchFamily="18" charset="0"/>
              </a:rPr>
              <a:t>даючи </a:t>
            </a:r>
            <a:r>
              <a:rPr lang="uk" dirty="0">
                <a:ea typeface="Times New Roman" panose="02020603050405020304" pitchFamily="18" charset="0"/>
                <a:cs typeface="Times New Roman" panose="02020603050405020304" pitchFamily="18" charset="0"/>
              </a:rPr>
              <a:t>йому вказівки та </a:t>
            </a:r>
            <a:r>
              <a:rPr lang="uk" dirty="0" smtClean="0">
                <a:ea typeface="Times New Roman" panose="02020603050405020304" pitchFamily="18" charset="0"/>
                <a:cs typeface="Times New Roman" panose="02020603050405020304" pitchFamily="18" charset="0"/>
              </a:rPr>
              <a:t>поради.</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2. Суд з питань опіки та піклування може вимагати від опікуна роз'яснення всіх питань, що входять до сфери опіки, та пред'явлення документів, пов'язаних з її здійсненням</a:t>
            </a:r>
            <a:r>
              <a:rPr lang="uk" dirty="0" smtClean="0">
                <a:ea typeface="Times New Roman" panose="02020603050405020304" pitchFamily="18" charset="0"/>
                <a:cs typeface="Times New Roman" panose="02020603050405020304" pitchFamily="18" charset="0"/>
              </a:rPr>
              <a:t>.</a:t>
            </a:r>
            <a:endParaRPr lang="pl-PL" dirty="0">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450169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Rozdział III. </a:t>
            </a:r>
            <a:b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b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Nadzór nad sprawowaniem opieki.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676607"/>
            <a:ext cx="5845176" cy="4484846"/>
          </a:xfrm>
        </p:spPr>
        <p:txBody>
          <a:bodyPr>
            <a:normAutofit/>
          </a:bodyPr>
          <a:lstStyle/>
          <a:p>
            <a:pPr marL="0" indent="0">
              <a:lnSpc>
                <a:spcPct val="107000"/>
              </a:lnSpc>
              <a:spcAft>
                <a:spcPts val="800"/>
              </a:spcAft>
              <a:buNone/>
            </a:pPr>
            <a:r>
              <a:rPr lang="pl-PL" sz="1900" dirty="0" smtClean="0">
                <a:effectLst/>
                <a:ea typeface="Times New Roman" panose="02020603050405020304" pitchFamily="18" charset="0"/>
                <a:cs typeface="Times New Roman" panose="02020603050405020304" pitchFamily="18" charset="0"/>
              </a:rPr>
              <a:t>Art</a:t>
            </a:r>
            <a:r>
              <a:rPr lang="pl-PL" sz="1900" dirty="0">
                <a:effectLst/>
                <a:ea typeface="Times New Roman" panose="02020603050405020304" pitchFamily="18" charset="0"/>
                <a:cs typeface="Times New Roman" panose="02020603050405020304" pitchFamily="18" charset="0"/>
              </a:rPr>
              <a:t>. 166 [Sprawozdania i rachunki] </a:t>
            </a:r>
            <a:endParaRPr lang="pl-PL" sz="19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 1. Opiekun </a:t>
            </a:r>
            <a:r>
              <a:rPr lang="pl-PL" sz="1900" b="1" dirty="0">
                <a:effectLst/>
                <a:ea typeface="Times New Roman" panose="02020603050405020304" pitchFamily="18" charset="0"/>
                <a:cs typeface="Times New Roman" panose="02020603050405020304" pitchFamily="18" charset="0"/>
              </a:rPr>
              <a:t>obowiązany jest</a:t>
            </a:r>
            <a:r>
              <a:rPr lang="pl-PL" sz="1900" dirty="0">
                <a:effectLst/>
                <a:ea typeface="Times New Roman" panose="02020603050405020304" pitchFamily="18" charset="0"/>
                <a:cs typeface="Times New Roman" panose="02020603050405020304" pitchFamily="18" charset="0"/>
              </a:rPr>
              <a:t>, </a:t>
            </a:r>
            <a:r>
              <a:rPr lang="pl-PL" sz="1900" u="sng" dirty="0">
                <a:effectLst/>
                <a:ea typeface="Times New Roman" panose="02020603050405020304" pitchFamily="18" charset="0"/>
                <a:cs typeface="Times New Roman" panose="02020603050405020304" pitchFamily="18" charset="0"/>
              </a:rPr>
              <a:t>w terminach oznaczonych przez sąd opiekuńczy, </a:t>
            </a:r>
            <a:r>
              <a:rPr lang="pl-PL" sz="1900" b="1" u="sng" dirty="0">
                <a:effectLst/>
                <a:ea typeface="Times New Roman" panose="02020603050405020304" pitchFamily="18" charset="0"/>
                <a:cs typeface="Times New Roman" panose="02020603050405020304" pitchFamily="18" charset="0"/>
              </a:rPr>
              <a:t>nie rzadziej niż co roku</a:t>
            </a:r>
            <a:r>
              <a:rPr lang="pl-PL" sz="1900" dirty="0">
                <a:effectLst/>
                <a:ea typeface="Times New Roman" panose="02020603050405020304" pitchFamily="18" charset="0"/>
                <a:cs typeface="Times New Roman" panose="02020603050405020304" pitchFamily="18" charset="0"/>
              </a:rPr>
              <a:t>, składać temu sądowi </a:t>
            </a:r>
            <a:r>
              <a:rPr lang="pl-PL" sz="1900" b="1" dirty="0">
                <a:effectLst/>
                <a:ea typeface="Times New Roman" panose="02020603050405020304" pitchFamily="18" charset="0"/>
                <a:cs typeface="Times New Roman" panose="02020603050405020304" pitchFamily="18" charset="0"/>
              </a:rPr>
              <a:t>sprawozdania</a:t>
            </a:r>
            <a:r>
              <a:rPr lang="pl-PL" sz="1900" dirty="0">
                <a:effectLst/>
                <a:ea typeface="Times New Roman" panose="02020603050405020304" pitchFamily="18" charset="0"/>
                <a:cs typeface="Times New Roman" panose="02020603050405020304" pitchFamily="18" charset="0"/>
              </a:rPr>
              <a:t> dotyczące osoby pozostającego pod opieką oraz rachunki z zarządu jego majątkiem.</a:t>
            </a:r>
            <a:endParaRPr lang="pl-PL" sz="19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 2. Jeżeli dochody z majątku nie przekraczają prawdopodobnych kosztów utrzymania i wychowania pozostającego pod opieką, sąd opiekuńczy </a:t>
            </a:r>
            <a:r>
              <a:rPr lang="pl-PL" sz="1900" b="1" u="sng" dirty="0">
                <a:ea typeface="Times New Roman" panose="02020603050405020304" pitchFamily="18" charset="0"/>
                <a:cs typeface="Times New Roman" panose="02020603050405020304" pitchFamily="18" charset="0"/>
              </a:rPr>
              <a:t>może zwolnić opiekuna od przedstawiania szczegółowych rachunków </a:t>
            </a:r>
            <a:br>
              <a:rPr lang="pl-PL" sz="1900" b="1" u="sng" dirty="0">
                <a:ea typeface="Times New Roman" panose="02020603050405020304" pitchFamily="18" charset="0"/>
                <a:cs typeface="Times New Roman" panose="02020603050405020304" pitchFamily="18" charset="0"/>
              </a:rPr>
            </a:br>
            <a:r>
              <a:rPr lang="pl-PL" sz="1900" b="1" u="sng" dirty="0">
                <a:ea typeface="Times New Roman" panose="02020603050405020304" pitchFamily="18" charset="0"/>
                <a:cs typeface="Times New Roman" panose="02020603050405020304" pitchFamily="18" charset="0"/>
              </a:rPr>
              <a:t>z zarządu</a:t>
            </a:r>
            <a:r>
              <a:rPr lang="pl-PL" sz="1900" u="sng" dirty="0">
                <a:ea typeface="Times New Roman" panose="02020603050405020304" pitchFamily="18" charset="0"/>
                <a:cs typeface="Times New Roman" panose="02020603050405020304" pitchFamily="18" charset="0"/>
              </a:rPr>
              <a:t>; w wypadku takim opiekun składa tylko ogólne sprawozdanie o zarządzie majątkiem</a:t>
            </a:r>
            <a:r>
              <a:rPr lang="pl-PL" sz="1900" u="sng" dirty="0" smtClean="0">
                <a:ea typeface="Times New Roman" panose="02020603050405020304" pitchFamily="18" charset="0"/>
                <a:cs typeface="Times New Roman" panose="02020603050405020304" pitchFamily="18" charset="0"/>
              </a:rPr>
              <a:t>.</a:t>
            </a: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676607"/>
            <a:ext cx="5183188" cy="4484846"/>
          </a:xfrm>
        </p:spPr>
        <p:txBody>
          <a:bodyPr>
            <a:normAutofit fontScale="70000" lnSpcReduction="20000"/>
          </a:bodyPr>
          <a:lstStyle/>
          <a:p>
            <a:pPr marL="0" indent="0">
              <a:lnSpc>
                <a:spcPct val="107000"/>
              </a:lnSpc>
              <a:spcAft>
                <a:spcPts val="800"/>
              </a:spcAft>
              <a:buNone/>
            </a:pPr>
            <a:r>
              <a:rPr lang="uk" dirty="0" smtClean="0">
                <a:ea typeface="Times New Roman" panose="02020603050405020304" pitchFamily="18" charset="0"/>
                <a:cs typeface="Times New Roman" panose="02020603050405020304" pitchFamily="18" charset="0"/>
              </a:rPr>
              <a:t>Стаття </a:t>
            </a:r>
            <a:r>
              <a:rPr lang="uk" dirty="0">
                <a:ea typeface="Times New Roman" panose="02020603050405020304" pitchFamily="18" charset="0"/>
                <a:cs typeface="Times New Roman" panose="02020603050405020304" pitchFamily="18" charset="0"/>
              </a:rPr>
              <a:t>166 [Звіти та </a:t>
            </a:r>
            <a:r>
              <a:rPr lang="uk" dirty="0" smtClean="0">
                <a:ea typeface="Times New Roman" panose="02020603050405020304" pitchFamily="18" charset="0"/>
                <a:cs typeface="Times New Roman" panose="02020603050405020304" pitchFamily="18" charset="0"/>
              </a:rPr>
              <a:t>рахунки]</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1. Опікун </a:t>
            </a:r>
            <a:r>
              <a:rPr lang="uk" b="1" dirty="0">
                <a:ea typeface="Times New Roman" panose="02020603050405020304" pitchFamily="18" charset="0"/>
                <a:cs typeface="Times New Roman" panose="02020603050405020304" pitchFamily="18" charset="0"/>
              </a:rPr>
              <a:t>зобов'язаний </a:t>
            </a:r>
            <a:r>
              <a:rPr lang="uk" dirty="0">
                <a:ea typeface="Times New Roman" panose="02020603050405020304" pitchFamily="18" charset="0"/>
                <a:cs typeface="Times New Roman" panose="02020603050405020304" pitchFamily="18" charset="0"/>
              </a:rPr>
              <a:t>у </a:t>
            </a:r>
            <a:r>
              <a:rPr lang="uk" u="sng" dirty="0">
                <a:ea typeface="Times New Roman" panose="02020603050405020304" pitchFamily="18" charset="0"/>
                <a:cs typeface="Times New Roman" panose="02020603050405020304" pitchFamily="18" charset="0"/>
              </a:rPr>
              <a:t>визначені судом опіки та піклування терміни </a:t>
            </a:r>
            <a:r>
              <a:rPr lang="uk" b="1" u="sng" dirty="0">
                <a:ea typeface="Times New Roman" panose="02020603050405020304" pitchFamily="18" charset="0"/>
                <a:cs typeface="Times New Roman" panose="02020603050405020304" pitchFamily="18" charset="0"/>
              </a:rPr>
              <a:t>не рідше одного разу на рік </a:t>
            </a:r>
            <a:r>
              <a:rPr lang="uk" dirty="0">
                <a:ea typeface="Times New Roman" panose="02020603050405020304" pitchFamily="18" charset="0"/>
                <a:cs typeface="Times New Roman" panose="02020603050405020304" pitchFamily="18" charset="0"/>
              </a:rPr>
              <a:t>подавати до цього суду </a:t>
            </a:r>
            <a:r>
              <a:rPr lang="uk" b="1" dirty="0">
                <a:ea typeface="Times New Roman" panose="02020603050405020304" pitchFamily="18" charset="0"/>
                <a:cs typeface="Times New Roman" panose="02020603050405020304" pitchFamily="18" charset="0"/>
              </a:rPr>
              <a:t>звіти </a:t>
            </a:r>
            <a:r>
              <a:rPr lang="uk" dirty="0">
                <a:ea typeface="Times New Roman" panose="02020603050405020304" pitchFamily="18" charset="0"/>
                <a:cs typeface="Times New Roman" panose="02020603050405020304" pitchFamily="18" charset="0"/>
              </a:rPr>
              <a:t>про особу, яка перебуває під опікою, та рахунки з управління її майном.</a:t>
            </a:r>
            <a:endParaRPr lang="pl-PL"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ea typeface="Times New Roman" panose="02020603050405020304" pitchFamily="18" charset="0"/>
                <a:cs typeface="Times New Roman" panose="02020603050405020304" pitchFamily="18" charset="0"/>
              </a:rPr>
              <a:t>§ 2. Якщо дохід від майна не перевищує ймовірних витрат на утримання та виховання особи, яка перебуває під опікою, суд з питань опіки та піклування </a:t>
            </a:r>
            <a:r>
              <a:rPr lang="uk" b="1" u="sng" dirty="0">
                <a:ea typeface="Times New Roman" panose="02020603050405020304" pitchFamily="18" charset="0"/>
                <a:cs typeface="Times New Roman" panose="02020603050405020304" pitchFamily="18" charset="0"/>
              </a:rPr>
              <a:t>може звільнити опікуна від подання детальної звітності </a:t>
            </a:r>
            <a:r>
              <a:rPr lang="pl-PL" b="1" u="sng" dirty="0">
                <a:ea typeface="Times New Roman" panose="02020603050405020304" pitchFamily="18" charset="0"/>
                <a:cs typeface="Times New Roman" panose="02020603050405020304" pitchFamily="18" charset="0"/>
              </a:rPr>
              <a:t/>
            </a:r>
            <a:br>
              <a:rPr lang="pl-PL" b="1" u="sng" dirty="0">
                <a:ea typeface="Times New Roman" panose="02020603050405020304" pitchFamily="18" charset="0"/>
                <a:cs typeface="Times New Roman" panose="02020603050405020304" pitchFamily="18" charset="0"/>
              </a:rPr>
            </a:br>
            <a:r>
              <a:rPr lang="uk" b="1" u="sng" dirty="0">
                <a:ea typeface="Times New Roman" panose="02020603050405020304" pitchFamily="18" charset="0"/>
                <a:cs typeface="Times New Roman" panose="02020603050405020304" pitchFamily="18" charset="0"/>
              </a:rPr>
              <a:t>правління </a:t>
            </a:r>
            <a:r>
              <a:rPr lang="uk" u="sng" dirty="0">
                <a:ea typeface="Times New Roman" panose="02020603050405020304" pitchFamily="18" charset="0"/>
                <a:cs typeface="Times New Roman" panose="02020603050405020304" pitchFamily="18" charset="0"/>
              </a:rPr>
              <a:t>; у цьому випадку опікун подає лише загальний звіт про управління майном</a:t>
            </a:r>
            <a:r>
              <a:rPr lang="uk" u="sng" dirty="0" smtClean="0">
                <a:ea typeface="Times New Roman" panose="02020603050405020304" pitchFamily="18" charset="0"/>
                <a:cs typeface="Times New Roman" panose="02020603050405020304" pitchFamily="18" charset="0"/>
              </a:rPr>
              <a:t>.</a:t>
            </a:r>
            <a:endParaRPr lang="pl-PL" u="sng" dirty="0">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2059540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Rozdział III. </a:t>
            </a:r>
            <a:b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b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Nadzór nad sprawowaniem opieki.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685751"/>
            <a:ext cx="5845176" cy="4439126"/>
          </a:xfrm>
        </p:spPr>
        <p:txBody>
          <a:bodyPr>
            <a:normAutofit/>
          </a:bodyPr>
          <a:lstStyle/>
          <a:p>
            <a:pPr marL="0" indent="0">
              <a:lnSpc>
                <a:spcPct val="107000"/>
              </a:lnSpc>
              <a:spcAft>
                <a:spcPts val="800"/>
              </a:spcAft>
              <a:buNone/>
            </a:pPr>
            <a:r>
              <a:rPr lang="pl-PL"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Art</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167 [Kontrola sądowa]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1. Sąd opiekuńczy bada sprawozdania i rachunki opiekuna pod względem rzeczowym i rachunkowym, zarządza w razie potrzeby ich sprostowanie i uzupełnienie oraz orzeka, czy i w jakim zakresie rachunki zatwierdza.</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2.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Zatwierdzenie rachunku przez sąd opiekuńczy</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nie wyłącza odpowiedzialności opiekuna za szkodę wyrządzoną nienależytym sprawowaniem zarządu majątkiem.</a:t>
            </a:r>
            <a:endParaRPr lang="pl-PL"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Art. 168 [Zarządzenia nadzorcze] Jeżeli opiekun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nie sprawuje należycie opieki,</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sąd opiekuńczy wyda odpowiednie zarządzenia</a:t>
            </a:r>
            <a:r>
              <a:rPr lang="pl-PL"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217920" y="1685751"/>
            <a:ext cx="5349240" cy="4439126"/>
          </a:xfrm>
        </p:spPr>
        <p:txBody>
          <a:bodyPr>
            <a:normAutofit fontScale="62500" lnSpcReduction="20000"/>
          </a:bodyPr>
          <a:lstStyle/>
          <a:p>
            <a:pPr marL="0" indent="0">
              <a:lnSpc>
                <a:spcPct val="107000"/>
              </a:lnSpc>
              <a:spcAft>
                <a:spcPts val="800"/>
              </a:spcAft>
              <a:buNone/>
            </a:pPr>
            <a:r>
              <a:rPr lang="uk" dirty="0" smtClean="0">
                <a:latin typeface="Times New Roman" panose="02020603050405020304" pitchFamily="18" charset="0"/>
                <a:ea typeface="Times New Roman" panose="02020603050405020304" pitchFamily="18" charset="0"/>
                <a:cs typeface="Times New Roman" panose="02020603050405020304" pitchFamily="18" charset="0"/>
              </a:rPr>
              <a:t>Стаття </a:t>
            </a:r>
            <a:r>
              <a:rPr lang="uk" dirty="0">
                <a:latin typeface="Times New Roman" panose="02020603050405020304" pitchFamily="18" charset="0"/>
                <a:ea typeface="Times New Roman" panose="02020603050405020304" pitchFamily="18" charset="0"/>
                <a:cs typeface="Times New Roman" panose="02020603050405020304" pitchFamily="18" charset="0"/>
              </a:rPr>
              <a:t>167 [судовий контроль]</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 1. Суд з питань опіки та піклування розглядає звіти та рахунки опікуна в матеріально-бухгалтерському аспекті, призначає їх виправлення та доповнення, якщо це необхідно, і вирішує, чи і в якому обсязі він затверджує </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рахунки.</a:t>
            </a: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 2. </a:t>
            </a:r>
            <a:r>
              <a:rPr lang="uk" u="sng" dirty="0">
                <a:latin typeface="Times New Roman" panose="02020603050405020304" pitchFamily="18" charset="0"/>
                <a:ea typeface="Times New Roman" panose="02020603050405020304" pitchFamily="18" charset="0"/>
                <a:cs typeface="Times New Roman" panose="02020603050405020304" pitchFamily="18" charset="0"/>
              </a:rPr>
              <a:t>Затвердження рахунку судом опіки та піклування</a:t>
            </a:r>
            <a:r>
              <a:rPr lang="uk" dirty="0">
                <a:latin typeface="Times New Roman" panose="02020603050405020304" pitchFamily="18" charset="0"/>
                <a:ea typeface="Times New Roman" panose="02020603050405020304" pitchFamily="18" charset="0"/>
                <a:cs typeface="Times New Roman" panose="02020603050405020304" pitchFamily="18" charset="0"/>
              </a:rPr>
              <a:t> </a:t>
            </a:r>
            <a:r>
              <a:rPr lang="uk" b="1" dirty="0">
                <a:latin typeface="Times New Roman" panose="02020603050405020304" pitchFamily="18" charset="0"/>
                <a:ea typeface="Times New Roman" panose="02020603050405020304" pitchFamily="18" charset="0"/>
                <a:cs typeface="Times New Roman" panose="02020603050405020304" pitchFamily="18" charset="0"/>
              </a:rPr>
              <a:t>не виключає відповідальності опікуна за шкоду, заподіяну неналежним управлінням майном.</a:t>
            </a:r>
            <a:endParaRPr lang="pl-PL" b="1"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dirty="0">
                <a:latin typeface="Times New Roman" panose="02020603050405020304" pitchFamily="18" charset="0"/>
                <a:ea typeface="Times New Roman" panose="02020603050405020304" pitchFamily="18" charset="0"/>
                <a:cs typeface="Times New Roman" panose="02020603050405020304" pitchFamily="18" charset="0"/>
              </a:rPr>
              <a:t>Стаття 168. [наглядові розпорядження] Якщо опікун </a:t>
            </a:r>
            <a:r>
              <a:rPr lang="uk" b="1" dirty="0">
                <a:latin typeface="Times New Roman" panose="02020603050405020304" pitchFamily="18" charset="0"/>
                <a:ea typeface="Times New Roman" panose="02020603050405020304" pitchFamily="18" charset="0"/>
                <a:cs typeface="Times New Roman" panose="02020603050405020304" pitchFamily="18" charset="0"/>
              </a:rPr>
              <a:t>не піклується належним чином, </a:t>
            </a:r>
            <a:r>
              <a:rPr lang="uk" dirty="0">
                <a:latin typeface="Times New Roman" panose="02020603050405020304" pitchFamily="18" charset="0"/>
                <a:ea typeface="Times New Roman" panose="02020603050405020304" pitchFamily="18" charset="0"/>
                <a:cs typeface="Times New Roman" panose="02020603050405020304" pitchFamily="18" charset="0"/>
              </a:rPr>
              <a:t>суд з питань опіки та піклування видає відповідні </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розпорядження.</a:t>
            </a:r>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815132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Segoe UI Semibold" panose="020B0702040204020203" pitchFamily="34" charset="0"/>
              </a:rPr>
              <a:t>Rozdział IV. </a:t>
            </a:r>
            <a:br>
              <a:rPr lang="pl-PL" b="1" kern="1800" dirty="0">
                <a:solidFill>
                  <a:srgbClr val="00B050"/>
                </a:solidFill>
                <a:effectLst/>
                <a:latin typeface="Algerian" panose="04020705040A02060702" pitchFamily="82" charset="0"/>
                <a:ea typeface="Times New Roman" panose="02020603050405020304" pitchFamily="18" charset="0"/>
                <a:cs typeface="Segoe UI Semibold" panose="020B0702040204020203" pitchFamily="34" charset="0"/>
              </a:rPr>
            </a:br>
            <a:r>
              <a:rPr lang="pl-PL" b="1" kern="1800" dirty="0">
                <a:solidFill>
                  <a:srgbClr val="00B050"/>
                </a:solidFill>
                <a:effectLst/>
                <a:latin typeface="Algerian" panose="04020705040A02060702" pitchFamily="82" charset="0"/>
                <a:ea typeface="Times New Roman" panose="02020603050405020304" pitchFamily="18" charset="0"/>
                <a:cs typeface="Segoe UI Semibold" panose="020B0702040204020203" pitchFamily="34" charset="0"/>
              </a:rPr>
              <a:t>Zwolnienie opiekuna i ustanie opieki. </a:t>
            </a: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704039"/>
            <a:ext cx="5845176" cy="5417796"/>
          </a:xfrm>
        </p:spPr>
        <p:txBody>
          <a:bodyPr>
            <a:normAutofit/>
          </a:bodyPr>
          <a:lstStyle/>
          <a:p>
            <a:pPr marL="0" indent="0">
              <a:lnSpc>
                <a:spcPct val="107000"/>
              </a:lnSpc>
              <a:spcAft>
                <a:spcPts val="800"/>
              </a:spcAft>
              <a:buNone/>
            </a:pPr>
            <a:r>
              <a:rPr lang="pl-PL" sz="1800" dirty="0" smtClean="0">
                <a:effectLst/>
                <a:ea typeface="Times New Roman" panose="02020603050405020304" pitchFamily="18" charset="0"/>
                <a:cs typeface="Times New Roman" panose="02020603050405020304" pitchFamily="18" charset="0"/>
              </a:rPr>
              <a:t>Art</a:t>
            </a:r>
            <a:r>
              <a:rPr lang="pl-PL" sz="1800" dirty="0">
                <a:effectLst/>
                <a:ea typeface="Times New Roman" panose="02020603050405020304" pitchFamily="18" charset="0"/>
                <a:cs typeface="Times New Roman" panose="02020603050405020304" pitchFamily="18" charset="0"/>
              </a:rPr>
              <a:t>. 169 [Przesłanki] </a:t>
            </a:r>
            <a:endParaRPr lang="pl-PL"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1. Z ważnych powodów </a:t>
            </a:r>
            <a:r>
              <a:rPr lang="pl-PL" sz="1800" b="1" u="sng" dirty="0">
                <a:effectLst/>
                <a:ea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sąd opiekuńczy</a:t>
            </a:r>
            <a:r>
              <a:rPr lang="pl-PL" sz="1800" b="1" dirty="0">
                <a:effectLst/>
                <a:ea typeface="Times New Roman" panose="02020603050405020304" pitchFamily="18" charset="0"/>
                <a:cs typeface="Times New Roman" panose="02020603050405020304" pitchFamily="18" charset="0"/>
              </a:rPr>
              <a:t> </a:t>
            </a:r>
            <a:r>
              <a:rPr lang="pl-PL" sz="1800" dirty="0">
                <a:effectLst/>
                <a:ea typeface="Times New Roman" panose="02020603050405020304" pitchFamily="18" charset="0"/>
                <a:cs typeface="Times New Roman" panose="02020603050405020304" pitchFamily="18" charset="0"/>
              </a:rPr>
              <a:t>może </a:t>
            </a:r>
            <a:r>
              <a:rPr lang="pl-PL" sz="1800" b="1" dirty="0">
                <a:effectLst/>
                <a:ea typeface="Times New Roman" panose="02020603050405020304" pitchFamily="18" charset="0"/>
                <a:cs typeface="Times New Roman" panose="02020603050405020304" pitchFamily="18" charset="0"/>
              </a:rPr>
              <a:t>na żądanie opiekuna zwolnić go z opieki.</a:t>
            </a:r>
            <a:endParaRPr lang="pl-PL" sz="1800" b="1"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2. </a:t>
            </a:r>
            <a:r>
              <a:rPr lang="pl-PL" sz="1800" u="sng" dirty="0">
                <a:effectLst/>
                <a:ea typeface="Times New Roman" panose="02020603050405020304" pitchFamily="18" charset="0"/>
                <a:cs typeface="Times New Roman" panose="02020603050405020304" pitchFamily="18" charset="0"/>
              </a:rPr>
              <a:t>Sąd opiekuńczy zwolni opiekuna</a:t>
            </a:r>
            <a:r>
              <a:rPr lang="pl-PL" sz="1800" dirty="0">
                <a:effectLst/>
                <a:ea typeface="Times New Roman" panose="02020603050405020304" pitchFamily="18" charset="0"/>
                <a:cs typeface="Times New Roman" panose="02020603050405020304" pitchFamily="18" charset="0"/>
              </a:rPr>
              <a:t>, jeżeli </a:t>
            </a:r>
            <a:r>
              <a:rPr lang="pl-PL" sz="1800" b="1" u="sng" dirty="0">
                <a:effectLst/>
                <a:ea typeface="Times New Roman" panose="02020603050405020304" pitchFamily="18" charset="0"/>
                <a:cs typeface="Times New Roman" panose="02020603050405020304" pitchFamily="18" charset="0"/>
              </a:rPr>
              <a:t>z powodu przeszkód faktycznych lub prawnych opiekun jest niezdolny do sprawowania opieki albo dopuszcza się czynów lub zaniedbań, które naruszają dobro pozostającego pod opieką. </a:t>
            </a:r>
            <a:endParaRPr lang="pl-PL" sz="1800" b="1" u="sng"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 3. Jeżeli sąd opiekuńczy nie postanowił inaczej, </a:t>
            </a:r>
            <a:r>
              <a:rPr lang="pl-PL" sz="1800" b="1" u="sng" dirty="0">
                <a:effectLst/>
                <a:ea typeface="Times New Roman" panose="02020603050405020304" pitchFamily="18" charset="0"/>
                <a:cs typeface="Times New Roman" panose="02020603050405020304" pitchFamily="18" charset="0"/>
              </a:rPr>
              <a:t>opiekun obowiązany jest prowadzić nadal pilne sprawy związane </a:t>
            </a:r>
            <a:br>
              <a:rPr lang="pl-PL" sz="1800" b="1" u="sng" dirty="0">
                <a:effectLst/>
                <a:ea typeface="Times New Roman" panose="02020603050405020304" pitchFamily="18" charset="0"/>
                <a:cs typeface="Times New Roman" panose="02020603050405020304" pitchFamily="18" charset="0"/>
              </a:rPr>
            </a:br>
            <a:r>
              <a:rPr lang="pl-PL" sz="1800" b="1" u="sng" dirty="0">
                <a:effectLst/>
                <a:ea typeface="Times New Roman" panose="02020603050405020304" pitchFamily="18" charset="0"/>
                <a:cs typeface="Times New Roman" panose="02020603050405020304" pitchFamily="18" charset="0"/>
              </a:rPr>
              <a:t>z opieką aż do czasu jej objęcia przez nowego opiekuna</a:t>
            </a:r>
            <a:r>
              <a:rPr lang="pl-PL" sz="1800" b="1" u="sng" dirty="0" smtClean="0">
                <a:effectLst/>
                <a:ea typeface="Times New Roman" panose="02020603050405020304" pitchFamily="18" charset="0"/>
                <a:cs typeface="Times New Roman" panose="02020603050405020304" pitchFamily="18" charset="0"/>
              </a:rPr>
              <a:t>.</a:t>
            </a:r>
            <a:endParaRPr lang="pl-PL" sz="1800" b="1" u="sng" dirty="0">
              <a:effectLst/>
              <a:ea typeface="Calibri" panose="020F0502020204030204" pitchFamily="34" charset="0"/>
              <a:cs typeface="Times New Roman" panose="02020603050405020304" pitchFamily="18" charset="0"/>
            </a:endParaRP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704039"/>
            <a:ext cx="5532120" cy="4498023"/>
          </a:xfrm>
        </p:spPr>
        <p:txBody>
          <a:bodyPr>
            <a:noAutofit/>
          </a:bodyPr>
          <a:lstStyle/>
          <a:p>
            <a:pPr marL="0" indent="0">
              <a:lnSpc>
                <a:spcPct val="107000"/>
              </a:lnSpc>
              <a:spcAft>
                <a:spcPts val="800"/>
              </a:spcAft>
              <a:buNone/>
            </a:pPr>
            <a:r>
              <a:rPr lang="uk" sz="1800" dirty="0" smtClean="0">
                <a:ea typeface="Times New Roman" panose="02020603050405020304" pitchFamily="18" charset="0"/>
                <a:cs typeface="Times New Roman" panose="02020603050405020304" pitchFamily="18" charset="0"/>
              </a:rPr>
              <a:t>Стаття </a:t>
            </a:r>
            <a:r>
              <a:rPr lang="uk" sz="1800" dirty="0">
                <a:ea typeface="Times New Roman" panose="02020603050405020304" pitchFamily="18" charset="0"/>
                <a:cs typeface="Times New Roman" panose="02020603050405020304" pitchFamily="18" charset="0"/>
              </a:rPr>
              <a:t>169 [Умови]</a:t>
            </a:r>
            <a:endParaRPr lang="pl-PL" sz="1800"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800" dirty="0">
                <a:ea typeface="Times New Roman" panose="02020603050405020304" pitchFamily="18" charset="0"/>
                <a:cs typeface="Times New Roman" panose="02020603050405020304" pitchFamily="18" charset="0"/>
              </a:rPr>
              <a:t>§ 1. З поважних причин </a:t>
            </a:r>
            <a:r>
              <a:rPr lang="uk" sz="1800" b="1" u="sng" dirty="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xmlns:lc="http://schemas.openxmlformats.org/drawingml/2006/lockedCanvas" val="tx"/>
                    </a:ext>
                  </a:extLst>
                </a:hlinkClick>
              </a:rPr>
              <a:t>суд опіки та піклування</a:t>
            </a:r>
            <a:r>
              <a:rPr lang="uk" sz="1800" b="1" dirty="0">
                <a:ea typeface="Times New Roman" panose="02020603050405020304" pitchFamily="18" charset="0"/>
                <a:cs typeface="Times New Roman" panose="02020603050405020304" pitchFamily="18" charset="0"/>
              </a:rPr>
              <a:t> </a:t>
            </a:r>
            <a:r>
              <a:rPr lang="uk" sz="1800" dirty="0">
                <a:ea typeface="Times New Roman" panose="02020603050405020304" pitchFamily="18" charset="0"/>
                <a:cs typeface="Times New Roman" panose="02020603050405020304" pitchFamily="18" charset="0"/>
              </a:rPr>
              <a:t>може </a:t>
            </a:r>
            <a:r>
              <a:rPr lang="uk" sz="1800" b="1" dirty="0">
                <a:ea typeface="Times New Roman" panose="02020603050405020304" pitchFamily="18" charset="0"/>
                <a:cs typeface="Times New Roman" panose="02020603050405020304" pitchFamily="18" charset="0"/>
              </a:rPr>
              <a:t>на вимогу опікуна звільнити його </a:t>
            </a:r>
            <a:r>
              <a:rPr lang="uk" sz="1800" b="1" dirty="0" smtClean="0">
                <a:ea typeface="Times New Roman" panose="02020603050405020304" pitchFamily="18" charset="0"/>
                <a:cs typeface="Times New Roman" panose="02020603050405020304" pitchFamily="18" charset="0"/>
              </a:rPr>
              <a:t>від пікклування.</a:t>
            </a:r>
            <a:endParaRPr lang="pl-PL" sz="1800" b="1"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800" dirty="0">
                <a:ea typeface="Times New Roman" panose="02020603050405020304" pitchFamily="18" charset="0"/>
                <a:cs typeface="Times New Roman" panose="02020603050405020304" pitchFamily="18" charset="0"/>
              </a:rPr>
              <a:t>§ 2. </a:t>
            </a:r>
            <a:r>
              <a:rPr lang="uk" sz="1800" u="sng" dirty="0">
                <a:ea typeface="Times New Roman" panose="02020603050405020304" pitchFamily="18" charset="0"/>
                <a:cs typeface="Times New Roman" panose="02020603050405020304" pitchFamily="18" charset="0"/>
              </a:rPr>
              <a:t>Суд з питань опіки та піклування звільняє </a:t>
            </a:r>
            <a:r>
              <a:rPr lang="uk" sz="1800" u="sng" dirty="0" smtClean="0">
                <a:ea typeface="Times New Roman" panose="02020603050405020304" pitchFamily="18" charset="0"/>
                <a:cs typeface="Times New Roman" panose="02020603050405020304" pitchFamily="18" charset="0"/>
              </a:rPr>
              <a:t>опікуна, </a:t>
            </a:r>
            <a:r>
              <a:rPr lang="uk" sz="1800" dirty="0">
                <a:ea typeface="Times New Roman" panose="02020603050405020304" pitchFamily="18" charset="0"/>
                <a:cs typeface="Times New Roman" panose="02020603050405020304" pitchFamily="18" charset="0"/>
              </a:rPr>
              <a:t>якщо </a:t>
            </a:r>
            <a:r>
              <a:rPr lang="uk" sz="1800" b="1" u="sng" dirty="0">
                <a:ea typeface="Times New Roman" panose="02020603050405020304" pitchFamily="18" charset="0"/>
                <a:cs typeface="Times New Roman" panose="02020603050405020304" pitchFamily="18" charset="0"/>
              </a:rPr>
              <a:t>через фактичні чи юридичні перешкоди опікун не може надавати догляд або вчиняє дії чи бездіяльність, які порушують добробут опікуна.</a:t>
            </a:r>
            <a:endParaRPr lang="pl-PL" sz="1800" b="1" u="sng"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800" dirty="0">
                <a:ea typeface="Times New Roman" panose="02020603050405020304" pitchFamily="18" charset="0"/>
                <a:cs typeface="Times New Roman" panose="02020603050405020304" pitchFamily="18" charset="0"/>
              </a:rPr>
              <a:t>§ 3. Якщо суд з питань опіки та піклування не вирішив інакше, </a:t>
            </a:r>
            <a:r>
              <a:rPr lang="uk" sz="1800" b="1" u="sng" dirty="0">
                <a:ea typeface="Times New Roman" panose="02020603050405020304" pitchFamily="18" charset="0"/>
                <a:cs typeface="Times New Roman" panose="02020603050405020304" pitchFamily="18" charset="0"/>
              </a:rPr>
              <a:t>опікун зобов'язаний продовжувати невідкладні справи, пов'язані </a:t>
            </a:r>
            <a:r>
              <a:rPr lang="uk" sz="1800" b="1" u="sng" dirty="0" smtClean="0">
                <a:ea typeface="Times New Roman" panose="02020603050405020304" pitchFamily="18" charset="0"/>
                <a:cs typeface="Times New Roman" panose="02020603050405020304" pitchFamily="18" charset="0"/>
              </a:rPr>
              <a:t>з </a:t>
            </a:r>
            <a:r>
              <a:rPr lang="uk" sz="1800" b="1" u="sng" dirty="0">
                <a:ea typeface="Times New Roman" panose="02020603050405020304" pitchFamily="18" charset="0"/>
                <a:cs typeface="Times New Roman" panose="02020603050405020304" pitchFamily="18" charset="0"/>
              </a:rPr>
              <a:t>опікою, доки її не </a:t>
            </a:r>
            <a:r>
              <a:rPr lang="uk" sz="1800" b="1" u="sng" dirty="0" smtClean="0">
                <a:ea typeface="Times New Roman" panose="02020603050405020304" pitchFamily="18" charset="0"/>
                <a:cs typeface="Times New Roman" panose="02020603050405020304" pitchFamily="18" charset="0"/>
              </a:rPr>
              <a:t>перейме </a:t>
            </a:r>
            <a:r>
              <a:rPr lang="uk" sz="1800" b="1" u="sng" dirty="0">
                <a:ea typeface="Times New Roman" panose="02020603050405020304" pitchFamily="18" charset="0"/>
                <a:cs typeface="Times New Roman" panose="02020603050405020304" pitchFamily="18" charset="0"/>
              </a:rPr>
              <a:t>новий опікун</a:t>
            </a:r>
            <a:r>
              <a:rPr lang="uk" sz="1800" b="1" u="sng" dirty="0" smtClean="0">
                <a:ea typeface="Times New Roman" panose="02020603050405020304" pitchFamily="18" charset="0"/>
                <a:cs typeface="Times New Roman" panose="02020603050405020304" pitchFamily="18" charset="0"/>
              </a:rPr>
              <a:t>.</a:t>
            </a:r>
            <a:endParaRPr lang="pl-PL" sz="1800" b="1" u="sng" dirty="0">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4221295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Segoe UI Semibold" panose="020B0702040204020203" pitchFamily="34" charset="0"/>
              </a:rPr>
              <a:t>Rozdział IV. </a:t>
            </a:r>
            <a:br>
              <a:rPr lang="pl-PL" b="1" kern="1800" dirty="0">
                <a:solidFill>
                  <a:srgbClr val="00B050"/>
                </a:solidFill>
                <a:effectLst/>
                <a:latin typeface="Algerian" panose="04020705040A02060702" pitchFamily="82" charset="0"/>
                <a:ea typeface="Times New Roman" panose="02020603050405020304" pitchFamily="18" charset="0"/>
                <a:cs typeface="Segoe UI Semibold" panose="020B0702040204020203" pitchFamily="34" charset="0"/>
              </a:rPr>
            </a:br>
            <a:r>
              <a:rPr lang="pl-PL" b="1" kern="1800" dirty="0">
                <a:solidFill>
                  <a:srgbClr val="00B050"/>
                </a:solidFill>
                <a:effectLst/>
                <a:latin typeface="Algerian" panose="04020705040A02060702" pitchFamily="82" charset="0"/>
                <a:ea typeface="Times New Roman" panose="02020603050405020304" pitchFamily="18" charset="0"/>
                <a:cs typeface="Segoe UI Semibold" panose="020B0702040204020203" pitchFamily="34" charset="0"/>
              </a:rPr>
              <a:t>Zwolnienie opiekuna i ustanie opieki. </a:t>
            </a: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393143"/>
            <a:ext cx="5845176" cy="5417796"/>
          </a:xfrm>
        </p:spPr>
        <p:txBody>
          <a:bodyPr>
            <a:normAutofit fontScale="92500" lnSpcReduction="20000"/>
          </a:bodyPr>
          <a:lstStyle/>
          <a:p>
            <a:pPr marL="0" indent="0" algn="just">
              <a:lnSpc>
                <a:spcPct val="107000"/>
              </a:lnSpc>
              <a:spcAft>
                <a:spcPts val="800"/>
              </a:spcAft>
              <a:buNone/>
            </a:pPr>
            <a:endParaRPr lang="pl-PL" sz="1800" dirty="0">
              <a:effectLst/>
              <a:ea typeface="Times New Roman" panose="02020603050405020304" pitchFamily="18" charset="0"/>
              <a:cs typeface="Times New Roman" panose="02020603050405020304" pitchFamily="18" charset="0"/>
            </a:endParaRPr>
          </a:p>
          <a:p>
            <a:pPr marL="0" indent="0">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Art. 170 [Ustanie z mocy prawa] </a:t>
            </a: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Gdy małoletni </a:t>
            </a:r>
            <a:r>
              <a:rPr lang="pl-PL" sz="1800" b="1" dirty="0">
                <a:effectLst/>
                <a:ea typeface="Times New Roman" panose="02020603050405020304" pitchFamily="18" charset="0"/>
                <a:cs typeface="Times New Roman" panose="02020603050405020304" pitchFamily="18" charset="0"/>
              </a:rPr>
              <a:t>osiągnie pełnoletność (ukończy 18 lat) </a:t>
            </a:r>
            <a:r>
              <a:rPr lang="pl-PL" sz="1800" dirty="0">
                <a:effectLst/>
                <a:ea typeface="Times New Roman" panose="02020603050405020304" pitchFamily="18" charset="0"/>
                <a:cs typeface="Times New Roman" panose="02020603050405020304" pitchFamily="18" charset="0"/>
              </a:rPr>
              <a:t>albo gdy przywrócona zostanie nad nim władza rodzicielska, opieka ustaje z mocy prawa.</a:t>
            </a:r>
            <a:endParaRPr lang="pl-PL" sz="1800" dirty="0">
              <a:effectLst/>
              <a:ea typeface="Calibri" panose="020F0502020204030204" pitchFamily="34" charset="0"/>
              <a:cs typeface="Times New Roman" panose="02020603050405020304" pitchFamily="18" charset="0"/>
            </a:endParaRPr>
          </a:p>
          <a:p>
            <a:pPr marL="0" indent="0">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Art. 171 [Sprawy pilne] </a:t>
            </a:r>
          </a:p>
          <a:p>
            <a:pPr marL="0" indent="0" algn="just">
              <a:lnSpc>
                <a:spcPct val="107000"/>
              </a:lnSpc>
              <a:spcAft>
                <a:spcPts val="800"/>
              </a:spcAft>
              <a:buNone/>
            </a:pPr>
            <a:r>
              <a:rPr lang="pl-PL" sz="1800" dirty="0">
                <a:effectLst/>
                <a:ea typeface="Times New Roman" panose="02020603050405020304" pitchFamily="18" charset="0"/>
                <a:cs typeface="Times New Roman" panose="02020603050405020304" pitchFamily="18" charset="0"/>
              </a:rPr>
              <a:t>Jeżeli w chwili ustania opieki zachodzi przeszkoda do natychmiastowego przejęcia zarządu majątkiem przez osobę, która pozostawała pod opieką, albo przez jej przedstawiciela ustawowego lub spadkobierców, </a:t>
            </a:r>
            <a:r>
              <a:rPr lang="pl-PL" sz="1800" b="1" u="sng" dirty="0">
                <a:effectLst/>
                <a:ea typeface="Times New Roman" panose="02020603050405020304" pitchFamily="18" charset="0"/>
                <a:cs typeface="Times New Roman" panose="02020603050405020304" pitchFamily="18" charset="0"/>
              </a:rPr>
              <a:t>opiekun obowiązany jest nadal prowadzić pilne sprawy związane z zarządem majątku, chyba że sąd opiekuńczy postanowi inaczej.</a:t>
            </a:r>
            <a:endParaRPr lang="pl-PL" sz="1800" b="1" u="sng"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pl-PL"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t>
            </a:r>
            <a:b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1800" dirty="0">
                <a:effectLst/>
                <a:ea typeface="Times New Roman" panose="02020603050405020304" pitchFamily="18" charset="0"/>
                <a:cs typeface="Times New Roman" panose="02020603050405020304" pitchFamily="18" charset="0"/>
              </a:rPr>
              <a:t> </a:t>
            </a:r>
            <a:endParaRPr lang="pl-PL" sz="1800" dirty="0">
              <a:effectLst/>
              <a:ea typeface="Calibri" panose="020F0502020204030204" pitchFamily="34" charset="0"/>
              <a:cs typeface="Times New Roman" panose="02020603050405020304" pitchFamily="18" charset="0"/>
            </a:endParaRPr>
          </a:p>
          <a:p>
            <a:pPr marL="0" indent="0" algn="just">
              <a:lnSpc>
                <a:spcPct val="110000"/>
              </a:lnSpc>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755648"/>
            <a:ext cx="5183188" cy="4434015"/>
          </a:xfrm>
        </p:spPr>
        <p:txBody>
          <a:bodyPr>
            <a:normAutofit/>
          </a:bodyPr>
          <a:lstStyle/>
          <a:p>
            <a:pPr marL="0" indent="0">
              <a:lnSpc>
                <a:spcPct val="107000"/>
              </a:lnSpc>
              <a:spcAft>
                <a:spcPts val="800"/>
              </a:spcAft>
              <a:buNone/>
            </a:pPr>
            <a:r>
              <a:rPr lang="uk" sz="1600" dirty="0" smtClean="0">
                <a:ea typeface="Times New Roman" panose="02020603050405020304" pitchFamily="18" charset="0"/>
                <a:cs typeface="Times New Roman" panose="02020603050405020304" pitchFamily="18" charset="0"/>
              </a:rPr>
              <a:t>Стаття </a:t>
            </a:r>
            <a:r>
              <a:rPr lang="uk" sz="1600" dirty="0">
                <a:ea typeface="Times New Roman" panose="02020603050405020304" pitchFamily="18" charset="0"/>
                <a:cs typeface="Times New Roman" panose="02020603050405020304" pitchFamily="18" charset="0"/>
              </a:rPr>
              <a:t>170 [припинення згідно із законом]</a:t>
            </a:r>
          </a:p>
          <a:p>
            <a:pPr marL="0" indent="0" algn="just">
              <a:lnSpc>
                <a:spcPct val="107000"/>
              </a:lnSpc>
              <a:spcAft>
                <a:spcPts val="800"/>
              </a:spcAft>
              <a:buNone/>
            </a:pPr>
            <a:r>
              <a:rPr lang="uk" sz="1600" dirty="0">
                <a:ea typeface="Times New Roman" panose="02020603050405020304" pitchFamily="18" charset="0"/>
                <a:cs typeface="Times New Roman" panose="02020603050405020304" pitchFamily="18" charset="0"/>
              </a:rPr>
              <a:t>Після досягнення неповнолітнім </a:t>
            </a:r>
            <a:r>
              <a:rPr lang="uk" sz="1600" b="1" dirty="0">
                <a:ea typeface="Times New Roman" panose="02020603050405020304" pitchFamily="18" charset="0"/>
                <a:cs typeface="Times New Roman" panose="02020603050405020304" pitchFamily="18" charset="0"/>
              </a:rPr>
              <a:t>повноліття (18 років) </a:t>
            </a:r>
            <a:r>
              <a:rPr lang="uk" sz="1600" dirty="0">
                <a:ea typeface="Times New Roman" panose="02020603050405020304" pitchFamily="18" charset="0"/>
                <a:cs typeface="Times New Roman" panose="02020603050405020304" pitchFamily="18" charset="0"/>
              </a:rPr>
              <a:t>або відновлення батьківських повноважень опіка припиняється за законом.</a:t>
            </a:r>
            <a:endParaRPr lang="pl-PL" sz="1600" dirty="0">
              <a:ea typeface="Calibri" panose="020F0502020204030204" pitchFamily="34" charset="0"/>
              <a:cs typeface="Times New Roman" panose="02020603050405020304" pitchFamily="18" charset="0"/>
            </a:endParaRPr>
          </a:p>
          <a:p>
            <a:pPr marL="0" indent="0">
              <a:lnSpc>
                <a:spcPct val="107000"/>
              </a:lnSpc>
              <a:spcAft>
                <a:spcPts val="800"/>
              </a:spcAft>
              <a:buNone/>
            </a:pPr>
            <a:r>
              <a:rPr lang="uk" sz="1600" dirty="0">
                <a:ea typeface="Times New Roman" panose="02020603050405020304" pitchFamily="18" charset="0"/>
                <a:cs typeface="Times New Roman" panose="02020603050405020304" pitchFamily="18" charset="0"/>
              </a:rPr>
              <a:t>Стаття 171 [Невідкладні справи]</a:t>
            </a:r>
          </a:p>
          <a:p>
            <a:pPr marL="0" indent="0" algn="just">
              <a:lnSpc>
                <a:spcPct val="107000"/>
              </a:lnSpc>
              <a:spcAft>
                <a:spcPts val="800"/>
              </a:spcAft>
              <a:buNone/>
            </a:pPr>
            <a:r>
              <a:rPr lang="uk" sz="1600" dirty="0">
                <a:ea typeface="Times New Roman" panose="02020603050405020304" pitchFamily="18" charset="0"/>
                <a:cs typeface="Times New Roman" panose="02020603050405020304" pitchFamily="18" charset="0"/>
              </a:rPr>
              <a:t>Якщо на момент припинення піклування є перешкода для негайного переходу в управління майном особою, яка перебувала під опікою, або її законним представником чи спадкоємцями, </a:t>
            </a:r>
            <a:r>
              <a:rPr lang="uk" sz="1600" b="1" u="sng" dirty="0">
                <a:ea typeface="Times New Roman" panose="02020603050405020304" pitchFamily="18" charset="0"/>
                <a:cs typeface="Times New Roman" panose="02020603050405020304" pitchFamily="18" charset="0"/>
              </a:rPr>
              <a:t>опікун продовжує вести невідкладні </a:t>
            </a:r>
            <a:r>
              <a:rPr lang="uk" sz="1600" b="1" u="sng" dirty="0" smtClean="0">
                <a:ea typeface="Times New Roman" panose="02020603050405020304" pitchFamily="18" charset="0"/>
                <a:cs typeface="Times New Roman" panose="02020603050405020304" pitchFamily="18" charset="0"/>
              </a:rPr>
              <a:t>справи </a:t>
            </a:r>
            <a:r>
              <a:rPr lang="uk" sz="1600" b="1" u="sng" dirty="0">
                <a:ea typeface="Times New Roman" panose="02020603050405020304" pitchFamily="18" charset="0"/>
                <a:cs typeface="Times New Roman" panose="02020603050405020304" pitchFamily="18" charset="0"/>
              </a:rPr>
              <a:t>пов'язані з управлінням </a:t>
            </a:r>
            <a:r>
              <a:rPr lang="uk" sz="1600" b="1" u="sng" dirty="0" smtClean="0">
                <a:ea typeface="Times New Roman" panose="02020603050405020304" pitchFamily="18" charset="0"/>
                <a:cs typeface="Times New Roman" panose="02020603050405020304" pitchFamily="18" charset="0"/>
              </a:rPr>
              <a:t>майном</a:t>
            </a:r>
            <a:r>
              <a:rPr lang="uk" sz="1600" b="1" u="sng" dirty="0">
                <a:ea typeface="Times New Roman" panose="02020603050405020304" pitchFamily="18" charset="0"/>
                <a:cs typeface="Times New Roman" panose="02020603050405020304" pitchFamily="18" charset="0"/>
              </a:rPr>
              <a:t>, якщо суд опіки та піклування не ухвалить інше</a:t>
            </a:r>
            <a:r>
              <a:rPr lang="uk" sz="1600" b="1" u="sng" dirty="0" smtClean="0">
                <a:ea typeface="Times New Roman" panose="02020603050405020304" pitchFamily="18" charset="0"/>
                <a:cs typeface="Times New Roman" panose="02020603050405020304" pitchFamily="18" charset="0"/>
              </a:rPr>
              <a:t>.</a:t>
            </a:r>
            <a:endParaRPr lang="pl-PL" sz="1600" dirty="0">
              <a:ea typeface="Calibri" panose="020F0502020204030204" pitchFamily="34" charset="0"/>
              <a:cs typeface="Times New Roman" panose="02020603050405020304" pitchFamily="18" charset="0"/>
            </a:endParaRPr>
          </a:p>
          <a:p>
            <a:pPr marL="0" indent="0" algn="just">
              <a:lnSpc>
                <a:spcPct val="110000"/>
              </a:lnSpc>
              <a:buNone/>
            </a:pPr>
            <a:endParaRPr lang="pl-PL" sz="1600" b="1" dirty="0"/>
          </a:p>
          <a:p>
            <a:pPr marL="0" indent="0">
              <a:buNone/>
            </a:pPr>
            <a:endParaRPr lang="pl-PL" sz="1600"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363650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Segoe UI Semibold" panose="020B0702040204020203" pitchFamily="34" charset="0"/>
              </a:rPr>
              <a:t>Rozdział IV. </a:t>
            </a:r>
            <a:br>
              <a:rPr lang="pl-PL" b="1" kern="1800" dirty="0">
                <a:solidFill>
                  <a:srgbClr val="00B050"/>
                </a:solidFill>
                <a:effectLst/>
                <a:latin typeface="Algerian" panose="04020705040A02060702" pitchFamily="82" charset="0"/>
                <a:ea typeface="Times New Roman" panose="02020603050405020304" pitchFamily="18" charset="0"/>
                <a:cs typeface="Segoe UI Semibold" panose="020B0702040204020203" pitchFamily="34" charset="0"/>
              </a:rPr>
            </a:br>
            <a:r>
              <a:rPr lang="pl-PL" b="1" kern="1800" dirty="0">
                <a:solidFill>
                  <a:srgbClr val="00B050"/>
                </a:solidFill>
                <a:effectLst/>
                <a:latin typeface="Algerian" panose="04020705040A02060702" pitchFamily="82" charset="0"/>
                <a:ea typeface="Times New Roman" panose="02020603050405020304" pitchFamily="18" charset="0"/>
                <a:cs typeface="Segoe UI Semibold" panose="020B0702040204020203" pitchFamily="34" charset="0"/>
              </a:rPr>
              <a:t>Zwolnienie opiekuna i ustanie opieki. </a:t>
            </a: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393143"/>
            <a:ext cx="5845176" cy="5417796"/>
          </a:xfrm>
        </p:spPr>
        <p:txBody>
          <a:bodyPr>
            <a:normAutofit fontScale="77500" lnSpcReduction="20000"/>
          </a:bodyPr>
          <a:lstStyle/>
          <a:p>
            <a:pPr marL="0" indent="0" algn="just">
              <a:lnSpc>
                <a:spcPct val="107000"/>
              </a:lnSpc>
              <a:spcAft>
                <a:spcPts val="800"/>
              </a:spcAft>
              <a:buNone/>
            </a:pPr>
            <a:endParaRPr lang="pl-PL" sz="1800" dirty="0">
              <a:effectLst/>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Art. 172 [Rachunek końcowy] </a:t>
            </a:r>
            <a:endParaRPr lang="pl-PL" sz="19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 1. W razie zwolnienia opiekuna lub ustania opieki </a:t>
            </a:r>
            <a:r>
              <a:rPr lang="pl-PL" sz="1900" b="1" dirty="0">
                <a:effectLst/>
                <a:ea typeface="Times New Roman" panose="02020603050405020304" pitchFamily="18" charset="0"/>
                <a:cs typeface="Times New Roman" panose="02020603050405020304" pitchFamily="18" charset="0"/>
              </a:rPr>
              <a:t>opiekun obowiązany jest złożyć w ciągu trzech miesięcy (3 miesiące) rachunek końcowy z zarządu majątkiem.</a:t>
            </a:r>
            <a:endParaRPr lang="pl-PL" sz="1900" b="1"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 2. Do </a:t>
            </a:r>
            <a:r>
              <a:rPr lang="pl-PL" sz="1900" u="sng" dirty="0">
                <a:effectLst/>
                <a:ea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rachunku końcowego</a:t>
            </a:r>
            <a:r>
              <a:rPr lang="pl-PL" sz="1900" dirty="0">
                <a:effectLst/>
                <a:ea typeface="Times New Roman" panose="02020603050405020304" pitchFamily="18" charset="0"/>
                <a:cs typeface="Times New Roman" panose="02020603050405020304" pitchFamily="18" charset="0"/>
              </a:rPr>
              <a:t> stosuje się odpowiednio przepisy </a:t>
            </a:r>
            <a:br>
              <a:rPr lang="pl-PL" sz="1900" dirty="0">
                <a:effectLst/>
                <a:ea typeface="Times New Roman" panose="02020603050405020304" pitchFamily="18" charset="0"/>
                <a:cs typeface="Times New Roman" panose="02020603050405020304" pitchFamily="18" charset="0"/>
              </a:rPr>
            </a:br>
            <a:r>
              <a:rPr lang="pl-PL" sz="1900" dirty="0">
                <a:effectLst/>
                <a:ea typeface="Times New Roman" panose="02020603050405020304" pitchFamily="18" charset="0"/>
                <a:cs typeface="Times New Roman" panose="02020603050405020304" pitchFamily="18" charset="0"/>
              </a:rPr>
              <a:t>o rachunku rocznym.</a:t>
            </a:r>
            <a:endParaRPr lang="pl-PL" sz="19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Art. 173 [Zwolnienie] Sąd opiekuńczy </a:t>
            </a:r>
            <a:r>
              <a:rPr lang="pl-PL" sz="1900" b="1" dirty="0">
                <a:effectLst/>
                <a:ea typeface="Times New Roman" panose="02020603050405020304" pitchFamily="18" charset="0"/>
                <a:cs typeface="Times New Roman" panose="02020603050405020304" pitchFamily="18" charset="0"/>
              </a:rPr>
              <a:t>może zwolnić opiekuna </a:t>
            </a:r>
            <a:r>
              <a:rPr lang="pl-PL" sz="1900" dirty="0">
                <a:effectLst/>
                <a:ea typeface="Times New Roman" panose="02020603050405020304" pitchFamily="18" charset="0"/>
                <a:cs typeface="Times New Roman" panose="02020603050405020304" pitchFamily="18" charset="0"/>
              </a:rPr>
              <a:t>od obowiązku składania rachunku końcowego.</a:t>
            </a:r>
            <a:endParaRPr lang="pl-PL" sz="19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Art. 174 [Oddanie majątku] </a:t>
            </a:r>
            <a:r>
              <a:rPr lang="pl-PL" sz="1900" b="1" u="sng" dirty="0">
                <a:effectLst/>
                <a:ea typeface="Times New Roman" panose="02020603050405020304" pitchFamily="18" charset="0"/>
                <a:cs typeface="Times New Roman" panose="02020603050405020304" pitchFamily="18" charset="0"/>
              </a:rPr>
              <a:t>Niezwłocznie</a:t>
            </a:r>
            <a:r>
              <a:rPr lang="pl-PL" sz="1900" dirty="0">
                <a:effectLst/>
                <a:ea typeface="Times New Roman" panose="02020603050405020304" pitchFamily="18" charset="0"/>
                <a:cs typeface="Times New Roman" panose="02020603050405020304" pitchFamily="18" charset="0"/>
              </a:rPr>
              <a:t> po swym zwolnieniu lub po ustaniu opieki opiekun obowiązany jest oddać osobie, która pozostawała pod opieką, albo jej przedstawicielowi ustawowemu lub spadkobiercom zarządzany przez siebie </a:t>
            </a:r>
            <a:r>
              <a:rPr lang="pl-PL" sz="1900" b="1" u="sng" dirty="0">
                <a:effectLst/>
                <a:ea typeface="Times New Roman" panose="02020603050405020304" pitchFamily="18" charset="0"/>
                <a:cs typeface="Times New Roman" panose="02020603050405020304" pitchFamily="18" charset="0"/>
              </a:rPr>
              <a:t>majątek tej osoby</a:t>
            </a:r>
            <a:r>
              <a:rPr lang="pl-PL" sz="1900" dirty="0">
                <a:effectLst/>
                <a:ea typeface="Times New Roman" panose="02020603050405020304" pitchFamily="18" charset="0"/>
                <a:cs typeface="Times New Roman" panose="02020603050405020304" pitchFamily="18" charset="0"/>
              </a:rPr>
              <a:t>.</a:t>
            </a:r>
            <a:endParaRPr lang="pl-PL" sz="19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pl-PL"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a:t>
            </a:r>
            <a:b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1800" dirty="0">
                <a:effectLst/>
                <a:ea typeface="Times New Roman" panose="02020603050405020304" pitchFamily="18" charset="0"/>
                <a:cs typeface="Times New Roman" panose="02020603050405020304" pitchFamily="18" charset="0"/>
              </a:rPr>
              <a:t> </a:t>
            </a:r>
            <a:endParaRPr lang="pl-PL" sz="1800" dirty="0">
              <a:effectLst/>
              <a:ea typeface="Calibri" panose="020F0502020204030204" pitchFamily="34" charset="0"/>
              <a:cs typeface="Times New Roman" panose="02020603050405020304" pitchFamily="18" charset="0"/>
            </a:endParaRPr>
          </a:p>
          <a:p>
            <a:pPr marL="0" indent="0" algn="just">
              <a:lnSpc>
                <a:spcPct val="110000"/>
              </a:lnSpc>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673352"/>
            <a:ext cx="5183188" cy="4516311"/>
          </a:xfrm>
        </p:spPr>
        <p:txBody>
          <a:bodyPr>
            <a:normAutofit/>
          </a:bodyPr>
          <a:lstStyle/>
          <a:p>
            <a:pPr marL="0" indent="0" algn="just">
              <a:lnSpc>
                <a:spcPct val="107000"/>
              </a:lnSpc>
              <a:spcAft>
                <a:spcPts val="800"/>
              </a:spcAft>
              <a:buNone/>
            </a:pPr>
            <a:r>
              <a:rPr lang="uk" sz="1500" dirty="0" smtClean="0">
                <a:ea typeface="Times New Roman" panose="02020603050405020304" pitchFamily="18" charset="0"/>
                <a:cs typeface="Times New Roman" panose="02020603050405020304" pitchFamily="18" charset="0"/>
              </a:rPr>
              <a:t>Стаття </a:t>
            </a:r>
            <a:r>
              <a:rPr lang="uk" sz="1500" dirty="0">
                <a:ea typeface="Times New Roman" panose="02020603050405020304" pitchFamily="18" charset="0"/>
                <a:cs typeface="Times New Roman" panose="02020603050405020304" pitchFamily="18" charset="0"/>
              </a:rPr>
              <a:t>172 [</a:t>
            </a:r>
            <a:r>
              <a:rPr lang="uk" sz="1500" dirty="0" smtClean="0">
                <a:ea typeface="Times New Roman" panose="02020603050405020304" pitchFamily="18" charset="0"/>
                <a:cs typeface="Times New Roman" panose="02020603050405020304" pitchFamily="18" charset="0"/>
              </a:rPr>
              <a:t>Остаточний </a:t>
            </a:r>
            <a:r>
              <a:rPr lang="uk" sz="1500" dirty="0">
                <a:ea typeface="Times New Roman" panose="02020603050405020304" pitchFamily="18" charset="0"/>
                <a:cs typeface="Times New Roman" panose="02020603050405020304" pitchFamily="18" charset="0"/>
              </a:rPr>
              <a:t>рахунок-фактура]</a:t>
            </a:r>
            <a:endParaRPr lang="pl-PL" sz="1500"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500" dirty="0">
                <a:ea typeface="Times New Roman" panose="02020603050405020304" pitchFamily="18" charset="0"/>
                <a:cs typeface="Times New Roman" panose="02020603050405020304" pitchFamily="18" charset="0"/>
              </a:rPr>
              <a:t>§ 1. У разі звільнення опікуна або припинення піклування </a:t>
            </a:r>
            <a:r>
              <a:rPr lang="uk" sz="1500" b="1" dirty="0">
                <a:ea typeface="Times New Roman" panose="02020603050405020304" pitchFamily="18" charset="0"/>
                <a:cs typeface="Times New Roman" panose="02020603050405020304" pitchFamily="18" charset="0"/>
              </a:rPr>
              <a:t>опікун зобов'язаний протягом трьох місяців (3 місяців) подати остаточний </a:t>
            </a:r>
            <a:r>
              <a:rPr lang="uk" sz="1500" b="1" dirty="0" smtClean="0">
                <a:ea typeface="Times New Roman" panose="02020603050405020304" pitchFamily="18" charset="0"/>
                <a:cs typeface="Times New Roman" panose="02020603050405020304" pitchFamily="18" charset="0"/>
              </a:rPr>
              <a:t>рахунок </a:t>
            </a:r>
            <a:r>
              <a:rPr lang="uk" sz="1500" b="1" dirty="0">
                <a:ea typeface="Times New Roman" panose="02020603050405020304" pitchFamily="18" charset="0"/>
                <a:cs typeface="Times New Roman" panose="02020603050405020304" pitchFamily="18" charset="0"/>
              </a:rPr>
              <a:t>управління </a:t>
            </a:r>
            <a:r>
              <a:rPr lang="uk" sz="1500" b="1" dirty="0" smtClean="0">
                <a:ea typeface="Times New Roman" panose="02020603050405020304" pitchFamily="18" charset="0"/>
                <a:cs typeface="Times New Roman" panose="02020603050405020304" pitchFamily="18" charset="0"/>
              </a:rPr>
              <a:t>майном.</a:t>
            </a:r>
            <a:endParaRPr lang="pl-PL" sz="1500" b="1" dirty="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500" dirty="0">
                <a:ea typeface="Times New Roman" panose="02020603050405020304" pitchFamily="18" charset="0"/>
                <a:cs typeface="Times New Roman" panose="02020603050405020304" pitchFamily="18" charset="0"/>
              </a:rPr>
              <a:t>§ 2. </a:t>
            </a:r>
            <a:r>
              <a:rPr lang="ru-RU" sz="1500" dirty="0" err="1">
                <a:ea typeface="Times New Roman" panose="02020603050405020304" pitchFamily="18" charset="0"/>
                <a:cs typeface="Times New Roman" panose="02020603050405020304" pitchFamily="18" charset="0"/>
              </a:rPr>
              <a:t>Положення</a:t>
            </a:r>
            <a:r>
              <a:rPr lang="ru-RU" sz="1500" dirty="0">
                <a:ea typeface="Times New Roman" panose="02020603050405020304" pitchFamily="18" charset="0"/>
                <a:cs typeface="Times New Roman" panose="02020603050405020304" pitchFamily="18" charset="0"/>
              </a:rPr>
              <a:t> про </a:t>
            </a:r>
            <a:r>
              <a:rPr lang="ru-RU" sz="1500" dirty="0" err="1">
                <a:ea typeface="Times New Roman" panose="02020603050405020304" pitchFamily="18" charset="0"/>
                <a:cs typeface="Times New Roman" panose="02020603050405020304" pitchFamily="18" charset="0"/>
              </a:rPr>
              <a:t>річний</a:t>
            </a:r>
            <a:r>
              <a:rPr lang="ru-RU" sz="1500" dirty="0">
                <a:ea typeface="Times New Roman" panose="02020603050405020304" pitchFamily="18" charset="0"/>
                <a:cs typeface="Times New Roman" panose="02020603050405020304" pitchFamily="18" charset="0"/>
              </a:rPr>
              <a:t> </a:t>
            </a:r>
            <a:r>
              <a:rPr lang="ru-RU" sz="1500" dirty="0" err="1">
                <a:ea typeface="Times New Roman" panose="02020603050405020304" pitchFamily="18" charset="0"/>
                <a:cs typeface="Times New Roman" panose="02020603050405020304" pitchFamily="18" charset="0"/>
              </a:rPr>
              <a:t>рахунок</a:t>
            </a:r>
            <a:r>
              <a:rPr lang="ru-RU" sz="1500" dirty="0">
                <a:ea typeface="Times New Roman" panose="02020603050405020304" pitchFamily="18" charset="0"/>
                <a:cs typeface="Times New Roman" panose="02020603050405020304" pitchFamily="18" charset="0"/>
              </a:rPr>
              <a:t> </a:t>
            </a:r>
            <a:r>
              <a:rPr lang="ru-RU" sz="1500" dirty="0" err="1">
                <a:ea typeface="Times New Roman" panose="02020603050405020304" pitchFamily="18" charset="0"/>
                <a:cs typeface="Times New Roman" panose="02020603050405020304" pitchFamily="18" charset="0"/>
              </a:rPr>
              <a:t>застосовуються</a:t>
            </a:r>
            <a:r>
              <a:rPr lang="ru-RU" sz="1500" dirty="0">
                <a:ea typeface="Times New Roman" panose="02020603050405020304" pitchFamily="18" charset="0"/>
                <a:cs typeface="Times New Roman" panose="02020603050405020304" pitchFamily="18" charset="0"/>
              </a:rPr>
              <a:t> </a:t>
            </a:r>
            <a:r>
              <a:rPr lang="ru-RU" sz="1500" dirty="0" err="1">
                <a:ea typeface="Times New Roman" panose="02020603050405020304" pitchFamily="18" charset="0"/>
                <a:cs typeface="Times New Roman" panose="02020603050405020304" pitchFamily="18" charset="0"/>
              </a:rPr>
              <a:t>відповідно</a:t>
            </a:r>
            <a:r>
              <a:rPr lang="ru-RU" sz="1500" dirty="0">
                <a:ea typeface="Times New Roman" panose="02020603050405020304" pitchFamily="18" charset="0"/>
                <a:cs typeface="Times New Roman" panose="02020603050405020304" pitchFamily="18" charset="0"/>
              </a:rPr>
              <a:t> до </a:t>
            </a:r>
            <a:r>
              <a:rPr lang="ru-RU" sz="1500" dirty="0" smtClean="0">
                <a:ea typeface="Times New Roman" panose="02020603050405020304" pitchFamily="18" charset="0"/>
                <a:cs typeface="Times New Roman" panose="02020603050405020304" pitchFamily="18" charset="0"/>
              </a:rPr>
              <a:t>остаточного </a:t>
            </a:r>
            <a:r>
              <a:rPr lang="ru-RU" sz="1500" dirty="0" err="1" smtClean="0">
                <a:ea typeface="Times New Roman" panose="02020603050405020304" pitchFamily="18" charset="0"/>
                <a:cs typeface="Times New Roman" panose="02020603050405020304" pitchFamily="18" charset="0"/>
              </a:rPr>
              <a:t>рахунку</a:t>
            </a:r>
            <a:r>
              <a:rPr lang="ru-RU" sz="1500" dirty="0">
                <a:ea typeface="Times New Roman" panose="02020603050405020304" pitchFamily="18" charset="0"/>
                <a:cs typeface="Times New Roman" panose="02020603050405020304" pitchFamily="18" charset="0"/>
              </a:rPr>
              <a:t>.</a:t>
            </a:r>
            <a:r>
              <a:rPr lang="uk" sz="1500" dirty="0" smtClean="0">
                <a:ea typeface="Times New Roman" panose="02020603050405020304" pitchFamily="18" charset="0"/>
                <a:cs typeface="Times New Roman" panose="02020603050405020304" pitchFamily="18" charset="0"/>
              </a:rPr>
              <a:t> </a:t>
            </a:r>
            <a:endParaRPr lang="pl-PL" sz="1500" dirty="0" smtClean="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500" dirty="0" smtClean="0">
                <a:ea typeface="Times New Roman" panose="02020603050405020304" pitchFamily="18" charset="0"/>
                <a:cs typeface="Times New Roman" panose="02020603050405020304" pitchFamily="18" charset="0"/>
              </a:rPr>
              <a:t>Стаття 173. [звільнення] </a:t>
            </a:r>
            <a:r>
              <a:rPr lang="ru-RU" sz="1500" dirty="0" smtClean="0">
                <a:ea typeface="Times New Roman" panose="02020603050405020304" pitchFamily="18" charset="0"/>
                <a:cs typeface="Times New Roman" panose="02020603050405020304" pitchFamily="18" charset="0"/>
              </a:rPr>
              <a:t>Суд з </a:t>
            </a:r>
            <a:r>
              <a:rPr lang="ru-RU" sz="1500" dirty="0" err="1" smtClean="0">
                <a:ea typeface="Times New Roman" panose="02020603050405020304" pitchFamily="18" charset="0"/>
                <a:cs typeface="Times New Roman" panose="02020603050405020304" pitchFamily="18" charset="0"/>
              </a:rPr>
              <a:t>питань</a:t>
            </a:r>
            <a:r>
              <a:rPr lang="ru-RU" sz="1500" dirty="0" smtClean="0">
                <a:ea typeface="Times New Roman" panose="02020603050405020304" pitchFamily="18" charset="0"/>
                <a:cs typeface="Times New Roman" panose="02020603050405020304" pitchFamily="18" charset="0"/>
              </a:rPr>
              <a:t> </a:t>
            </a:r>
            <a:r>
              <a:rPr lang="ru-RU" sz="1500" dirty="0" err="1" smtClean="0">
                <a:ea typeface="Times New Roman" panose="02020603050405020304" pitchFamily="18" charset="0"/>
                <a:cs typeface="Times New Roman" panose="02020603050405020304" pitchFamily="18" charset="0"/>
              </a:rPr>
              <a:t>опіки</a:t>
            </a:r>
            <a:r>
              <a:rPr lang="ru-RU" sz="1500" dirty="0" smtClean="0">
                <a:ea typeface="Times New Roman" panose="02020603050405020304" pitchFamily="18" charset="0"/>
                <a:cs typeface="Times New Roman" panose="02020603050405020304" pitchFamily="18" charset="0"/>
              </a:rPr>
              <a:t> та </a:t>
            </a:r>
            <a:r>
              <a:rPr lang="ru-RU" sz="1500" dirty="0" err="1" smtClean="0">
                <a:ea typeface="Times New Roman" panose="02020603050405020304" pitchFamily="18" charset="0"/>
                <a:cs typeface="Times New Roman" panose="02020603050405020304" pitchFamily="18" charset="0"/>
              </a:rPr>
              <a:t>піклування</a:t>
            </a:r>
            <a:r>
              <a:rPr lang="ru-RU" sz="1500" dirty="0" smtClean="0">
                <a:ea typeface="Times New Roman" panose="02020603050405020304" pitchFamily="18" charset="0"/>
                <a:cs typeface="Times New Roman" panose="02020603050405020304" pitchFamily="18" charset="0"/>
              </a:rPr>
              <a:t> </a:t>
            </a:r>
            <a:r>
              <a:rPr lang="uk" sz="1500" dirty="0" smtClean="0">
                <a:ea typeface="Times New Roman" panose="02020603050405020304" pitchFamily="18" charset="0"/>
                <a:cs typeface="Times New Roman" panose="02020603050405020304" pitchFamily="18" charset="0"/>
              </a:rPr>
              <a:t> </a:t>
            </a:r>
            <a:r>
              <a:rPr lang="uk" sz="1500" b="1" dirty="0" smtClean="0">
                <a:ea typeface="Times New Roman" panose="02020603050405020304" pitchFamily="18" charset="0"/>
                <a:cs typeface="Times New Roman" panose="02020603050405020304" pitchFamily="18" charset="0"/>
              </a:rPr>
              <a:t>може звільнити опікуна </a:t>
            </a:r>
            <a:r>
              <a:rPr lang="uk" sz="1500" dirty="0" smtClean="0">
                <a:ea typeface="Times New Roman" panose="02020603050405020304" pitchFamily="18" charset="0"/>
                <a:cs typeface="Times New Roman" panose="02020603050405020304" pitchFamily="18" charset="0"/>
              </a:rPr>
              <a:t>від обов'язку подання остаточного рахунку.</a:t>
            </a:r>
            <a:endParaRPr lang="pl-PL" sz="1500" dirty="0" smtClean="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500" dirty="0" smtClean="0">
                <a:ea typeface="Times New Roman" panose="02020603050405020304" pitchFamily="18" charset="0"/>
                <a:cs typeface="Times New Roman" panose="02020603050405020304" pitchFamily="18" charset="0"/>
              </a:rPr>
              <a:t>174</a:t>
            </a:r>
            <a:r>
              <a:rPr lang="uk" sz="1500" dirty="0">
                <a:ea typeface="Times New Roman" panose="02020603050405020304" pitchFamily="18" charset="0"/>
                <a:cs typeface="Times New Roman" panose="02020603050405020304" pitchFamily="18" charset="0"/>
              </a:rPr>
              <a:t>. [пожертвування майна] </a:t>
            </a:r>
            <a:r>
              <a:rPr lang="uk" sz="1500" b="1" u="sng" dirty="0" smtClean="0">
                <a:ea typeface="Times New Roman" panose="02020603050405020304" pitchFamily="18" charset="0"/>
                <a:cs typeface="Times New Roman" panose="02020603050405020304" pitchFamily="18" charset="0"/>
              </a:rPr>
              <a:t>Негайно </a:t>
            </a:r>
            <a:r>
              <a:rPr lang="uk" sz="1500" dirty="0">
                <a:ea typeface="Times New Roman" panose="02020603050405020304" pitchFamily="18" charset="0"/>
                <a:cs typeface="Times New Roman" panose="02020603050405020304" pitchFamily="18" charset="0"/>
              </a:rPr>
              <a:t>після звільнення або після припинення опіки опікун зобов'язаний передати особі, яка перебувала під опікою, або її законному представнику чи спадкоємцям </a:t>
            </a:r>
            <a:r>
              <a:rPr lang="uk" sz="1500" b="1" u="sng" dirty="0">
                <a:ea typeface="Times New Roman" panose="02020603050405020304" pitchFamily="18" charset="0"/>
                <a:cs typeface="Times New Roman" panose="02020603050405020304" pitchFamily="18" charset="0"/>
              </a:rPr>
              <a:t>майно цієї особи, яким він </a:t>
            </a:r>
            <a:r>
              <a:rPr lang="uk" sz="1500" b="1" u="sng" dirty="0" smtClean="0">
                <a:ea typeface="Times New Roman" panose="02020603050405020304" pitchFamily="18" charset="0"/>
                <a:cs typeface="Times New Roman" panose="02020603050405020304" pitchFamily="18" charset="0"/>
              </a:rPr>
              <a:t>управляє</a:t>
            </a:r>
            <a:r>
              <a:rPr lang="uk" sz="1500" dirty="0" smtClean="0">
                <a:ea typeface="Times New Roman" panose="02020603050405020304" pitchFamily="18" charset="0"/>
                <a:cs typeface="Times New Roman" panose="02020603050405020304" pitchFamily="18" charset="0"/>
              </a:rPr>
              <a:t>.</a:t>
            </a:r>
            <a:endParaRPr lang="pl-PL" sz="1500" dirty="0">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3200560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fontScale="90000"/>
          </a:bodyPr>
          <a:lstStyle/>
          <a:p>
            <a:pPr algn="ctr"/>
            <a:r>
              <a:rPr lang="pl-PL" b="1" kern="1800" dirty="0">
                <a:solidFill>
                  <a:srgbClr val="00B050"/>
                </a:solidFill>
                <a:effectLst/>
                <a:latin typeface="Algerian" panose="04020705040A02060702" pitchFamily="82" charset="0"/>
                <a:ea typeface="Times New Roman" panose="02020603050405020304" pitchFamily="18" charset="0"/>
                <a:cs typeface="Times New Roman" panose="02020603050405020304" pitchFamily="18" charset="0"/>
              </a:rPr>
              <a:t>Dział II. Opieka nad ubezwłasnowolnionym całkowicie.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pl-PL" b="1" dirty="0">
                <a:solidFill>
                  <a:srgbClr val="00B050"/>
                </a:solidFill>
                <a:latin typeface="Algerian" panose="04020705040A02060702" pitchFamily="82" charset="0"/>
              </a:rPr>
              <a:t>kodeksu rodzinnego i </a:t>
            </a:r>
            <a:r>
              <a:rPr lang="pl-PL" b="1" dirty="0" smtClean="0">
                <a:solidFill>
                  <a:srgbClr val="00B050"/>
                </a:solidFill>
                <a:latin typeface="Algerian" panose="04020705040A02060702" pitchFamily="82" charset="0"/>
              </a:rPr>
              <a:t>opiekuńczego </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327024" y="1393143"/>
            <a:ext cx="5845176" cy="5417796"/>
          </a:xfrm>
        </p:spPr>
        <p:txBody>
          <a:bodyPr>
            <a:normAutofit fontScale="92500" lnSpcReduction="10000"/>
          </a:bodyPr>
          <a:lstStyle/>
          <a:p>
            <a:pPr marL="0" indent="0" algn="just">
              <a:lnSpc>
                <a:spcPct val="107000"/>
              </a:lnSpc>
              <a:spcAft>
                <a:spcPts val="800"/>
              </a:spcAft>
              <a:buNone/>
            </a:pPr>
            <a:endParaRPr lang="pl-PL" sz="1800" dirty="0">
              <a:effectLst/>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Art. 175 [Stosowanie odpowiednio przepisów o opiece nad małoletnim] Do opieki nad </a:t>
            </a:r>
            <a:r>
              <a:rPr lang="pl-PL" sz="1900" b="1" u="sng" dirty="0">
                <a:solidFill>
                  <a:srgbClr val="FF0000"/>
                </a:solidFill>
                <a:effectLst/>
                <a:ea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ubezwłasnowolnionym całkowicie</a:t>
            </a:r>
            <a:r>
              <a:rPr lang="pl-PL" sz="1900" b="1" dirty="0">
                <a:solidFill>
                  <a:srgbClr val="FF0000"/>
                </a:solidFill>
                <a:effectLst/>
                <a:ea typeface="Times New Roman" panose="02020603050405020304" pitchFamily="18" charset="0"/>
                <a:cs typeface="Times New Roman" panose="02020603050405020304" pitchFamily="18" charset="0"/>
              </a:rPr>
              <a:t> </a:t>
            </a:r>
            <a:r>
              <a:rPr lang="pl-PL" sz="1900" dirty="0">
                <a:effectLst/>
                <a:ea typeface="Times New Roman" panose="02020603050405020304" pitchFamily="18" charset="0"/>
                <a:cs typeface="Times New Roman" panose="02020603050405020304" pitchFamily="18" charset="0"/>
              </a:rPr>
              <a:t>stosuje się </a:t>
            </a:r>
            <a:r>
              <a:rPr lang="pl-PL" sz="1900" b="1" u="sng" dirty="0">
                <a:solidFill>
                  <a:srgbClr val="FF0000"/>
                </a:solidFill>
                <a:effectLst/>
                <a:ea typeface="Times New Roman" panose="02020603050405020304" pitchFamily="18" charset="0"/>
                <a:cs typeface="Times New Roman" panose="02020603050405020304" pitchFamily="18" charset="0"/>
              </a:rPr>
              <a:t>odpowiednio </a:t>
            </a:r>
            <a:r>
              <a:rPr lang="pl-PL" sz="1900" b="1" u="sng" dirty="0">
                <a:solidFill>
                  <a:srgbClr val="FF0000"/>
                </a:solidFill>
                <a:effectLst/>
                <a:ea typeface="Times New Roman" panose="02020603050405020304" pitchFamily="18" charset="0"/>
                <a:cs typeface="Times New Roman" panose="02020603050405020304" pitchFamily="18" charset="0"/>
                <a:hlinkClick r:id="rId3">
                  <a:extLst>
                    <a:ext uri="{A12FA001-AC4F-418D-AE19-62706E023703}">
                      <ahyp:hlinkClr xmlns="" xmlns:ahyp="http://schemas.microsoft.com/office/drawing/2018/hyperlinkcolor" val="tx"/>
                    </a:ext>
                  </a:extLst>
                </a:hlinkClick>
              </a:rPr>
              <a:t>przepisy</a:t>
            </a:r>
            <a:r>
              <a:rPr lang="pl-PL" sz="1900" b="1" u="sng" dirty="0">
                <a:solidFill>
                  <a:srgbClr val="FF0000"/>
                </a:solidFill>
                <a:effectLst/>
                <a:ea typeface="Times New Roman" panose="02020603050405020304" pitchFamily="18" charset="0"/>
                <a:cs typeface="Times New Roman" panose="02020603050405020304" pitchFamily="18" charset="0"/>
              </a:rPr>
              <a:t> o opiece nad małoletnim z zachowaniem przepisów poniższych.</a:t>
            </a:r>
            <a:endParaRPr lang="pl-PL" sz="1900" b="1" u="sng" dirty="0">
              <a:solidFill>
                <a:srgbClr val="FF0000"/>
              </a:solidFill>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Art. 176 [Wskazania preferencyjne] Jeżeli wzgląd na dobro pozostającego pod opieką nie stoi temu na przeszkodzie, opiekunem ubezwłasnowolnionego całkowicie powinien być ustanowiony przede wszystkim jego małżonek, a w braku tegoż - </a:t>
            </a:r>
            <a:r>
              <a:rPr lang="pl-PL" sz="1900" b="1" dirty="0">
                <a:solidFill>
                  <a:srgbClr val="FF0000"/>
                </a:solidFill>
                <a:effectLst/>
                <a:ea typeface="Times New Roman" panose="02020603050405020304" pitchFamily="18" charset="0"/>
                <a:cs typeface="Times New Roman" panose="02020603050405020304" pitchFamily="18" charset="0"/>
              </a:rPr>
              <a:t>jego ojciec lub matka. </a:t>
            </a:r>
            <a:endParaRPr lang="pl-PL" sz="1900" b="1" dirty="0">
              <a:solidFill>
                <a:srgbClr val="FF0000"/>
              </a:solidFill>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900" dirty="0">
                <a:effectLst/>
                <a:ea typeface="Times New Roman" panose="02020603050405020304" pitchFamily="18" charset="0"/>
                <a:cs typeface="Times New Roman" panose="02020603050405020304" pitchFamily="18" charset="0"/>
              </a:rPr>
              <a:t>Art. 177 [Ustanie z mocy prawa] Opieka nad ubezwłasnowolnionym całkowicie ustaje z mocy prawa w razie uchylenia ubezwłasnowolnienia lub zmiany ubezwłasnowolnienia całkowitego na częściowe</a:t>
            </a:r>
            <a:r>
              <a:rPr lang="pl-PL" sz="1900" dirty="0" smtClean="0">
                <a:effectLst/>
                <a:ea typeface="Times New Roman" panose="02020603050405020304" pitchFamily="18" charset="0"/>
                <a:cs typeface="Times New Roman" panose="02020603050405020304" pitchFamily="18" charset="0"/>
              </a:rPr>
              <a:t>.</a:t>
            </a:r>
            <a:endParaRPr lang="pl-PL"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l-PL"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br>
              <a:rPr lang="pl-PL" sz="18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pl-PL" sz="1800" dirty="0" smtClean="0">
                <a:effectLst/>
                <a:ea typeface="Times New Roman" panose="02020603050405020304" pitchFamily="18" charset="0"/>
                <a:cs typeface="Times New Roman" panose="02020603050405020304" pitchFamily="18" charset="0"/>
              </a:rPr>
              <a:t> </a:t>
            </a:r>
            <a:endParaRPr lang="pl-PL" sz="1800" dirty="0" smtClean="0">
              <a:effectLst/>
              <a:ea typeface="Calibri" panose="020F0502020204030204" pitchFamily="34" charset="0"/>
              <a:cs typeface="Times New Roman" panose="02020603050405020304" pitchFamily="18" charset="0"/>
            </a:endParaRPr>
          </a:p>
          <a:p>
            <a:pPr marL="0" indent="0" algn="just">
              <a:lnSpc>
                <a:spcPct val="110000"/>
              </a:lnSpc>
              <a:buNone/>
            </a:pPr>
            <a:endParaRPr lang="pl-PL" b="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773936"/>
            <a:ext cx="5183188" cy="4415727"/>
          </a:xfrm>
        </p:spPr>
        <p:txBody>
          <a:bodyPr>
            <a:normAutofit/>
          </a:bodyPr>
          <a:lstStyle/>
          <a:p>
            <a:pPr marL="0" indent="0" algn="just">
              <a:lnSpc>
                <a:spcPct val="107000"/>
              </a:lnSpc>
              <a:spcAft>
                <a:spcPts val="800"/>
              </a:spcAft>
              <a:buNone/>
            </a:pPr>
            <a:r>
              <a:rPr lang="uk" sz="1600" dirty="0" smtClean="0">
                <a:ea typeface="Times New Roman" panose="02020603050405020304" pitchFamily="18" charset="0"/>
                <a:cs typeface="Times New Roman" panose="02020603050405020304" pitchFamily="18" charset="0"/>
              </a:rPr>
              <a:t>Стаття </a:t>
            </a:r>
            <a:r>
              <a:rPr lang="uk" sz="1600" dirty="0">
                <a:ea typeface="Times New Roman" panose="02020603050405020304" pitchFamily="18" charset="0"/>
                <a:cs typeface="Times New Roman" panose="02020603050405020304" pitchFamily="18" charset="0"/>
              </a:rPr>
              <a:t>175. [застосування </a:t>
            </a:r>
            <a:r>
              <a:rPr lang="uk" sz="1600" dirty="0" smtClean="0">
                <a:ea typeface="Times New Roman" panose="02020603050405020304" pitchFamily="18" charset="0"/>
                <a:cs typeface="Times New Roman" panose="02020603050405020304" pitchFamily="18" charset="0"/>
              </a:rPr>
              <a:t>відповідних положень </a:t>
            </a:r>
            <a:r>
              <a:rPr lang="uk" sz="1600" dirty="0">
                <a:ea typeface="Times New Roman" panose="02020603050405020304" pitchFamily="18" charset="0"/>
                <a:cs typeface="Times New Roman" panose="02020603050405020304" pitchFamily="18" charset="0"/>
              </a:rPr>
              <a:t>про піклування про </a:t>
            </a:r>
            <a:r>
              <a:rPr lang="uk" sz="1600" dirty="0" smtClean="0">
                <a:ea typeface="Times New Roman" panose="02020603050405020304" pitchFamily="18" charset="0"/>
                <a:cs typeface="Times New Roman" panose="02020603050405020304" pitchFamily="18" charset="0"/>
              </a:rPr>
              <a:t>неповнолітніх] До </a:t>
            </a:r>
            <a:r>
              <a:rPr lang="uk" sz="1600" dirty="0">
                <a:ea typeface="Times New Roman" panose="02020603050405020304" pitchFamily="18" charset="0"/>
                <a:cs typeface="Times New Roman" panose="02020603050405020304" pitchFamily="18" charset="0"/>
              </a:rPr>
              <a:t>догляду за </a:t>
            </a:r>
            <a:r>
              <a:rPr lang="uk" sz="1600" b="1" u="sng" dirty="0">
                <a:solidFill>
                  <a:srgbClr val="FF0000"/>
                </a:solidFill>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xmlns:lc="http://schemas.openxmlformats.org/drawingml/2006/lockedCanvas" val="tx"/>
                    </a:ext>
                  </a:extLst>
                </a:hlinkClick>
              </a:rPr>
              <a:t>повністю недієздатною </a:t>
            </a:r>
            <a:r>
              <a:rPr lang="uk" sz="1600" b="1" u="sng" dirty="0" smtClean="0">
                <a:solidFill>
                  <a:srgbClr val="FF0000"/>
                </a:solidFill>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xmlns:lc="http://schemas.openxmlformats.org/drawingml/2006/lockedCanvas" val="tx"/>
                    </a:ext>
                  </a:extLst>
                </a:hlinkClick>
              </a:rPr>
              <a:t>особою</a:t>
            </a:r>
            <a:r>
              <a:rPr lang="uk" sz="1600" b="1" dirty="0" smtClean="0">
                <a:solidFill>
                  <a:srgbClr val="FF0000"/>
                </a:solidFill>
                <a:ea typeface="Times New Roman" panose="02020603050405020304" pitchFamily="18" charset="0"/>
                <a:cs typeface="Times New Roman" panose="02020603050405020304" pitchFamily="18" charset="0"/>
              </a:rPr>
              <a:t> </a:t>
            </a:r>
            <a:r>
              <a:rPr lang="uk" sz="1600" b="1" u="sng" dirty="0" smtClean="0">
                <a:ea typeface="Times New Roman" panose="02020603050405020304" pitchFamily="18" charset="0"/>
                <a:cs typeface="Times New Roman" panose="02020603050405020304" pitchFamily="18" charset="0"/>
              </a:rPr>
              <a:t>стосуються</a:t>
            </a:r>
            <a:r>
              <a:rPr lang="uk" sz="1600" b="1" dirty="0" smtClean="0">
                <a:ea typeface="Times New Roman" panose="02020603050405020304" pitchFamily="18" charset="0"/>
                <a:cs typeface="Times New Roman" panose="02020603050405020304" pitchFamily="18" charset="0"/>
              </a:rPr>
              <a:t> </a:t>
            </a:r>
            <a:r>
              <a:rPr lang="uk" sz="1600" b="1" u="sng" dirty="0" smtClean="0">
                <a:solidFill>
                  <a:srgbClr val="FF0000"/>
                </a:solidFill>
                <a:ea typeface="Times New Roman" panose="02020603050405020304" pitchFamily="18" charset="0"/>
                <a:cs typeface="Times New Roman" panose="02020603050405020304" pitchFamily="18" charset="0"/>
              </a:rPr>
              <a:t>відповідні </a:t>
            </a:r>
            <a:r>
              <a:rPr lang="uk" sz="1600" b="1" u="sng" dirty="0" smtClean="0">
                <a:solidFill>
                  <a:srgbClr val="FF0000"/>
                </a:solidFill>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xmlns:lc="http://schemas.openxmlformats.org/drawingml/2006/lockedCanvas" val="tx"/>
                    </a:ext>
                  </a:extLst>
                </a:hlinkClick>
              </a:rPr>
              <a:t>положення </a:t>
            </a:r>
            <a:r>
              <a:rPr lang="uk" sz="1600" b="1" u="sng" dirty="0">
                <a:solidFill>
                  <a:srgbClr val="FF0000"/>
                </a:solidFill>
                <a:ea typeface="Times New Roman" panose="02020603050405020304" pitchFamily="18" charset="0"/>
                <a:cs typeface="Times New Roman" panose="02020603050405020304" pitchFamily="18" charset="0"/>
              </a:rPr>
              <a:t>про догляд за </a:t>
            </a:r>
            <a:r>
              <a:rPr lang="uk" sz="1600" b="1" u="sng" dirty="0" smtClean="0">
                <a:solidFill>
                  <a:srgbClr val="FF0000"/>
                </a:solidFill>
                <a:ea typeface="Times New Roman" panose="02020603050405020304" pitchFamily="18" charset="0"/>
                <a:cs typeface="Times New Roman" panose="02020603050405020304" pitchFamily="18" charset="0"/>
              </a:rPr>
              <a:t>неповнолітніми, застосовуючи наведені нижче приписи. </a:t>
            </a:r>
            <a:endParaRPr lang="pl-PL" sz="1600" b="1" u="sng" dirty="0">
              <a:solidFill>
                <a:srgbClr val="FF0000"/>
              </a:solidFill>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600" dirty="0">
                <a:ea typeface="Times New Roman" panose="02020603050405020304" pitchFamily="18" charset="0"/>
                <a:cs typeface="Times New Roman" panose="02020603050405020304" pitchFamily="18" charset="0"/>
              </a:rPr>
              <a:t>Стаття 176 </a:t>
            </a:r>
            <a:r>
              <a:rPr lang="ru-RU" sz="1600" dirty="0">
                <a:ea typeface="Times New Roman" panose="02020603050405020304" pitchFamily="18" charset="0"/>
                <a:cs typeface="Times New Roman" panose="02020603050405020304" pitchFamily="18" charset="0"/>
              </a:rPr>
              <a:t>[</a:t>
            </a:r>
            <a:r>
              <a:rPr lang="ru-RU" sz="1600" dirty="0" err="1">
                <a:ea typeface="Times New Roman" panose="02020603050405020304" pitchFamily="18" charset="0"/>
                <a:cs typeface="Times New Roman" panose="02020603050405020304" pitchFamily="18" charset="0"/>
              </a:rPr>
              <a:t>Пільгові</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вказівки</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Якщо</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цьому</a:t>
            </a:r>
            <a:r>
              <a:rPr lang="ru-RU" sz="1600" dirty="0">
                <a:ea typeface="Times New Roman" panose="02020603050405020304" pitchFamily="18" charset="0"/>
                <a:cs typeface="Times New Roman" panose="02020603050405020304" pitchFamily="18" charset="0"/>
              </a:rPr>
              <a:t> не </a:t>
            </a:r>
            <a:r>
              <a:rPr lang="ru-RU" sz="1600" dirty="0" err="1">
                <a:ea typeface="Times New Roman" panose="02020603050405020304" pitchFamily="18" charset="0"/>
                <a:cs typeface="Times New Roman" panose="02020603050405020304" pitchFamily="18" charset="0"/>
              </a:rPr>
              <a:t>перешкоджає</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інтерес</a:t>
            </a:r>
            <a:r>
              <a:rPr lang="ru-RU" sz="1600" dirty="0">
                <a:ea typeface="Times New Roman" panose="02020603050405020304" pitchFamily="18" charset="0"/>
                <a:cs typeface="Times New Roman" panose="02020603050405020304" pitchFamily="18" charset="0"/>
              </a:rPr>
              <a:t> особи, яка </a:t>
            </a:r>
            <a:r>
              <a:rPr lang="ru-RU" sz="1600" dirty="0" err="1">
                <a:ea typeface="Times New Roman" panose="02020603050405020304" pitchFamily="18" charset="0"/>
                <a:cs typeface="Times New Roman" panose="02020603050405020304" pitchFamily="18" charset="0"/>
              </a:rPr>
              <a:t>перебуває</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під</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опікою</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законним</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опікуном</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недієздатної</a:t>
            </a:r>
            <a:r>
              <a:rPr lang="ru-RU" sz="1600" dirty="0">
                <a:ea typeface="Times New Roman" panose="02020603050405020304" pitchFamily="18" charset="0"/>
                <a:cs typeface="Times New Roman" panose="02020603050405020304" pitchFamily="18" charset="0"/>
              </a:rPr>
              <a:t> особи </a:t>
            </a:r>
            <a:r>
              <a:rPr lang="ru-RU" sz="1600" dirty="0" err="1">
                <a:ea typeface="Times New Roman" panose="02020603050405020304" pitchFamily="18" charset="0"/>
                <a:cs typeface="Times New Roman" panose="02020603050405020304" pitchFamily="18" charset="0"/>
              </a:rPr>
              <a:t>має</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призначатися</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насамперед</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її</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чоловік</a:t>
            </a:r>
            <a:r>
              <a:rPr lang="ru-RU" sz="1600" dirty="0">
                <a:ea typeface="Times New Roman" panose="02020603050405020304" pitchFamily="18" charset="0"/>
                <a:cs typeface="Times New Roman" panose="02020603050405020304" pitchFamily="18" charset="0"/>
              </a:rPr>
              <a:t>/дружина, а в </a:t>
            </a:r>
            <a:r>
              <a:rPr lang="ru-RU" sz="1600" dirty="0" err="1">
                <a:ea typeface="Times New Roman" panose="02020603050405020304" pitchFamily="18" charset="0"/>
                <a:cs typeface="Times New Roman" panose="02020603050405020304" pitchFamily="18" charset="0"/>
              </a:rPr>
              <a:t>разі</a:t>
            </a:r>
            <a:r>
              <a:rPr lang="ru-RU" sz="1600" dirty="0">
                <a:ea typeface="Times New Roman" panose="02020603050405020304" pitchFamily="18" charset="0"/>
                <a:cs typeface="Times New Roman" panose="02020603050405020304" pitchFamily="18" charset="0"/>
              </a:rPr>
              <a:t> </a:t>
            </a:r>
            <a:r>
              <a:rPr lang="ru-RU" sz="1600" dirty="0" err="1">
                <a:ea typeface="Times New Roman" panose="02020603050405020304" pitchFamily="18" charset="0"/>
                <a:cs typeface="Times New Roman" panose="02020603050405020304" pitchFamily="18" charset="0"/>
              </a:rPr>
              <a:t>відсутності</a:t>
            </a:r>
            <a:r>
              <a:rPr lang="ru-RU" sz="1600" dirty="0">
                <a:ea typeface="Times New Roman" panose="02020603050405020304" pitchFamily="18" charset="0"/>
                <a:cs typeface="Times New Roman" panose="02020603050405020304" pitchFamily="18" charset="0"/>
              </a:rPr>
              <a:t> – </a:t>
            </a:r>
            <a:r>
              <a:rPr lang="ru-RU" sz="1600" b="1" dirty="0" err="1">
                <a:solidFill>
                  <a:srgbClr val="FF0000"/>
                </a:solidFill>
                <a:ea typeface="Times New Roman" panose="02020603050405020304" pitchFamily="18" charset="0"/>
                <a:cs typeface="Times New Roman" panose="02020603050405020304" pitchFamily="18" charset="0"/>
              </a:rPr>
              <a:t>батько</a:t>
            </a:r>
            <a:r>
              <a:rPr lang="ru-RU" sz="1600" b="1" dirty="0">
                <a:solidFill>
                  <a:srgbClr val="FF0000"/>
                </a:solidFill>
                <a:ea typeface="Times New Roman" panose="02020603050405020304" pitchFamily="18" charset="0"/>
                <a:cs typeface="Times New Roman" panose="02020603050405020304" pitchFamily="18" charset="0"/>
              </a:rPr>
              <a:t> </a:t>
            </a:r>
            <a:r>
              <a:rPr lang="ru-RU" sz="1600" b="1" dirty="0" err="1">
                <a:solidFill>
                  <a:srgbClr val="FF0000"/>
                </a:solidFill>
                <a:ea typeface="Times New Roman" panose="02020603050405020304" pitchFamily="18" charset="0"/>
                <a:cs typeface="Times New Roman" panose="02020603050405020304" pitchFamily="18" charset="0"/>
              </a:rPr>
              <a:t>чи</a:t>
            </a:r>
            <a:r>
              <a:rPr lang="ru-RU" sz="1600" b="1" dirty="0">
                <a:solidFill>
                  <a:srgbClr val="FF0000"/>
                </a:solidFill>
                <a:ea typeface="Times New Roman" panose="02020603050405020304" pitchFamily="18" charset="0"/>
                <a:cs typeface="Times New Roman" panose="02020603050405020304" pitchFamily="18" charset="0"/>
              </a:rPr>
              <a:t> </a:t>
            </a:r>
            <a:r>
              <a:rPr lang="ru-RU" sz="1600" b="1" dirty="0" err="1">
                <a:solidFill>
                  <a:srgbClr val="FF0000"/>
                </a:solidFill>
                <a:ea typeface="Times New Roman" panose="02020603050405020304" pitchFamily="18" charset="0"/>
                <a:cs typeface="Times New Roman" panose="02020603050405020304" pitchFamily="18" charset="0"/>
              </a:rPr>
              <a:t>мати</a:t>
            </a:r>
            <a:r>
              <a:rPr lang="ru-RU" sz="1600" b="1" dirty="0">
                <a:ea typeface="Times New Roman" panose="02020603050405020304" pitchFamily="18" charset="0"/>
                <a:cs typeface="Times New Roman" panose="02020603050405020304" pitchFamily="18" charset="0"/>
              </a:rPr>
              <a:t>.</a:t>
            </a:r>
            <a:endParaRPr lang="pl-PL" sz="1600" b="1" dirty="0">
              <a:solidFill>
                <a:srgbClr val="FF0000"/>
              </a:solidFill>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uk" sz="1600" dirty="0">
                <a:ea typeface="Times New Roman" panose="02020603050405020304" pitchFamily="18" charset="0"/>
                <a:cs typeface="Times New Roman" panose="02020603050405020304" pitchFamily="18" charset="0"/>
              </a:rPr>
              <a:t>Стаття 177. [припинення недієздатності] опіка над недієздатним повністю припиняється за законом у разі скасування недієздатності або зміни </a:t>
            </a:r>
            <a:r>
              <a:rPr lang="uk" sz="1600" dirty="0" smtClean="0">
                <a:ea typeface="Times New Roman" panose="02020603050405020304" pitchFamily="18" charset="0"/>
                <a:cs typeface="Times New Roman" panose="02020603050405020304" pitchFamily="18" charset="0"/>
              </a:rPr>
              <a:t>її на часткову недієздатність.</a:t>
            </a:r>
            <a:r>
              <a:rPr lang="uk" sz="1600" dirty="0">
                <a:ea typeface="Times New Roman" panose="02020603050405020304" pitchFamily="18" charset="0"/>
                <a:cs typeface="Times New Roman" panose="02020603050405020304" pitchFamily="18" charset="0"/>
              </a:rPr>
              <a:t> </a:t>
            </a:r>
            <a:endParaRPr lang="pl-PL" sz="1600" dirty="0">
              <a:ea typeface="Calibri" panose="020F0502020204030204" pitchFamily="34" charset="0"/>
              <a:cs typeface="Times New Roman" panose="02020603050405020304" pitchFamily="18" charset="0"/>
            </a:endParaRPr>
          </a:p>
          <a:p>
            <a:pPr marL="0" indent="0" algn="just">
              <a:lnSpc>
                <a:spcPct val="110000"/>
              </a:lnSpc>
              <a:buNone/>
            </a:pPr>
            <a:endParaRPr lang="pl-PL" sz="1600" b="1" dirty="0"/>
          </a:p>
          <a:p>
            <a:pPr marL="0" indent="0">
              <a:buNone/>
            </a:pPr>
            <a:endParaRPr lang="pl-PL" sz="1600"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266825" y="5887133"/>
            <a:ext cx="10163175" cy="923806"/>
          </a:xfrm>
          <a:prstGeom prst="rect">
            <a:avLst/>
          </a:prstGeom>
        </p:spPr>
      </p:pic>
    </p:spTree>
    <p:extLst>
      <p:ext uri="{BB962C8B-B14F-4D97-AF65-F5344CB8AC3E}">
        <p14:creationId xmlns:p14="http://schemas.microsoft.com/office/powerpoint/2010/main" xmlns="" val="525688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2985433"/>
          </a:xfrm>
          <a:prstGeom prst="rect">
            <a:avLst/>
          </a:prstGeom>
          <a:noFill/>
        </p:spPr>
        <p:txBody>
          <a:bodyPr wrap="square">
            <a:spAutoFit/>
          </a:bodyPr>
          <a:lstStyle/>
          <a:p>
            <a:r>
              <a:rPr lang="pl-PL" sz="2000" dirty="0"/>
              <a:t>Art. 1 [Zakres przedmiotowy i podmiotowy] </a:t>
            </a:r>
          </a:p>
          <a:p>
            <a:pPr marL="342900" indent="-342900" algn="just">
              <a:buAutoNum type="arabicPeriod"/>
            </a:pPr>
            <a:r>
              <a:rPr lang="pl-PL" sz="2000" dirty="0"/>
              <a:t>Ustawa określa </a:t>
            </a:r>
            <a:r>
              <a:rPr lang="pl-PL" sz="2000" b="1" u="sng" dirty="0"/>
              <a:t>warunki nabywania prawa </a:t>
            </a:r>
            <a:r>
              <a:rPr lang="pl-PL" sz="2000" dirty="0"/>
              <a:t>do świadczeń rodzinnych oraz </a:t>
            </a:r>
            <a:r>
              <a:rPr lang="pl-PL" sz="2000" b="1" u="sng" dirty="0"/>
              <a:t>zasady ustalania, przyznawania i wypłacania tych świadczeń.</a:t>
            </a:r>
          </a:p>
          <a:p>
            <a:endParaRPr lang="pl-PL" sz="2000" dirty="0"/>
          </a:p>
          <a:p>
            <a:pPr marL="342900" indent="-342900">
              <a:buAutoNum type="arabicPeriod"/>
            </a:pPr>
            <a:endParaRPr lang="pl-PL" dirty="0"/>
          </a:p>
          <a:p>
            <a:pPr marL="342900" indent="-342900">
              <a:buAutoNum type="arabicPeriod"/>
            </a:pPr>
            <a:endParaRPr lang="pl-PL" dirty="0"/>
          </a:p>
          <a:p>
            <a:pPr marL="342900" indent="-342900">
              <a:buAutoNum type="arabicPeriod"/>
            </a:pPr>
            <a:endParaRPr lang="pl-PL" dirty="0"/>
          </a:p>
          <a:p>
            <a:endParaRPr lang="pl-PL" dirty="0"/>
          </a:p>
          <a:p>
            <a:endParaRPr lang="pl-PL" dirty="0"/>
          </a:p>
          <a:p>
            <a:endParaRPr lang="pl-PL" dirty="0"/>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378179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2308324"/>
          </a:xfrm>
          <a:prstGeom prst="rect">
            <a:avLst/>
          </a:prstGeom>
          <a:noFill/>
        </p:spPr>
        <p:txBody>
          <a:bodyPr wrap="square">
            <a:spAutoFit/>
          </a:bodyPr>
          <a:lstStyle/>
          <a:p>
            <a:r>
              <a:rPr lang="uk" dirty="0"/>
              <a:t>Стаття 1 </a:t>
            </a:r>
            <a:r>
              <a:rPr lang="uk" dirty="0" smtClean="0"/>
              <a:t>[</a:t>
            </a:r>
            <a:r>
              <a:rPr lang="ru-RU" dirty="0" err="1"/>
              <a:t>Об'єктивна</a:t>
            </a:r>
            <a:r>
              <a:rPr lang="ru-RU" dirty="0"/>
              <a:t> і </a:t>
            </a:r>
            <a:r>
              <a:rPr lang="ru-RU" dirty="0" err="1"/>
              <a:t>суб'єктивна</a:t>
            </a:r>
            <a:r>
              <a:rPr lang="ru-RU" dirty="0"/>
              <a:t> сфера</a:t>
            </a:r>
            <a:r>
              <a:rPr lang="uk" dirty="0" smtClean="0"/>
              <a:t>]</a:t>
            </a:r>
            <a:endParaRPr lang="uk" dirty="0"/>
          </a:p>
          <a:p>
            <a:pPr marL="342900" indent="-342900" algn="just">
              <a:buAutoNum type="arabicPeriod"/>
            </a:pPr>
            <a:r>
              <a:rPr lang="uk" dirty="0"/>
              <a:t>Закон визначає </a:t>
            </a:r>
            <a:r>
              <a:rPr lang="uk" b="1" u="sng" dirty="0"/>
              <a:t>умови набуття права </a:t>
            </a:r>
            <a:r>
              <a:rPr lang="uk" dirty="0"/>
              <a:t>на сімейну допомогу та </a:t>
            </a:r>
            <a:r>
              <a:rPr lang="uk" b="1" u="sng" dirty="0"/>
              <a:t>правила визначення, призначення та виплати цих допомог</a:t>
            </a:r>
            <a:r>
              <a:rPr lang="uk" b="1" u="sng" dirty="0" smtClean="0"/>
              <a:t>.</a:t>
            </a:r>
            <a:endParaRPr lang="pl-PL" dirty="0"/>
          </a:p>
          <a:p>
            <a:pPr marL="342900" indent="-342900">
              <a:buAutoNum type="arabicPeriod"/>
            </a:pPr>
            <a:endParaRPr lang="pl-PL" dirty="0"/>
          </a:p>
          <a:p>
            <a:pPr marL="342900" indent="-342900">
              <a:buAutoNum type="arabicPeriod"/>
            </a:pPr>
            <a:endParaRPr lang="pl-PL" dirty="0"/>
          </a:p>
          <a:p>
            <a:endParaRPr lang="pl-PL" dirty="0"/>
          </a:p>
          <a:p>
            <a:endParaRPr lang="pl-PL" dirty="0"/>
          </a:p>
          <a:p>
            <a:endParaRPr lang="pl-PL" dirty="0"/>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1531041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3082895"/>
          </a:xfrm>
          <a:prstGeom prst="rect">
            <a:avLst/>
          </a:prstGeom>
          <a:noFill/>
        </p:spPr>
        <p:txBody>
          <a:bodyPr wrap="square">
            <a:spAutoFit/>
          </a:bodyPr>
          <a:lstStyle/>
          <a:p>
            <a:pPr algn="just">
              <a:lnSpc>
                <a:spcPct val="107000"/>
              </a:lnSpc>
              <a:spcAft>
                <a:spcPts val="800"/>
              </a:spcAft>
            </a:pPr>
            <a:r>
              <a:rPr lang="pl-PL" sz="2000" dirty="0">
                <a:effectLst/>
                <a:ea typeface="Times New Roman" panose="02020603050405020304" pitchFamily="18" charset="0"/>
                <a:cs typeface="Times New Roman" panose="02020603050405020304" pitchFamily="18" charset="0"/>
              </a:rPr>
              <a:t>2. Świadczenia rodzinne przysługują:</a:t>
            </a:r>
            <a:endParaRPr lang="pl-PL" sz="2000" dirty="0">
              <a:effectLst/>
              <a:ea typeface="Calibri" panose="020F0502020204030204" pitchFamily="34" charset="0"/>
              <a:cs typeface="Times New Roman" panose="02020603050405020304" pitchFamily="18" charset="0"/>
            </a:endParaRPr>
          </a:p>
          <a:p>
            <a:pPr algn="just">
              <a:lnSpc>
                <a:spcPct val="107000"/>
              </a:lnSpc>
              <a:spcAft>
                <a:spcPts val="800"/>
              </a:spcAft>
            </a:pPr>
            <a:r>
              <a:rPr lang="pl-PL" sz="2000" dirty="0">
                <a:effectLst/>
                <a:ea typeface="Times New Roman" panose="02020603050405020304" pitchFamily="18" charset="0"/>
                <a:cs typeface="Times New Roman" panose="02020603050405020304" pitchFamily="18" charset="0"/>
              </a:rPr>
              <a:t>1) obywatelom polskim;</a:t>
            </a:r>
            <a:endParaRPr lang="pl-PL" sz="2000" dirty="0">
              <a:effectLst/>
              <a:ea typeface="Calibri" panose="020F0502020204030204" pitchFamily="34" charset="0"/>
              <a:cs typeface="Times New Roman" panose="02020603050405020304" pitchFamily="18" charset="0"/>
            </a:endParaRPr>
          </a:p>
          <a:p>
            <a:pPr algn="just">
              <a:lnSpc>
                <a:spcPct val="107000"/>
              </a:lnSpc>
              <a:spcAft>
                <a:spcPts val="800"/>
              </a:spcAft>
            </a:pPr>
            <a:r>
              <a:rPr lang="pl-PL" sz="2000" dirty="0">
                <a:effectLst/>
                <a:ea typeface="Times New Roman" panose="02020603050405020304" pitchFamily="18" charset="0"/>
                <a:cs typeface="Times New Roman" panose="02020603050405020304" pitchFamily="18" charset="0"/>
              </a:rPr>
              <a:t>2) </a:t>
            </a:r>
            <a:r>
              <a:rPr lang="pl-PL" sz="2000" b="1" dirty="0">
                <a:effectLst/>
                <a:ea typeface="Times New Roman" panose="02020603050405020304" pitchFamily="18" charset="0"/>
                <a:cs typeface="Times New Roman" panose="02020603050405020304" pitchFamily="18" charset="0"/>
              </a:rPr>
              <a:t>cudzoziemcom: </a:t>
            </a:r>
            <a:endParaRPr lang="pl-PL" sz="2000" b="1" dirty="0">
              <a:effectLst/>
              <a:ea typeface="Calibri" panose="020F0502020204030204" pitchFamily="34" charset="0"/>
              <a:cs typeface="Times New Roman" panose="02020603050405020304" pitchFamily="18" charset="0"/>
            </a:endParaRPr>
          </a:p>
          <a:p>
            <a:pPr algn="just">
              <a:lnSpc>
                <a:spcPct val="107000"/>
              </a:lnSpc>
              <a:spcAft>
                <a:spcPts val="800"/>
              </a:spcAft>
            </a:pPr>
            <a:r>
              <a:rPr lang="pl-PL" sz="2000" dirty="0">
                <a:effectLst/>
                <a:ea typeface="Times New Roman" panose="02020603050405020304" pitchFamily="18" charset="0"/>
                <a:cs typeface="Times New Roman" panose="02020603050405020304" pitchFamily="18" charset="0"/>
              </a:rPr>
              <a:t>a) do których stosuje się przepisy o koordynacji systemów zabezpieczenia społecznego, </a:t>
            </a:r>
            <a:endParaRPr lang="pl-PL" sz="2000" dirty="0">
              <a:effectLst/>
              <a:ea typeface="Calibri" panose="020F0502020204030204" pitchFamily="34" charset="0"/>
              <a:cs typeface="Times New Roman" panose="02020603050405020304" pitchFamily="18" charset="0"/>
            </a:endParaRPr>
          </a:p>
          <a:p>
            <a:pPr algn="just">
              <a:lnSpc>
                <a:spcPct val="107000"/>
              </a:lnSpc>
              <a:spcAft>
                <a:spcPts val="800"/>
              </a:spcAft>
            </a:pPr>
            <a:r>
              <a:rPr lang="pl-PL" sz="2000" dirty="0">
                <a:effectLst/>
                <a:ea typeface="Times New Roman" panose="02020603050405020304" pitchFamily="18" charset="0"/>
                <a:cs typeface="Times New Roman" panose="02020603050405020304" pitchFamily="18" charset="0"/>
              </a:rPr>
              <a:t>b) jeżeli wynika to z wiążących Rzeczpospolitą Polską umów dwustronnych o zabezpieczeniu społecznym, </a:t>
            </a:r>
            <a:endParaRPr lang="pl-PL" sz="2000" dirty="0">
              <a:effectLst/>
              <a:ea typeface="Calibri" panose="020F0502020204030204" pitchFamily="34" charset="0"/>
              <a:cs typeface="Times New Roman" panose="02020603050405020304" pitchFamily="18" charset="0"/>
            </a:endParaRPr>
          </a:p>
          <a:p>
            <a:endParaRPr lang="pl-PL" dirty="0"/>
          </a:p>
          <a:p>
            <a:endParaRPr lang="pl-PL" dirty="0"/>
          </a:p>
          <a:p>
            <a:endParaRPr lang="pl-PL" dirty="0"/>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13580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1984518"/>
          </a:xfrm>
          <a:prstGeom prst="rect">
            <a:avLst/>
          </a:prstGeom>
          <a:noFill/>
        </p:spPr>
        <p:txBody>
          <a:bodyPr wrap="square">
            <a:spAutoFit/>
          </a:bodyPr>
          <a:lstStyle/>
          <a:p>
            <a:pPr algn="just">
              <a:lnSpc>
                <a:spcPct val="107000"/>
              </a:lnSpc>
              <a:spcAft>
                <a:spcPts val="800"/>
              </a:spcAft>
            </a:pPr>
            <a:r>
              <a:rPr lang="uk" dirty="0">
                <a:ea typeface="Times New Roman" panose="02020603050405020304" pitchFamily="18" charset="0"/>
                <a:cs typeface="Times New Roman" panose="02020603050405020304" pitchFamily="18" charset="0"/>
              </a:rPr>
              <a:t>2. </a:t>
            </a:r>
            <a:r>
              <a:rPr lang="uk" dirty="0" smtClean="0">
                <a:ea typeface="Times New Roman" panose="02020603050405020304" pitchFamily="18" charset="0"/>
                <a:cs typeface="Times New Roman" panose="02020603050405020304" pitchFamily="18" charset="0"/>
              </a:rPr>
              <a:t>На сімейні </a:t>
            </a:r>
            <a:r>
              <a:rPr lang="uk" dirty="0">
                <a:ea typeface="Times New Roman" panose="02020603050405020304" pitchFamily="18" charset="0"/>
                <a:cs typeface="Times New Roman" panose="02020603050405020304" pitchFamily="18" charset="0"/>
              </a:rPr>
              <a:t>пільги мають право:</a:t>
            </a:r>
            <a:endParaRPr lang="pl-PL" dirty="0">
              <a:ea typeface="Calibri" panose="020F0502020204030204" pitchFamily="34" charset="0"/>
              <a:cs typeface="Times New Roman" panose="02020603050405020304" pitchFamily="18" charset="0"/>
            </a:endParaRPr>
          </a:p>
          <a:p>
            <a:pPr algn="just">
              <a:lnSpc>
                <a:spcPct val="107000"/>
              </a:lnSpc>
              <a:spcAft>
                <a:spcPts val="800"/>
              </a:spcAft>
            </a:pPr>
            <a:r>
              <a:rPr lang="uk" dirty="0">
                <a:ea typeface="Times New Roman" panose="02020603050405020304" pitchFamily="18" charset="0"/>
                <a:cs typeface="Times New Roman" panose="02020603050405020304" pitchFamily="18" charset="0"/>
              </a:rPr>
              <a:t>1) громадяни Польщі;</a:t>
            </a:r>
            <a:endParaRPr lang="pl-PL" dirty="0">
              <a:ea typeface="Calibri" panose="020F0502020204030204" pitchFamily="34" charset="0"/>
              <a:cs typeface="Times New Roman" panose="02020603050405020304" pitchFamily="18" charset="0"/>
            </a:endParaRPr>
          </a:p>
          <a:p>
            <a:pPr algn="just">
              <a:lnSpc>
                <a:spcPct val="107000"/>
              </a:lnSpc>
              <a:spcAft>
                <a:spcPts val="800"/>
              </a:spcAft>
            </a:pPr>
            <a:r>
              <a:rPr lang="uk" dirty="0">
                <a:ea typeface="Times New Roman" panose="02020603050405020304" pitchFamily="18" charset="0"/>
                <a:cs typeface="Times New Roman" panose="02020603050405020304" pitchFamily="18" charset="0"/>
              </a:rPr>
              <a:t>2) </a:t>
            </a:r>
            <a:r>
              <a:rPr lang="uk" b="1" dirty="0">
                <a:ea typeface="Times New Roman" panose="02020603050405020304" pitchFamily="18" charset="0"/>
                <a:cs typeface="Times New Roman" panose="02020603050405020304" pitchFamily="18" charset="0"/>
              </a:rPr>
              <a:t>іноземці:</a:t>
            </a:r>
            <a:endParaRPr lang="pl-PL" b="1" dirty="0">
              <a:ea typeface="Calibri" panose="020F0502020204030204" pitchFamily="34" charset="0"/>
              <a:cs typeface="Times New Roman" panose="02020603050405020304" pitchFamily="18" charset="0"/>
            </a:endParaRPr>
          </a:p>
          <a:p>
            <a:pPr algn="just">
              <a:lnSpc>
                <a:spcPct val="107000"/>
              </a:lnSpc>
              <a:spcAft>
                <a:spcPts val="800"/>
              </a:spcAft>
            </a:pPr>
            <a:r>
              <a:rPr lang="uk" dirty="0">
                <a:ea typeface="Times New Roman" panose="02020603050405020304" pitchFamily="18" charset="0"/>
                <a:cs typeface="Times New Roman" panose="02020603050405020304" pitchFamily="18" charset="0"/>
              </a:rPr>
              <a:t>а) </a:t>
            </a:r>
            <a:r>
              <a:rPr lang="uk" dirty="0" smtClean="0">
                <a:ea typeface="Times New Roman" panose="02020603050405020304" pitchFamily="18" charset="0"/>
                <a:cs typeface="Times New Roman" panose="02020603050405020304" pitchFamily="18" charset="0"/>
              </a:rPr>
              <a:t>до яких </a:t>
            </a:r>
            <a:r>
              <a:rPr lang="uk" dirty="0">
                <a:ea typeface="Times New Roman" panose="02020603050405020304" pitchFamily="18" charset="0"/>
                <a:cs typeface="Times New Roman" panose="02020603050405020304" pitchFamily="18" charset="0"/>
              </a:rPr>
              <a:t>застосовуються положення про координацію систем соціального забезпечення,</a:t>
            </a:r>
            <a:endParaRPr lang="pl-PL" dirty="0">
              <a:ea typeface="Calibri" panose="020F0502020204030204" pitchFamily="34" charset="0"/>
              <a:cs typeface="Times New Roman" panose="02020603050405020304" pitchFamily="18" charset="0"/>
            </a:endParaRPr>
          </a:p>
          <a:p>
            <a:pPr algn="just">
              <a:lnSpc>
                <a:spcPct val="107000"/>
              </a:lnSpc>
              <a:spcAft>
                <a:spcPts val="800"/>
              </a:spcAft>
            </a:pPr>
            <a:r>
              <a:rPr lang="uk" dirty="0">
                <a:ea typeface="Times New Roman" panose="02020603050405020304" pitchFamily="18" charset="0"/>
                <a:cs typeface="Times New Roman" panose="02020603050405020304" pitchFamily="18" charset="0"/>
              </a:rPr>
              <a:t>b) якщо це випливає з двосторонніх угод про соціальне забезпечення, обов'язкових для Республіки Польща</a:t>
            </a:r>
            <a:r>
              <a:rPr lang="uk" dirty="0" smtClean="0">
                <a:ea typeface="Times New Roman" panose="02020603050405020304" pitchFamily="18" charset="0"/>
                <a:cs typeface="Times New Roman" panose="02020603050405020304" pitchFamily="18" charset="0"/>
              </a:rPr>
              <a:t>,</a:t>
            </a:r>
            <a:endParaRPr lang="pl-PL" dirty="0">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3425295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3710631"/>
          </a:xfrm>
          <a:prstGeom prst="rect">
            <a:avLst/>
          </a:prstGeom>
          <a:noFill/>
        </p:spPr>
        <p:txBody>
          <a:bodyPr wrap="square">
            <a:spAutoFit/>
          </a:bodyPr>
          <a:lstStyle/>
          <a:p>
            <a:pPr algn="just">
              <a:lnSpc>
                <a:spcPct val="107000"/>
              </a:lnSpc>
              <a:spcAft>
                <a:spcPts val="800"/>
              </a:spcAft>
            </a:pPr>
            <a:r>
              <a:rPr lang="pl-PL" sz="2000" dirty="0">
                <a:effectLst/>
                <a:ea typeface="Times New Roman" panose="02020603050405020304" pitchFamily="18" charset="0"/>
                <a:cs typeface="Times New Roman" panose="02020603050405020304" pitchFamily="18" charset="0"/>
              </a:rPr>
              <a:t>c) </a:t>
            </a:r>
            <a:r>
              <a:rPr lang="pl-PL" sz="2000" b="1" u="sng" dirty="0">
                <a:effectLst/>
                <a:ea typeface="Times New Roman" panose="02020603050405020304" pitchFamily="18" charset="0"/>
                <a:cs typeface="Times New Roman" panose="02020603050405020304" pitchFamily="18" charset="0"/>
              </a:rPr>
              <a:t>przebywającym na terytorium Rzeczypospolitej Polskiej na podstawie zezwolenia na pobyt s</a:t>
            </a:r>
            <a:r>
              <a:rPr lang="pl-PL" sz="2000" dirty="0">
                <a:effectLst/>
                <a:ea typeface="Times New Roman" panose="02020603050405020304" pitchFamily="18" charset="0"/>
                <a:cs typeface="Times New Roman" panose="02020603050405020304" pitchFamily="18" charset="0"/>
              </a:rPr>
              <a:t>tały, zezwolenia na pobyt rezydenta długoterminowego Unii Europejskiej, zezwolenia na pobyt czasowy udzielonego w związku z okolicznościami, o których mowa w </a:t>
            </a:r>
            <a:r>
              <a:rPr lang="pl-PL" sz="2000" u="sng" dirty="0">
                <a:solidFill>
                  <a:srgbClr val="0000FF"/>
                </a:solidFill>
                <a:effectLst/>
                <a:ea typeface="Times New Roman" panose="02020603050405020304" pitchFamily="18" charset="0"/>
                <a:cs typeface="Times New Roman" panose="02020603050405020304" pitchFamily="18" charset="0"/>
                <a:hlinkClick r:id="rId2"/>
              </a:rPr>
              <a:t>art. 127</a:t>
            </a:r>
            <a:r>
              <a:rPr lang="pl-PL" sz="2000" dirty="0">
                <a:effectLst/>
                <a:ea typeface="Times New Roman" panose="02020603050405020304" pitchFamily="18" charset="0"/>
                <a:cs typeface="Times New Roman" panose="02020603050405020304" pitchFamily="18" charset="0"/>
              </a:rPr>
              <a:t> lub </a:t>
            </a:r>
            <a:r>
              <a:rPr lang="pl-PL" sz="2000" u="sng" dirty="0">
                <a:solidFill>
                  <a:srgbClr val="0000FF"/>
                </a:solidFill>
                <a:effectLst/>
                <a:ea typeface="Times New Roman" panose="02020603050405020304" pitchFamily="18" charset="0"/>
                <a:cs typeface="Times New Roman" panose="02020603050405020304" pitchFamily="18" charset="0"/>
                <a:hlinkClick r:id="rId3"/>
              </a:rPr>
              <a:t>art. 186 ust. 1 pkt 3</a:t>
            </a:r>
            <a:r>
              <a:rPr lang="pl-PL" sz="2000" dirty="0">
                <a:effectLst/>
                <a:ea typeface="Times New Roman" panose="02020603050405020304" pitchFamily="18" charset="0"/>
                <a:cs typeface="Times New Roman" panose="02020603050405020304" pitchFamily="18" charset="0"/>
              </a:rPr>
              <a:t> ustawy z dnia 12 grudnia 2013 r. o cudzoziemcach (Dz.U. z 2021 r. </a:t>
            </a:r>
            <a:r>
              <a:rPr lang="pl-PL" sz="2000" u="sng" dirty="0">
                <a:solidFill>
                  <a:srgbClr val="0000FF"/>
                </a:solidFill>
                <a:effectLst/>
                <a:ea typeface="Times New Roman" panose="02020603050405020304" pitchFamily="18" charset="0"/>
                <a:cs typeface="Times New Roman" panose="02020603050405020304" pitchFamily="18" charset="0"/>
                <a:hlinkClick r:id="rId4"/>
              </a:rPr>
              <a:t>poz. 2354</a:t>
            </a:r>
            <a:r>
              <a:rPr lang="pl-PL" sz="2000" dirty="0">
                <a:effectLst/>
                <a:ea typeface="Times New Roman" panose="02020603050405020304" pitchFamily="18" charset="0"/>
                <a:cs typeface="Times New Roman" panose="02020603050405020304" pitchFamily="18" charset="0"/>
              </a:rPr>
              <a:t> oraz z 2022 r. </a:t>
            </a:r>
            <a:r>
              <a:rPr lang="pl-PL" sz="2000" u="sng" dirty="0">
                <a:solidFill>
                  <a:srgbClr val="0000FF"/>
                </a:solidFill>
                <a:effectLst/>
                <a:ea typeface="Times New Roman" panose="02020603050405020304" pitchFamily="18" charset="0"/>
                <a:cs typeface="Times New Roman" panose="02020603050405020304" pitchFamily="18" charset="0"/>
                <a:hlinkClick r:id="rId5"/>
              </a:rPr>
              <a:t>poz. 91</a:t>
            </a:r>
            <a:r>
              <a:rPr lang="pl-PL" sz="2000" dirty="0">
                <a:effectLst/>
                <a:ea typeface="Times New Roman" panose="02020603050405020304" pitchFamily="18" charset="0"/>
                <a:cs typeface="Times New Roman" panose="02020603050405020304" pitchFamily="18" charset="0"/>
              </a:rPr>
              <a:t>), lub w związku z uzyskaniem w Rzeczypospolitej Polskiej statusu uchodźcy lub ochrony uzupełniającej, jeżeli zamieszkują z członkami rodzin na terytorium Rzeczypospolitej Polskiej, </a:t>
            </a:r>
            <a:endParaRPr lang="pl-PL" sz="2000" dirty="0">
              <a:effectLst/>
              <a:ea typeface="Calibri" panose="020F0502020204030204" pitchFamily="34" charset="0"/>
              <a:cs typeface="Times New Roman" panose="02020603050405020304" pitchFamily="18" charset="0"/>
            </a:endParaRPr>
          </a:p>
          <a:p>
            <a:pPr algn="just">
              <a:lnSpc>
                <a:spcPct val="107000"/>
              </a:lnSpc>
              <a:spcAft>
                <a:spcPts val="800"/>
              </a:spcAft>
            </a:pPr>
            <a:endParaRPr lang="pl-PL" sz="2000" dirty="0">
              <a:cs typeface="Times New Roman" panose="02020603050405020304" pitchFamily="18" charset="0"/>
            </a:endParaRPr>
          </a:p>
          <a:p>
            <a:pPr algn="just">
              <a:lnSpc>
                <a:spcPct val="107000"/>
              </a:lnSpc>
              <a:spcAft>
                <a:spcPts val="800"/>
              </a:spcAft>
            </a:pPr>
            <a:endParaRPr lang="pl-PL" sz="2000" dirty="0">
              <a:cs typeface="Times New Roman" panose="02020603050405020304" pitchFamily="18" charset="0"/>
            </a:endParaRPr>
          </a:p>
          <a:p>
            <a:pPr algn="just">
              <a:lnSpc>
                <a:spcPct val="107000"/>
              </a:lnSpc>
              <a:spcAft>
                <a:spcPts val="800"/>
              </a:spcAft>
            </a:pPr>
            <a:endParaRPr lang="pl-PL" dirty="0"/>
          </a:p>
          <a:p>
            <a:endParaRPr lang="pl-PL" dirty="0"/>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1850745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2053639"/>
          </a:xfrm>
          <a:prstGeom prst="rect">
            <a:avLst/>
          </a:prstGeom>
          <a:noFill/>
        </p:spPr>
        <p:txBody>
          <a:bodyPr wrap="square">
            <a:spAutoFit/>
          </a:bodyPr>
          <a:lstStyle/>
          <a:p>
            <a:pPr algn="just">
              <a:lnSpc>
                <a:spcPct val="107000"/>
              </a:lnSpc>
              <a:spcAft>
                <a:spcPts val="800"/>
              </a:spcAft>
            </a:pPr>
            <a:r>
              <a:rPr lang="uk" sz="2000" dirty="0">
                <a:ea typeface="Times New Roman" panose="02020603050405020304" pitchFamily="18" charset="0"/>
                <a:cs typeface="Times New Roman" panose="02020603050405020304" pitchFamily="18" charset="0"/>
              </a:rPr>
              <a:t>в) </a:t>
            </a:r>
            <a:r>
              <a:rPr lang="uk" sz="2000" b="1" u="sng" dirty="0">
                <a:ea typeface="Times New Roman" panose="02020603050405020304" pitchFamily="18" charset="0"/>
                <a:cs typeface="Times New Roman" panose="02020603050405020304" pitchFamily="18" charset="0"/>
              </a:rPr>
              <a:t>перебування на території Республіки Польща на підставі дозволу на постійне </a:t>
            </a:r>
            <a:r>
              <a:rPr lang="uk" sz="2000" dirty="0">
                <a:ea typeface="Times New Roman" panose="02020603050405020304" pitchFamily="18" charset="0"/>
                <a:cs typeface="Times New Roman" panose="02020603050405020304" pitchFamily="18" charset="0"/>
              </a:rPr>
              <a:t>проживання, дозволу на проживання довгострокового резидента Європейського Союзу, дозволу на тимчасове проживання, виданого у зв'язку з обставинами, зазначеними у </a:t>
            </a:r>
            <a:r>
              <a:rPr lang="uk" sz="2000" u="sng" dirty="0">
                <a:solidFill>
                  <a:srgbClr val="0000FF"/>
                </a:solidFill>
                <a:ea typeface="Times New Roman" panose="02020603050405020304" pitchFamily="18" charset="0"/>
                <a:cs typeface="Times New Roman" panose="02020603050405020304" pitchFamily="18" charset="0"/>
                <a:hlinkClick r:id="rId2"/>
              </a:rPr>
              <a:t>ст. 127 </a:t>
            </a:r>
            <a:r>
              <a:rPr lang="uk" sz="2000" dirty="0">
                <a:ea typeface="Times New Roman" panose="02020603050405020304" pitchFamily="18" charset="0"/>
                <a:cs typeface="Times New Roman" panose="02020603050405020304" pitchFamily="18" charset="0"/>
              </a:rPr>
              <a:t>або </a:t>
            </a:r>
            <a:r>
              <a:rPr lang="uk" sz="2000" u="sng" dirty="0">
                <a:solidFill>
                  <a:srgbClr val="0000FF"/>
                </a:solidFill>
                <a:ea typeface="Times New Roman" panose="02020603050405020304" pitchFamily="18" charset="0"/>
                <a:cs typeface="Times New Roman" panose="02020603050405020304" pitchFamily="18" charset="0"/>
                <a:hlinkClick r:id="rId3"/>
              </a:rPr>
              <a:t>ст. 186 абзац 1 п. 3 </a:t>
            </a:r>
            <a:r>
              <a:rPr lang="uk" sz="2000" dirty="0">
                <a:ea typeface="Times New Roman" panose="02020603050405020304" pitchFamily="18" charset="0"/>
                <a:cs typeface="Times New Roman" panose="02020603050405020304" pitchFamily="18" charset="0"/>
              </a:rPr>
              <a:t>Закону від 12 грудня 2013 р. про іноземців (Вісник законів 2021 р., </a:t>
            </a:r>
            <a:r>
              <a:rPr lang="uk" sz="2000" u="sng" dirty="0">
                <a:solidFill>
                  <a:srgbClr val="0000FF"/>
                </a:solidFill>
                <a:ea typeface="Times New Roman" panose="02020603050405020304" pitchFamily="18" charset="0"/>
                <a:cs typeface="Times New Roman" panose="02020603050405020304" pitchFamily="18" charset="0"/>
                <a:hlinkClick r:id="rId4"/>
              </a:rPr>
              <a:t>ст. 2354 </a:t>
            </a:r>
            <a:r>
              <a:rPr lang="uk" sz="2000" dirty="0">
                <a:ea typeface="Times New Roman" panose="02020603050405020304" pitchFamily="18" charset="0"/>
                <a:cs typeface="Times New Roman" panose="02020603050405020304" pitchFamily="18" charset="0"/>
              </a:rPr>
              <a:t>та 2022 р., </a:t>
            </a:r>
            <a:r>
              <a:rPr lang="uk" sz="2000" u="sng" dirty="0">
                <a:solidFill>
                  <a:srgbClr val="0000FF"/>
                </a:solidFill>
                <a:ea typeface="Times New Roman" panose="02020603050405020304" pitchFamily="18" charset="0"/>
                <a:cs typeface="Times New Roman" panose="02020603050405020304" pitchFamily="18" charset="0"/>
                <a:hlinkClick r:id="rId5"/>
              </a:rPr>
              <a:t>ст. 91 </a:t>
            </a:r>
            <a:r>
              <a:rPr lang="uk" sz="2000" dirty="0">
                <a:ea typeface="Times New Roman" panose="02020603050405020304" pitchFamily="18" charset="0"/>
                <a:cs typeface="Times New Roman" panose="02020603050405020304" pitchFamily="18" charset="0"/>
              </a:rPr>
              <a:t>), або у зв'язку з отриманням статусу біженця або додаткового захисту в Республіці Польща, якщо проживають з членами сім'ї на території Республіки Польща</a:t>
            </a:r>
            <a:r>
              <a:rPr lang="uk" sz="2000" dirty="0" smtClean="0">
                <a:ea typeface="Times New Roman" panose="02020603050405020304" pitchFamily="18" charset="0"/>
                <a:cs typeface="Times New Roman" panose="02020603050405020304" pitchFamily="18" charset="0"/>
              </a:rPr>
              <a:t>,</a:t>
            </a:r>
            <a:endParaRPr lang="pl-PL" sz="2000" dirty="0"/>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2651041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3122650"/>
          </a:xfrm>
          <a:prstGeom prst="rect">
            <a:avLst/>
          </a:prstGeom>
          <a:noFill/>
        </p:spPr>
        <p:txBody>
          <a:bodyPr wrap="square">
            <a:spAutoFit/>
          </a:bodyPr>
          <a:lstStyle/>
          <a:p>
            <a:pPr algn="just">
              <a:lnSpc>
                <a:spcPct val="107000"/>
              </a:lnSpc>
              <a:spcAft>
                <a:spcPts val="800"/>
              </a:spcAft>
            </a:pPr>
            <a:r>
              <a:rPr lang="pl-PL" sz="2000" dirty="0">
                <a:effectLst/>
                <a:ea typeface="Times New Roman" panose="02020603050405020304" pitchFamily="18" charset="0"/>
                <a:cs typeface="Times New Roman" panose="02020603050405020304" pitchFamily="18" charset="0"/>
              </a:rPr>
              <a:t>d) </a:t>
            </a:r>
            <a:r>
              <a:rPr lang="pl-PL" sz="2000" b="1" dirty="0">
                <a:effectLst/>
                <a:ea typeface="Times New Roman" panose="02020603050405020304" pitchFamily="18" charset="0"/>
                <a:cs typeface="Times New Roman" panose="02020603050405020304" pitchFamily="18" charset="0"/>
              </a:rPr>
              <a:t>posiadającym kartę pobytu z adnotacją „dostęp do rynku pracy</a:t>
            </a:r>
            <a:r>
              <a:rPr lang="pl-PL" sz="2000" dirty="0">
                <a:effectLst/>
                <a:ea typeface="Times New Roman" panose="02020603050405020304" pitchFamily="18" charset="0"/>
                <a:cs typeface="Times New Roman" panose="02020603050405020304" pitchFamily="18" charset="0"/>
              </a:rPr>
              <a:t>”, </a:t>
            </a:r>
            <a:r>
              <a:rPr lang="pl-PL" sz="2000" u="sng" dirty="0">
                <a:effectLst/>
                <a:ea typeface="Times New Roman" panose="02020603050405020304" pitchFamily="18" charset="0"/>
                <a:cs typeface="Times New Roman" panose="02020603050405020304" pitchFamily="18" charset="0"/>
              </a:rPr>
              <a:t>z wyłączeniem obywateli państw trzecich, którzy uzyskali zezwolenie na pracę na terytorium państwa członkowskiego na okres nieprzekraczający 6 miesięcy</a:t>
            </a:r>
            <a:r>
              <a:rPr lang="pl-PL" sz="2000" dirty="0">
                <a:effectLst/>
                <a:ea typeface="Times New Roman" panose="02020603050405020304" pitchFamily="18" charset="0"/>
                <a:cs typeface="Times New Roman" panose="02020603050405020304" pitchFamily="18" charset="0"/>
              </a:rPr>
              <a:t>, obywateli państw trzecich przyjętych w celu podjęcia studiów lub pracy sezonowej oraz obywateli państw trzecich, którzy mają prawo do wykonywania pracy na podstawie wizy,</a:t>
            </a:r>
          </a:p>
          <a:p>
            <a:pPr algn="just">
              <a:lnSpc>
                <a:spcPct val="107000"/>
              </a:lnSpc>
              <a:spcAft>
                <a:spcPts val="800"/>
              </a:spcAft>
            </a:pPr>
            <a:endParaRPr lang="pl-PL" sz="2000" dirty="0">
              <a:ea typeface="Times New Roman" panose="02020603050405020304" pitchFamily="18" charset="0"/>
              <a:cs typeface="Times New Roman" panose="02020603050405020304" pitchFamily="18" charset="0"/>
            </a:endParaRPr>
          </a:p>
          <a:p>
            <a:pPr algn="just">
              <a:lnSpc>
                <a:spcPct val="107000"/>
              </a:lnSpc>
              <a:spcAft>
                <a:spcPts val="800"/>
              </a:spcAft>
            </a:pPr>
            <a:endParaRPr lang="pl-PL" sz="2000" dirty="0">
              <a:effectLst/>
              <a:ea typeface="Times New Roman" panose="02020603050405020304" pitchFamily="18" charset="0"/>
              <a:cs typeface="Times New Roman" panose="02020603050405020304" pitchFamily="18" charset="0"/>
            </a:endParaRPr>
          </a:p>
          <a:p>
            <a:pPr algn="just">
              <a:lnSpc>
                <a:spcPct val="107000"/>
              </a:lnSpc>
              <a:spcAft>
                <a:spcPts val="800"/>
              </a:spcAft>
            </a:pPr>
            <a:endParaRPr lang="pl-PL" sz="2000" dirty="0">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pl-PL" sz="2000" dirty="0">
                <a:effectLst/>
                <a:ea typeface="Times New Roman" panose="02020603050405020304" pitchFamily="18" charset="0"/>
                <a:cs typeface="Times New Roman" panose="02020603050405020304" pitchFamily="18" charset="0"/>
              </a:rPr>
              <a:t> </a:t>
            </a:r>
            <a:endParaRPr lang="pl-PL" sz="2000" dirty="0">
              <a:effectLst/>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2234828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1409617"/>
          </a:xfrm>
          <a:prstGeom prst="rect">
            <a:avLst/>
          </a:prstGeom>
          <a:noFill/>
        </p:spPr>
        <p:txBody>
          <a:bodyPr wrap="square">
            <a:spAutoFit/>
          </a:bodyPr>
          <a:lstStyle/>
          <a:p>
            <a:pPr algn="just">
              <a:lnSpc>
                <a:spcPct val="107000"/>
              </a:lnSpc>
              <a:spcAft>
                <a:spcPts val="800"/>
              </a:spcAft>
            </a:pPr>
            <a:r>
              <a:rPr lang="uk" sz="2000" dirty="0">
                <a:ea typeface="Times New Roman" panose="02020603050405020304" pitchFamily="18" charset="0"/>
                <a:cs typeface="Times New Roman" panose="02020603050405020304" pitchFamily="18" charset="0"/>
              </a:rPr>
              <a:t>г) </a:t>
            </a:r>
            <a:r>
              <a:rPr lang="uk" sz="2000" b="1" dirty="0">
                <a:ea typeface="Times New Roman" panose="02020603050405020304" pitchFamily="18" charset="0"/>
                <a:cs typeface="Times New Roman" panose="02020603050405020304" pitchFamily="18" charset="0"/>
              </a:rPr>
              <a:t>власники карти на проживання з приміткою «доступ до ринку праці </a:t>
            </a:r>
            <a:r>
              <a:rPr lang="uk" sz="2000" dirty="0">
                <a:ea typeface="Times New Roman" panose="02020603050405020304" pitchFamily="18" charset="0"/>
                <a:cs typeface="Times New Roman" panose="02020603050405020304" pitchFamily="18" charset="0"/>
              </a:rPr>
              <a:t>», </a:t>
            </a:r>
            <a:r>
              <a:rPr lang="uk" sz="2000" u="sng" dirty="0">
                <a:ea typeface="Times New Roman" panose="02020603050405020304" pitchFamily="18" charset="0"/>
                <a:cs typeface="Times New Roman" panose="02020603050405020304" pitchFamily="18" charset="0"/>
              </a:rPr>
              <a:t>за винятком громадян третіх країн, які отримали дозвіл на роботу на території держави-члена на термін не більше 6 </a:t>
            </a:r>
            <a:r>
              <a:rPr lang="uk" sz="2000" u="sng" dirty="0" smtClean="0">
                <a:ea typeface="Times New Roman" panose="02020603050405020304" pitchFamily="18" charset="0"/>
                <a:cs typeface="Times New Roman" panose="02020603050405020304" pitchFamily="18" charset="0"/>
              </a:rPr>
              <a:t>місяців</a:t>
            </a:r>
            <a:r>
              <a:rPr lang="uk" sz="2000" dirty="0" smtClean="0">
                <a:ea typeface="Times New Roman" panose="02020603050405020304" pitchFamily="18" charset="0"/>
                <a:cs typeface="Times New Roman" panose="02020603050405020304" pitchFamily="18" charset="0"/>
              </a:rPr>
              <a:t>, громадяни третіх країн, </a:t>
            </a:r>
            <a:r>
              <a:rPr lang="uk" sz="2000" dirty="0">
                <a:ea typeface="Times New Roman" panose="02020603050405020304" pitchFamily="18" charset="0"/>
                <a:cs typeface="Times New Roman" panose="02020603050405020304" pitchFamily="18" charset="0"/>
              </a:rPr>
              <a:t>допущені з метою навчання або сезонної роботи, а також громадяни третіх країн, які мають право працювати на підставі візи</a:t>
            </a:r>
            <a:r>
              <a:rPr lang="uk" sz="2000" dirty="0" smtClean="0">
                <a:ea typeface="Times New Roman" panose="02020603050405020304" pitchFamily="18" charset="0"/>
                <a:cs typeface="Times New Roman" panose="02020603050405020304" pitchFamily="18" charset="0"/>
              </a:rPr>
              <a:t>,</a:t>
            </a:r>
            <a:endParaRPr lang="pl-PL" sz="2000" dirty="0">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549836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4780411"/>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e) przebywającym na terytorium Rzeczypospolitej Polskiej: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na podstawie zezwolenia na pobyt czasowy</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o którym mowa w </a:t>
            </a:r>
            <a:r>
              <a:rPr lang="pl-PL"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art. 139a ust. 1</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lub </a:t>
            </a:r>
            <a:r>
              <a:rPr lang="pl-PL"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art. 139o ust. 1</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ustawy z dnia 12 grudnia 2013 r. o cudzoziemcach, lub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w związku z korzystaniem z mobilności krótkoterminowej pracownika kadry kierowniczej, specjalisty lub pracownika odbywającego staż w ramach przeniesienia wewnątrz przedsiębiorstwa na warunkach określonych w </a:t>
            </a:r>
            <a:r>
              <a:rPr lang="pl-PL"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art. 139n ust. 1</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ustawy z dnia 12 grudnia 2013 r. o cudzoziemcach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jeżeli zamieszkują na terytorium Rzeczypospolitej Polskiej z członkami rodzin</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z wyłączeniem cudzoziemców, którym zezwolono na pobyt i pracę na okres nieprzekraczający 9 miesięcy</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chyba że przepisy o koordynacji systemów zabezpieczenia społecznego lub dwustronne umowy międzynarodowe o zabezpieczeniu społecznym stanowią inaczej,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l-PL" sz="2000" dirty="0">
              <a:ea typeface="Times New Roman" panose="02020603050405020304" pitchFamily="18" charset="0"/>
              <a:cs typeface="Times New Roman" panose="02020603050405020304" pitchFamily="18" charset="0"/>
            </a:endParaRPr>
          </a:p>
          <a:p>
            <a:pPr algn="just">
              <a:lnSpc>
                <a:spcPct val="107000"/>
              </a:lnSpc>
              <a:spcAft>
                <a:spcPts val="800"/>
              </a:spcAft>
            </a:pPr>
            <a:endParaRPr lang="pl-PL" sz="2000" dirty="0">
              <a:effectLst/>
              <a:ea typeface="Times New Roman" panose="02020603050405020304" pitchFamily="18" charset="0"/>
              <a:cs typeface="Times New Roman" panose="02020603050405020304" pitchFamily="18" charset="0"/>
            </a:endParaRPr>
          </a:p>
          <a:p>
            <a:pPr algn="just">
              <a:lnSpc>
                <a:spcPct val="107000"/>
              </a:lnSpc>
              <a:spcAft>
                <a:spcPts val="800"/>
              </a:spcAft>
            </a:pPr>
            <a:endParaRPr lang="pl-PL" sz="2000" dirty="0">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pl-PL" sz="2000" dirty="0">
                <a:effectLst/>
                <a:ea typeface="Times New Roman" panose="02020603050405020304" pitchFamily="18" charset="0"/>
                <a:cs typeface="Times New Roman" panose="02020603050405020304" pitchFamily="18" charset="0"/>
              </a:rPr>
              <a:t> </a:t>
            </a:r>
            <a:endParaRPr lang="pl-PL" sz="2000" dirty="0">
              <a:effectLst/>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1954917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123408"/>
            <a:ext cx="11049000" cy="3396699"/>
          </a:xfrm>
          <a:prstGeom prst="rect">
            <a:avLst/>
          </a:prstGeom>
          <a:noFill/>
        </p:spPr>
        <p:txBody>
          <a:bodyPr wrap="square">
            <a:spAutoFit/>
          </a:bodyPr>
          <a:lstStyle/>
          <a:p>
            <a:pPr algn="just">
              <a:lnSpc>
                <a:spcPct val="107000"/>
              </a:lnSpc>
              <a:spcAft>
                <a:spcPts val="800"/>
              </a:spcAft>
            </a:pPr>
            <a:r>
              <a:rPr lang="uk" dirty="0">
                <a:latin typeface="Times New Roman" panose="02020603050405020304" pitchFamily="18" charset="0"/>
                <a:ea typeface="Times New Roman" panose="02020603050405020304" pitchFamily="18" charset="0"/>
                <a:cs typeface="Times New Roman" panose="02020603050405020304" pitchFamily="18" charset="0"/>
              </a:rPr>
              <a:t>д) які проживають на території Республіки Польща:</a:t>
            </a:r>
            <a:endParaRPr lang="pl-PL"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uk" dirty="0">
                <a:latin typeface="Times New Roman" panose="02020603050405020304" pitchFamily="18" charset="0"/>
                <a:ea typeface="Times New Roman" panose="02020603050405020304" pitchFamily="18" charset="0"/>
                <a:cs typeface="Times New Roman" panose="02020603050405020304" pitchFamily="18" charset="0"/>
              </a:rPr>
              <a:t>- </a:t>
            </a:r>
            <a:r>
              <a:rPr lang="uk" b="1" dirty="0">
                <a:latin typeface="Times New Roman" panose="02020603050405020304" pitchFamily="18" charset="0"/>
                <a:ea typeface="Times New Roman" panose="02020603050405020304" pitchFamily="18" charset="0"/>
                <a:cs typeface="Times New Roman" panose="02020603050405020304" pitchFamily="18" charset="0"/>
              </a:rPr>
              <a:t>на підставі посвідки на тимчасове проживання, </a:t>
            </a:r>
            <a:r>
              <a:rPr lang="uk" dirty="0">
                <a:latin typeface="Times New Roman" panose="02020603050405020304" pitchFamily="18" charset="0"/>
                <a:ea typeface="Times New Roman" panose="02020603050405020304" pitchFamily="18" charset="0"/>
                <a:cs typeface="Times New Roman" panose="02020603050405020304" pitchFamily="18" charset="0"/>
              </a:rPr>
              <a:t>зазначеної у </a:t>
            </a:r>
            <a:r>
              <a:rPr lang="uk"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ст. 139а </a:t>
            </a:r>
            <a:r>
              <a:rPr lang="uk" u="sng" dirty="0" smtClean="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п. </a:t>
            </a:r>
            <a:r>
              <a:rPr lang="uk"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1 </a:t>
            </a:r>
            <a:r>
              <a:rPr lang="uk" dirty="0">
                <a:latin typeface="Times New Roman" panose="02020603050405020304" pitchFamily="18" charset="0"/>
                <a:ea typeface="Times New Roman" panose="02020603050405020304" pitchFamily="18" charset="0"/>
                <a:cs typeface="Times New Roman" panose="02020603050405020304" pitchFamily="18" charset="0"/>
              </a:rPr>
              <a:t>або </a:t>
            </a:r>
            <a:r>
              <a:rPr lang="uk"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rPr>
              <a:t>ст. 139o п. 1 </a:t>
            </a:r>
            <a:r>
              <a:rPr lang="uk" dirty="0">
                <a:latin typeface="Times New Roman" panose="02020603050405020304" pitchFamily="18" charset="0"/>
                <a:ea typeface="Times New Roman" panose="02020603050405020304" pitchFamily="18" charset="0"/>
                <a:cs typeface="Times New Roman" panose="02020603050405020304" pitchFamily="18" charset="0"/>
              </a:rPr>
              <a:t>Закону від 12 грудня 2013 року про іноземців, або</a:t>
            </a:r>
            <a:endParaRPr lang="pl-PL"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uk" dirty="0">
                <a:latin typeface="Times New Roman" panose="02020603050405020304" pitchFamily="18" charset="0"/>
                <a:ea typeface="Times New Roman" panose="02020603050405020304" pitchFamily="18" charset="0"/>
                <a:cs typeface="Times New Roman" panose="02020603050405020304" pitchFamily="18" charset="0"/>
              </a:rPr>
              <a:t>- у зв'язку з використанням короткострокової мобільності керівного складу, спеціаліста чи працівника, що проходить стажування в рамках внутрішньокорпоративного переміщення на умовах, визначених </a:t>
            </a:r>
            <a:r>
              <a:rPr lang="uk"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4"/>
              </a:rPr>
              <a:t>ст. 139n п. 1 </a:t>
            </a:r>
            <a:r>
              <a:rPr lang="uk" dirty="0">
                <a:latin typeface="Times New Roman" panose="02020603050405020304" pitchFamily="18" charset="0"/>
                <a:ea typeface="Times New Roman" panose="02020603050405020304" pitchFamily="18" charset="0"/>
                <a:cs typeface="Times New Roman" panose="02020603050405020304" pitchFamily="18" charset="0"/>
              </a:rPr>
              <a:t>Закону від 12 грудня 2013 року про іноземців</a:t>
            </a:r>
            <a:endParaRPr lang="pl-PL"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uk" dirty="0">
                <a:latin typeface="Times New Roman" panose="02020603050405020304" pitchFamily="18" charset="0"/>
                <a:ea typeface="Times New Roman" panose="02020603050405020304" pitchFamily="18" charset="0"/>
                <a:cs typeface="Times New Roman" panose="02020603050405020304" pitchFamily="18" charset="0"/>
              </a:rPr>
              <a:t>- </a:t>
            </a:r>
            <a:r>
              <a:rPr lang="uk" b="1" dirty="0">
                <a:latin typeface="Times New Roman" panose="02020603050405020304" pitchFamily="18" charset="0"/>
                <a:ea typeface="Times New Roman" panose="02020603050405020304" pitchFamily="18" charset="0"/>
                <a:cs typeface="Times New Roman" panose="02020603050405020304" pitchFamily="18" charset="0"/>
              </a:rPr>
              <a:t>якщо вони проживають на території Республіки Польща з членами </a:t>
            </a:r>
            <a:r>
              <a:rPr lang="uk" b="1" dirty="0" smtClean="0">
                <a:latin typeface="Times New Roman" panose="02020603050405020304" pitchFamily="18" charset="0"/>
                <a:ea typeface="Times New Roman" panose="02020603050405020304" pitchFamily="18" charset="0"/>
                <a:cs typeface="Times New Roman" panose="02020603050405020304" pitchFamily="18" charset="0"/>
              </a:rPr>
              <a:t>сім'ї</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u="sng" dirty="0">
                <a:latin typeface="Times New Roman" panose="02020603050405020304" pitchFamily="18" charset="0"/>
                <a:ea typeface="Times New Roman" panose="02020603050405020304" pitchFamily="18" charset="0"/>
                <a:cs typeface="Times New Roman" panose="02020603050405020304" pitchFamily="18" charset="0"/>
              </a:rPr>
              <a:t>за винятком іноземців, яким дозволено перебувати і працювати на період не більше 9 </a:t>
            </a:r>
            <a:r>
              <a:rPr lang="uk" u="sng" dirty="0" smtClean="0">
                <a:latin typeface="Times New Roman" panose="02020603050405020304" pitchFamily="18" charset="0"/>
                <a:ea typeface="Times New Roman" panose="02020603050405020304" pitchFamily="18" charset="0"/>
                <a:cs typeface="Times New Roman" panose="02020603050405020304" pitchFamily="18" charset="0"/>
              </a:rPr>
              <a:t>місяців</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dirty="0">
                <a:latin typeface="Times New Roman" panose="02020603050405020304" pitchFamily="18" charset="0"/>
                <a:ea typeface="Times New Roman" panose="02020603050405020304" pitchFamily="18" charset="0"/>
                <a:cs typeface="Times New Roman" panose="02020603050405020304" pitchFamily="18" charset="0"/>
              </a:rPr>
              <a:t>якщо </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інше не </a:t>
            </a:r>
            <a:r>
              <a:rPr lang="uk" dirty="0">
                <a:latin typeface="Times New Roman" panose="02020603050405020304" pitchFamily="18" charset="0"/>
                <a:ea typeface="Times New Roman" panose="02020603050405020304" pitchFamily="18" charset="0"/>
                <a:cs typeface="Times New Roman" panose="02020603050405020304" pitchFamily="18" charset="0"/>
              </a:rPr>
              <a:t>передбачено </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положеннями </a:t>
            </a:r>
            <a:r>
              <a:rPr lang="uk" dirty="0">
                <a:latin typeface="Times New Roman" panose="02020603050405020304" pitchFamily="18" charset="0"/>
                <a:ea typeface="Times New Roman" panose="02020603050405020304" pitchFamily="18" charset="0"/>
                <a:cs typeface="Times New Roman" panose="02020603050405020304" pitchFamily="18" charset="0"/>
              </a:rPr>
              <a:t>про координацію систем соціального забезпечення або </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двосторонніми міжнародними договорами </a:t>
            </a:r>
            <a:r>
              <a:rPr lang="uk" dirty="0">
                <a:latin typeface="Times New Roman" panose="02020603050405020304" pitchFamily="18" charset="0"/>
                <a:ea typeface="Times New Roman" panose="02020603050405020304" pitchFamily="18" charset="0"/>
                <a:cs typeface="Times New Roman" panose="02020603050405020304" pitchFamily="18" charset="0"/>
              </a:rPr>
              <a:t>про соціальне </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забезпечення,</a:t>
            </a:r>
            <a:endParaRPr lang="pl-PL" sz="2000" dirty="0">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2034423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sp>
        <p:nvSpPr>
          <p:cNvPr id="4" name="pole tekstowe 3">
            <a:extLst>
              <a:ext uri="{FF2B5EF4-FFF2-40B4-BE49-F238E27FC236}">
                <a16:creationId xmlns="" xmlns:a16="http://schemas.microsoft.com/office/drawing/2014/main" id="{67234395-ADA8-BDA7-0557-AF1E32F995A8}"/>
              </a:ext>
            </a:extLst>
          </p:cNvPr>
          <p:cNvSpPr txBox="1"/>
          <p:nvPr/>
        </p:nvSpPr>
        <p:spPr>
          <a:xfrm>
            <a:off x="838200" y="2690336"/>
            <a:ext cx="11049000" cy="3155351"/>
          </a:xfrm>
          <a:prstGeom prst="rect">
            <a:avLst/>
          </a:prstGeom>
          <a:noFill/>
        </p:spPr>
        <p:txBody>
          <a:bodyPr wrap="square">
            <a:spAutoFit/>
          </a:bodyPr>
          <a:lstStyle/>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f) przebywającym na terytorium Rzeczypospolitej Polskiej: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na podstawie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zezwolenia na pobyt czasowy</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o którym mowa w </a:t>
            </a:r>
            <a:r>
              <a:rPr lang="pl-PL"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art. 151</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lub </a:t>
            </a:r>
            <a:r>
              <a:rPr lang="pl-PL"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art. 151b</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ustawy z dnia 12 grudnia 2013 r. o cudzoziemcach,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na podstawie wizy krajowej w celu prowadzenia badań naukowych lub prac rozwojowych,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w związku z korzystaniem z mobilności krótkoterminowej naukowca na warunkach określonych w </a:t>
            </a:r>
            <a:r>
              <a:rPr lang="pl-PL"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art. 156b ust. 1</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ustawy z dnia 12 grudnia 2013 r. o cudzoziemcach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l-PL" sz="1800" b="1" dirty="0">
                <a:effectLst/>
                <a:latin typeface="Times New Roman" panose="02020603050405020304" pitchFamily="18" charset="0"/>
                <a:ea typeface="Times New Roman" panose="02020603050405020304" pitchFamily="18" charset="0"/>
                <a:cs typeface="Times New Roman" panose="02020603050405020304" pitchFamily="18" charset="0"/>
              </a:rPr>
              <a:t>z wyłączeniem cudzoziemców</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którym </a:t>
            </a:r>
            <a:r>
              <a:rPr lang="pl-PL" sz="1800" u="sng" dirty="0">
                <a:effectLst/>
                <a:latin typeface="Times New Roman" panose="02020603050405020304" pitchFamily="18" charset="0"/>
                <a:ea typeface="Times New Roman" panose="02020603050405020304" pitchFamily="18" charset="0"/>
                <a:cs typeface="Times New Roman" panose="02020603050405020304" pitchFamily="18" charset="0"/>
              </a:rPr>
              <a:t>zezwolono na pobyt na terytorium Rzeczypospolitej Polskiej na okres nieprzekraczający 6 miesięcy</a:t>
            </a:r>
            <a:r>
              <a:rPr lang="pl-PL" sz="1800" dirty="0">
                <a:effectLst/>
                <a:latin typeface="Times New Roman" panose="02020603050405020304" pitchFamily="18" charset="0"/>
                <a:ea typeface="Times New Roman" panose="02020603050405020304" pitchFamily="18" charset="0"/>
                <a:cs typeface="Times New Roman" panose="02020603050405020304" pitchFamily="18" charset="0"/>
              </a:rPr>
              <a:t>, chyba że przepisy o koordynacji systemów zabezpieczenia społecznego lub dwustronne umowy międzynarodowe o zabezpieczeniu społecznym stanowią inaczej.</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984662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3" name="Прямоугольник 2"/>
          <p:cNvSpPr/>
          <p:nvPr/>
        </p:nvSpPr>
        <p:spPr>
          <a:xfrm>
            <a:off x="740664" y="2108947"/>
            <a:ext cx="10881360" cy="3169970"/>
          </a:xfrm>
          <a:prstGeom prst="rect">
            <a:avLst/>
          </a:prstGeom>
        </p:spPr>
        <p:txBody>
          <a:bodyPr wrap="square">
            <a:spAutoFit/>
          </a:bodyPr>
          <a:lstStyle/>
          <a:p>
            <a:pPr algn="just">
              <a:lnSpc>
                <a:spcPct val="107000"/>
              </a:lnSpc>
              <a:spcAft>
                <a:spcPts val="800"/>
              </a:spcAft>
            </a:pPr>
            <a:r>
              <a:rPr lang="uk" dirty="0" smtClean="0">
                <a:latin typeface="Times New Roman" panose="02020603050405020304" pitchFamily="18" charset="0"/>
                <a:ea typeface="Times New Roman" panose="02020603050405020304" pitchFamily="18" charset="0"/>
                <a:cs typeface="Times New Roman" panose="02020603050405020304" pitchFamily="18" charset="0"/>
              </a:rPr>
              <a:t>е) </a:t>
            </a:r>
            <a:r>
              <a:rPr lang="uk" dirty="0">
                <a:latin typeface="Times New Roman" panose="02020603050405020304" pitchFamily="18" charset="0"/>
                <a:ea typeface="Times New Roman" panose="02020603050405020304" pitchFamily="18" charset="0"/>
                <a:cs typeface="Times New Roman" panose="02020603050405020304" pitchFamily="18" charset="0"/>
              </a:rPr>
              <a:t>перебування на території Республіки Польща:</a:t>
            </a:r>
            <a:endParaRPr lang="pl-PL"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uk" dirty="0">
                <a:latin typeface="Times New Roman" panose="02020603050405020304" pitchFamily="18" charset="0"/>
                <a:ea typeface="Times New Roman" panose="02020603050405020304" pitchFamily="18" charset="0"/>
                <a:cs typeface="Times New Roman" panose="02020603050405020304" pitchFamily="18" charset="0"/>
              </a:rPr>
              <a:t>- на підставі </a:t>
            </a:r>
            <a:r>
              <a:rPr lang="uk" b="1" dirty="0">
                <a:latin typeface="Times New Roman" panose="02020603050405020304" pitchFamily="18" charset="0"/>
                <a:ea typeface="Times New Roman" panose="02020603050405020304" pitchFamily="18" charset="0"/>
                <a:cs typeface="Times New Roman" panose="02020603050405020304" pitchFamily="18" charset="0"/>
              </a:rPr>
              <a:t>посвідки на тимчасове проживання, </a:t>
            </a:r>
            <a:r>
              <a:rPr lang="uk" dirty="0">
                <a:latin typeface="Times New Roman" panose="02020603050405020304" pitchFamily="18" charset="0"/>
                <a:ea typeface="Times New Roman" panose="02020603050405020304" pitchFamily="18" charset="0"/>
                <a:cs typeface="Times New Roman" panose="02020603050405020304" pitchFamily="18" charset="0"/>
              </a:rPr>
              <a:t>зазначеної у </a:t>
            </a:r>
            <a:r>
              <a:rPr lang="uk"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rPr>
              <a:t>ст. 151 </a:t>
            </a:r>
            <a:r>
              <a:rPr lang="uk" dirty="0">
                <a:latin typeface="Times New Roman" panose="02020603050405020304" pitchFamily="18" charset="0"/>
                <a:ea typeface="Times New Roman" panose="02020603050405020304" pitchFamily="18" charset="0"/>
                <a:cs typeface="Times New Roman" panose="02020603050405020304" pitchFamily="18" charset="0"/>
              </a:rPr>
              <a:t>або </a:t>
            </a:r>
            <a:r>
              <a:rPr lang="uk"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4"/>
              </a:rPr>
              <a:t>ст. 151b </a:t>
            </a:r>
            <a:r>
              <a:rPr lang="uk" dirty="0">
                <a:latin typeface="Times New Roman" panose="02020603050405020304" pitchFamily="18" charset="0"/>
                <a:ea typeface="Times New Roman" panose="02020603050405020304" pitchFamily="18" charset="0"/>
                <a:cs typeface="Times New Roman" panose="02020603050405020304" pitchFamily="18" charset="0"/>
              </a:rPr>
              <a:t>Закону від 12 грудня 2013 року про іноземців,</a:t>
            </a:r>
            <a:endParaRPr lang="pl-PL"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uk" dirty="0">
                <a:latin typeface="Times New Roman" panose="02020603050405020304" pitchFamily="18" charset="0"/>
                <a:ea typeface="Times New Roman" panose="02020603050405020304" pitchFamily="18" charset="0"/>
                <a:cs typeface="Times New Roman" panose="02020603050405020304" pitchFamily="18" charset="0"/>
              </a:rPr>
              <a:t>- на підставі національної візи з метою науково-дослідних або дослідницьких робіт,</a:t>
            </a:r>
            <a:endParaRPr lang="pl-PL"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uk" dirty="0">
                <a:latin typeface="Times New Roman" panose="02020603050405020304" pitchFamily="18" charset="0"/>
                <a:ea typeface="Times New Roman" panose="02020603050405020304" pitchFamily="18" charset="0"/>
                <a:cs typeface="Times New Roman" panose="02020603050405020304" pitchFamily="18" charset="0"/>
              </a:rPr>
              <a:t>- у зв'язку з використанням короткострокової мобільності дослідника за умов, визначених </a:t>
            </a:r>
            <a:r>
              <a:rPr lang="uk"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5"/>
              </a:rPr>
              <a:t>ст. 156б абзац. 1 </a:t>
            </a:r>
            <a:r>
              <a:rPr lang="uk" dirty="0">
                <a:latin typeface="Times New Roman" panose="02020603050405020304" pitchFamily="18" charset="0"/>
                <a:ea typeface="Times New Roman" panose="02020603050405020304" pitchFamily="18" charset="0"/>
                <a:cs typeface="Times New Roman" panose="02020603050405020304" pitchFamily="18" charset="0"/>
              </a:rPr>
              <a:t>Закону від 12 грудня 2013 року про іноземців</a:t>
            </a:r>
            <a:endParaRPr lang="pl-PL"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uk" dirty="0">
                <a:latin typeface="Times New Roman" panose="02020603050405020304" pitchFamily="18" charset="0"/>
                <a:ea typeface="Times New Roman" panose="02020603050405020304" pitchFamily="18" charset="0"/>
                <a:cs typeface="Times New Roman" panose="02020603050405020304" pitchFamily="18" charset="0"/>
              </a:rPr>
              <a:t>- </a:t>
            </a:r>
            <a:r>
              <a:rPr lang="uk" b="1" dirty="0">
                <a:latin typeface="Times New Roman" panose="02020603050405020304" pitchFamily="18" charset="0"/>
                <a:ea typeface="Times New Roman" panose="02020603050405020304" pitchFamily="18" charset="0"/>
                <a:cs typeface="Times New Roman" panose="02020603050405020304" pitchFamily="18" charset="0"/>
              </a:rPr>
              <a:t>за винятком </a:t>
            </a:r>
            <a:r>
              <a:rPr lang="uk" b="1" dirty="0" smtClean="0">
                <a:latin typeface="Times New Roman" panose="02020603050405020304" pitchFamily="18" charset="0"/>
                <a:ea typeface="Times New Roman" panose="02020603050405020304" pitchFamily="18" charset="0"/>
                <a:cs typeface="Times New Roman" panose="02020603050405020304" pitchFamily="18" charset="0"/>
              </a:rPr>
              <a:t>іноземців</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dirty="0">
                <a:latin typeface="Times New Roman" panose="02020603050405020304" pitchFamily="18" charset="0"/>
                <a:ea typeface="Times New Roman" panose="02020603050405020304" pitchFamily="18" charset="0"/>
                <a:cs typeface="Times New Roman" panose="02020603050405020304" pitchFamily="18" charset="0"/>
              </a:rPr>
              <a:t>яким </a:t>
            </a:r>
            <a:r>
              <a:rPr lang="uk" u="sng" dirty="0">
                <a:latin typeface="Times New Roman" panose="02020603050405020304" pitchFamily="18" charset="0"/>
                <a:ea typeface="Times New Roman" panose="02020603050405020304" pitchFamily="18" charset="0"/>
                <a:cs typeface="Times New Roman" panose="02020603050405020304" pitchFamily="18" charset="0"/>
              </a:rPr>
              <a:t>дозволено перебувати на території Республіки Польща на строк не більше 6 </a:t>
            </a:r>
            <a:r>
              <a:rPr lang="uk" u="sng" dirty="0" smtClean="0">
                <a:latin typeface="Times New Roman" panose="02020603050405020304" pitchFamily="18" charset="0"/>
                <a:ea typeface="Times New Roman" panose="02020603050405020304" pitchFamily="18" charset="0"/>
                <a:cs typeface="Times New Roman" panose="02020603050405020304" pitchFamily="18" charset="0"/>
              </a:rPr>
              <a:t>місяців</a:t>
            </a:r>
            <a:r>
              <a:rPr lang="uk"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 dirty="0">
                <a:latin typeface="Times New Roman" panose="02020603050405020304" pitchFamily="18" charset="0"/>
                <a:ea typeface="Times New Roman" panose="02020603050405020304" pitchFamily="18" charset="0"/>
                <a:cs typeface="Times New Roman" panose="02020603050405020304" pitchFamily="18" charset="0"/>
              </a:rPr>
              <a:t>якщо інше не передбачено положеннями про координацію систем соціального забезпечення або двосторонніми міжнародними договорами про соціальне забезпечення.</a:t>
            </a:r>
            <a:endParaRPr lang="pl-PL"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387028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2BED5C0-BFA3-598A-55B3-93B3846F4878}"/>
              </a:ext>
            </a:extLst>
          </p:cNvPr>
          <p:cNvSpPr txBox="1"/>
          <p:nvPr/>
        </p:nvSpPr>
        <p:spPr>
          <a:xfrm>
            <a:off x="419100" y="2274838"/>
            <a:ext cx="11296650" cy="1477328"/>
          </a:xfrm>
          <a:prstGeom prst="rect">
            <a:avLst/>
          </a:prstGeom>
          <a:noFill/>
        </p:spPr>
        <p:txBody>
          <a:bodyPr wrap="square">
            <a:spAutoFit/>
          </a:bodyPr>
          <a:lstStyle/>
          <a:p>
            <a:pPr algn="just"/>
            <a:endParaRPr lang="pl-PL" dirty="0"/>
          </a:p>
          <a:p>
            <a:pPr algn="just"/>
            <a:r>
              <a:rPr lang="pl-PL" dirty="0"/>
              <a:t>3. Świadczenia rodzinne </a:t>
            </a:r>
            <a:r>
              <a:rPr lang="pl-PL" b="1" dirty="0"/>
              <a:t>przysługują osobom</a:t>
            </a:r>
            <a:r>
              <a:rPr lang="pl-PL" dirty="0"/>
              <a:t>, o których mowa </a:t>
            </a:r>
            <a:r>
              <a:rPr lang="pl-PL" b="1" dirty="0"/>
              <a:t>w ust. 2, </a:t>
            </a:r>
            <a:r>
              <a:rPr lang="pl-PL" dirty="0"/>
              <a:t>jeżeli </a:t>
            </a:r>
            <a:r>
              <a:rPr lang="pl-PL" b="1" dirty="0"/>
              <a:t>zamieszkują na terytorium Rzeczypospolitej Polskiej przez okres zasiłkowy</a:t>
            </a:r>
            <a:r>
              <a:rPr lang="pl-PL" dirty="0"/>
              <a:t>, w którym </a:t>
            </a:r>
            <a:r>
              <a:rPr lang="pl-PL" b="1" dirty="0"/>
              <a:t>otrzymują świadczenia rodzinne</a:t>
            </a:r>
            <a:r>
              <a:rPr lang="pl-PL" dirty="0"/>
              <a:t>, chyba że przepisy o koordynacji systemów zabezpieczenia społecznego lub dwustronne umowy międzynarodowe o zabezpieczeniu społecznym stanowią inaczej.</a:t>
            </a:r>
          </a:p>
        </p:txBody>
      </p:sp>
    </p:spTree>
    <p:extLst>
      <p:ext uri="{BB962C8B-B14F-4D97-AF65-F5344CB8AC3E}">
        <p14:creationId xmlns:p14="http://schemas.microsoft.com/office/powerpoint/2010/main" xmlns="" val="29228558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3" name="Прямоугольник 2"/>
          <p:cNvSpPr/>
          <p:nvPr/>
        </p:nvSpPr>
        <p:spPr>
          <a:xfrm>
            <a:off x="838199" y="2860054"/>
            <a:ext cx="10646665" cy="1200329"/>
          </a:xfrm>
          <a:prstGeom prst="rect">
            <a:avLst/>
          </a:prstGeom>
        </p:spPr>
        <p:txBody>
          <a:bodyPr wrap="square">
            <a:spAutoFit/>
          </a:bodyPr>
          <a:lstStyle/>
          <a:p>
            <a:pPr algn="just"/>
            <a:r>
              <a:rPr lang="uk" dirty="0" smtClean="0"/>
              <a:t>3</a:t>
            </a:r>
            <a:r>
              <a:rPr lang="uk" dirty="0"/>
              <a:t>. Сімейні пільги </a:t>
            </a:r>
            <a:r>
              <a:rPr lang="uk" b="1" dirty="0"/>
              <a:t>призначаються </a:t>
            </a:r>
            <a:r>
              <a:rPr lang="uk" b="1" dirty="0" smtClean="0"/>
              <a:t>особам</a:t>
            </a:r>
            <a:r>
              <a:rPr lang="uk" dirty="0" smtClean="0"/>
              <a:t>, </a:t>
            </a:r>
            <a:r>
              <a:rPr lang="uk" dirty="0"/>
              <a:t>зазначеним </a:t>
            </a:r>
            <a:r>
              <a:rPr lang="uk" b="1" dirty="0"/>
              <a:t>у розд. 2, </a:t>
            </a:r>
            <a:r>
              <a:rPr lang="uk" dirty="0"/>
              <a:t>якщо вони </a:t>
            </a:r>
            <a:r>
              <a:rPr lang="uk" b="1" dirty="0"/>
              <a:t>проживають на території Республіки Польща протягом періоду </a:t>
            </a:r>
            <a:r>
              <a:rPr lang="uk" b="1" dirty="0" smtClean="0"/>
              <a:t>допомоги, </a:t>
            </a:r>
            <a:r>
              <a:rPr lang="uk" b="1" dirty="0"/>
              <a:t>протягом </a:t>
            </a:r>
            <a:r>
              <a:rPr lang="uk" dirty="0"/>
              <a:t>якого вони </a:t>
            </a:r>
            <a:r>
              <a:rPr lang="uk" b="1" dirty="0"/>
              <a:t>отримують сімейні </a:t>
            </a:r>
            <a:r>
              <a:rPr lang="uk" b="1" dirty="0" smtClean="0"/>
              <a:t>виплати</a:t>
            </a:r>
            <a:r>
              <a:rPr lang="uk" dirty="0" smtClean="0"/>
              <a:t>, </a:t>
            </a:r>
            <a:r>
              <a:rPr lang="uk" dirty="0"/>
              <a:t>якщо інше не передбачено положеннями про координацію систем соціального забезпечення або двосторонніми міжнародними угодами про соціальне забезпечення.</a:t>
            </a:r>
          </a:p>
        </p:txBody>
      </p:sp>
    </p:spTree>
    <p:extLst>
      <p:ext uri="{BB962C8B-B14F-4D97-AF65-F5344CB8AC3E}">
        <p14:creationId xmlns:p14="http://schemas.microsoft.com/office/powerpoint/2010/main" xmlns="" val="1980690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2A1B7D40-59B5-0C61-F5B7-BE02D8A1630D}"/>
              </a:ext>
            </a:extLst>
          </p:cNvPr>
          <p:cNvSpPr txBox="1"/>
          <p:nvPr/>
        </p:nvSpPr>
        <p:spPr>
          <a:xfrm>
            <a:off x="485775" y="2228850"/>
            <a:ext cx="11049000" cy="3737946"/>
          </a:xfrm>
          <a:prstGeom prst="rect">
            <a:avLst/>
          </a:prstGeom>
          <a:noFill/>
        </p:spPr>
        <p:txBody>
          <a:bodyPr wrap="square">
            <a:spAutoFit/>
          </a:bodyPr>
          <a:lstStyle/>
          <a:p>
            <a:pPr>
              <a:lnSpc>
                <a:spcPct val="150000"/>
              </a:lnSpc>
            </a:pPr>
            <a:r>
              <a:rPr lang="pl-PL" sz="2000" dirty="0"/>
              <a:t>Art. 2 [Pojęcie świadczeń] Świadczeniami rodzinnymi są:</a:t>
            </a:r>
          </a:p>
          <a:p>
            <a:pPr>
              <a:lnSpc>
                <a:spcPct val="150000"/>
              </a:lnSpc>
            </a:pPr>
            <a:r>
              <a:rPr lang="pl-PL" sz="2000" dirty="0"/>
              <a:t>1) </a:t>
            </a:r>
            <a:r>
              <a:rPr lang="pl-PL" sz="2000" b="1" dirty="0"/>
              <a:t>zasiłek rodzinny </a:t>
            </a:r>
            <a:r>
              <a:rPr lang="pl-PL" sz="2000" dirty="0"/>
              <a:t>oraz </a:t>
            </a:r>
            <a:r>
              <a:rPr lang="pl-PL" sz="2000" b="1" dirty="0"/>
              <a:t>dodatki do zasiłku rodzinnego</a:t>
            </a:r>
            <a:r>
              <a:rPr lang="pl-PL" sz="2000" dirty="0"/>
              <a:t>;</a:t>
            </a:r>
          </a:p>
          <a:p>
            <a:pPr>
              <a:lnSpc>
                <a:spcPct val="150000"/>
              </a:lnSpc>
            </a:pPr>
            <a:r>
              <a:rPr lang="pl-PL" sz="2000" dirty="0"/>
              <a:t>2) </a:t>
            </a:r>
            <a:r>
              <a:rPr lang="pl-PL" sz="2000" b="1" dirty="0"/>
              <a:t>świadczenia opiekuńcze</a:t>
            </a:r>
            <a:r>
              <a:rPr lang="pl-PL" sz="2000" dirty="0"/>
              <a:t>: zasiłek pielęgnacyjny, specjalny zasiłek opiekuńczy oraz świadczenie pielęgnacyjne;</a:t>
            </a:r>
          </a:p>
          <a:p>
            <a:pPr>
              <a:lnSpc>
                <a:spcPct val="150000"/>
              </a:lnSpc>
            </a:pPr>
            <a:r>
              <a:rPr lang="pl-PL" sz="2000" dirty="0"/>
              <a:t>3) </a:t>
            </a:r>
            <a:r>
              <a:rPr lang="pl-PL" sz="2000" b="1" dirty="0"/>
              <a:t>zapomoga wypłacana przez gminy</a:t>
            </a:r>
            <a:r>
              <a:rPr lang="pl-PL" sz="2000" dirty="0"/>
              <a:t>, na podstawie </a:t>
            </a:r>
            <a:r>
              <a:rPr lang="pl-PL" sz="2000" dirty="0">
                <a:hlinkClick r:id="rId3"/>
              </a:rPr>
              <a:t>art. 22a</a:t>
            </a:r>
            <a:r>
              <a:rPr lang="pl-PL" sz="2000" dirty="0"/>
              <a:t>;</a:t>
            </a:r>
          </a:p>
          <a:p>
            <a:pPr>
              <a:lnSpc>
                <a:spcPct val="150000"/>
              </a:lnSpc>
            </a:pPr>
            <a:r>
              <a:rPr lang="pl-PL" sz="2000" dirty="0"/>
              <a:t>3a) </a:t>
            </a:r>
            <a:r>
              <a:rPr lang="pl-PL" sz="2000" b="1" dirty="0"/>
              <a:t>świadczenia wypłacane przez gminy </a:t>
            </a:r>
            <a:r>
              <a:rPr lang="pl-PL" sz="2000" dirty="0"/>
              <a:t>na podstawie </a:t>
            </a:r>
            <a:r>
              <a:rPr lang="pl-PL" sz="2000" dirty="0">
                <a:hlinkClick r:id="rId4"/>
              </a:rPr>
              <a:t>art. 22b</a:t>
            </a:r>
            <a:r>
              <a:rPr lang="pl-PL" sz="2000" dirty="0"/>
              <a:t>;</a:t>
            </a:r>
          </a:p>
          <a:p>
            <a:pPr>
              <a:lnSpc>
                <a:spcPct val="150000"/>
              </a:lnSpc>
            </a:pPr>
            <a:r>
              <a:rPr lang="pl-PL" sz="2000" dirty="0"/>
              <a:t>4) </a:t>
            </a:r>
            <a:r>
              <a:rPr lang="pl-PL" sz="2000" b="1" dirty="0"/>
              <a:t>jednorazowa zapomoga z tytułu urodzenia się dziecka</a:t>
            </a:r>
            <a:r>
              <a:rPr lang="pl-PL" sz="2000" dirty="0"/>
              <a:t>;</a:t>
            </a:r>
          </a:p>
          <a:p>
            <a:pPr>
              <a:lnSpc>
                <a:spcPct val="150000"/>
              </a:lnSpc>
            </a:pPr>
            <a:r>
              <a:rPr lang="pl-PL" sz="2000" dirty="0"/>
              <a:t>5) </a:t>
            </a:r>
            <a:r>
              <a:rPr lang="pl-PL" sz="2000" b="1" dirty="0"/>
              <a:t>świadczenie rodzicielskie</a:t>
            </a:r>
            <a:r>
              <a:rPr lang="pl-PL" sz="2000" dirty="0"/>
              <a:t>.</a:t>
            </a:r>
          </a:p>
        </p:txBody>
      </p:sp>
    </p:spTree>
    <p:extLst>
      <p:ext uri="{BB962C8B-B14F-4D97-AF65-F5344CB8AC3E}">
        <p14:creationId xmlns:p14="http://schemas.microsoft.com/office/powerpoint/2010/main" xmlns="" val="3597787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PRAWO DO ŚWIADCZEŃ RODZINNYCH </a:t>
            </a:r>
            <a:br>
              <a:rPr lang="pl-PL" sz="4000" b="1" dirty="0">
                <a:solidFill>
                  <a:srgbClr val="00B050"/>
                </a:solidFill>
                <a:latin typeface="Algerian" panose="04020705040A02060702" pitchFamily="82" charset="0"/>
              </a:rPr>
            </a:br>
            <a:r>
              <a:rPr lang="pl-PL" sz="4000" b="1" dirty="0">
                <a:solidFill>
                  <a:srgbClr val="00B050"/>
                </a:solidFill>
                <a:latin typeface="Algerian" panose="04020705040A02060702" pitchFamily="82" charset="0"/>
              </a:rPr>
              <a:t>Ustawa O ŚWIADCZENIACH RODZINNYCH </a:t>
            </a:r>
            <a:br>
              <a:rPr lang="pl-PL" sz="4000" b="1" dirty="0">
                <a:solidFill>
                  <a:srgbClr val="00B050"/>
                </a:solidFill>
                <a:latin typeface="Algerian" panose="04020705040A02060702" pitchFamily="82" charset="0"/>
              </a:rPr>
            </a:br>
            <a:r>
              <a:rPr lang="nn-NO" sz="2800" b="1" dirty="0">
                <a:solidFill>
                  <a:srgbClr val="00B050"/>
                </a:solidFill>
                <a:effectLst/>
              </a:rPr>
              <a:t>Dz.U. 2003 Nr 228, poz. 2255</a:t>
            </a:r>
            <a:endParaRPr lang="pl-PL" sz="28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3" name="Прямоугольник 2"/>
          <p:cNvSpPr/>
          <p:nvPr/>
        </p:nvSpPr>
        <p:spPr>
          <a:xfrm>
            <a:off x="838200" y="2228850"/>
            <a:ext cx="10728960" cy="3000821"/>
          </a:xfrm>
          <a:prstGeom prst="rect">
            <a:avLst/>
          </a:prstGeom>
        </p:spPr>
        <p:txBody>
          <a:bodyPr wrap="square">
            <a:spAutoFit/>
          </a:bodyPr>
          <a:lstStyle/>
          <a:p>
            <a:pPr>
              <a:lnSpc>
                <a:spcPct val="150000"/>
              </a:lnSpc>
            </a:pPr>
            <a:r>
              <a:rPr lang="uk" dirty="0"/>
              <a:t>Стаття 2. [Поняття </a:t>
            </a:r>
            <a:r>
              <a:rPr lang="uk" dirty="0" smtClean="0"/>
              <a:t>виплат] </a:t>
            </a:r>
            <a:r>
              <a:rPr lang="uk" dirty="0"/>
              <a:t>Сімейними виплатами є:</a:t>
            </a:r>
          </a:p>
          <a:p>
            <a:pPr>
              <a:lnSpc>
                <a:spcPct val="150000"/>
              </a:lnSpc>
            </a:pPr>
            <a:r>
              <a:rPr lang="uk" dirty="0"/>
              <a:t>1) </a:t>
            </a:r>
            <a:r>
              <a:rPr lang="uk" b="1" dirty="0"/>
              <a:t>сімейна допомога </a:t>
            </a:r>
            <a:r>
              <a:rPr lang="uk" dirty="0"/>
              <a:t>та </a:t>
            </a:r>
            <a:r>
              <a:rPr lang="uk" b="1" dirty="0"/>
              <a:t>надбавки до сімейної </a:t>
            </a:r>
            <a:r>
              <a:rPr lang="uk" b="1" dirty="0" smtClean="0"/>
              <a:t>допомоги</a:t>
            </a:r>
            <a:r>
              <a:rPr lang="uk" dirty="0" smtClean="0"/>
              <a:t>;</a:t>
            </a:r>
            <a:endParaRPr lang="uk" dirty="0"/>
          </a:p>
          <a:p>
            <a:pPr>
              <a:lnSpc>
                <a:spcPct val="150000"/>
              </a:lnSpc>
            </a:pPr>
            <a:r>
              <a:rPr lang="uk" dirty="0"/>
              <a:t>2) </a:t>
            </a:r>
            <a:r>
              <a:rPr lang="uk" b="1" dirty="0"/>
              <a:t>допомоги по </a:t>
            </a:r>
            <a:r>
              <a:rPr lang="uk" b="1" dirty="0" smtClean="0"/>
              <a:t>догляду</a:t>
            </a:r>
            <a:r>
              <a:rPr lang="uk" dirty="0" smtClean="0"/>
              <a:t>: </a:t>
            </a:r>
            <a:r>
              <a:rPr lang="uk" dirty="0"/>
              <a:t>допомога по догляду</a:t>
            </a:r>
            <a:r>
              <a:rPr lang="uk" dirty="0" smtClean="0"/>
              <a:t>, спеціальна </a:t>
            </a:r>
            <a:r>
              <a:rPr lang="uk" dirty="0"/>
              <a:t>допомога по </a:t>
            </a:r>
            <a:r>
              <a:rPr lang="uk" dirty="0" smtClean="0"/>
              <a:t>опіці та виплати по </a:t>
            </a:r>
            <a:r>
              <a:rPr lang="uk" dirty="0"/>
              <a:t>догляду;</a:t>
            </a:r>
          </a:p>
          <a:p>
            <a:pPr>
              <a:lnSpc>
                <a:spcPct val="150000"/>
              </a:lnSpc>
            </a:pPr>
            <a:r>
              <a:rPr lang="uk" dirty="0"/>
              <a:t>3) </a:t>
            </a:r>
            <a:r>
              <a:rPr lang="uk" b="1" dirty="0"/>
              <a:t>надбавка, яку виплачують муніципалітети </a:t>
            </a:r>
            <a:r>
              <a:rPr lang="uk" dirty="0"/>
              <a:t>відповідно до </a:t>
            </a:r>
            <a:r>
              <a:rPr lang="uk" dirty="0">
                <a:hlinkClick r:id="rId3"/>
              </a:rPr>
              <a:t>ст. 22а </a:t>
            </a:r>
            <a:r>
              <a:rPr lang="uk" dirty="0"/>
              <a:t>;</a:t>
            </a:r>
          </a:p>
          <a:p>
            <a:pPr>
              <a:lnSpc>
                <a:spcPct val="150000"/>
              </a:lnSpc>
            </a:pPr>
            <a:r>
              <a:rPr lang="uk" dirty="0"/>
              <a:t>3a) </a:t>
            </a:r>
            <a:r>
              <a:rPr lang="uk" b="1" dirty="0" smtClean="0"/>
              <a:t>допомоги, </a:t>
            </a:r>
            <a:r>
              <a:rPr lang="uk" b="1" dirty="0"/>
              <a:t>що виплачуються муніципалітетами </a:t>
            </a:r>
            <a:r>
              <a:rPr lang="uk" dirty="0"/>
              <a:t>відповідно до </a:t>
            </a:r>
            <a:r>
              <a:rPr lang="uk" dirty="0">
                <a:hlinkClick r:id="rId4"/>
              </a:rPr>
              <a:t>ст. 22b </a:t>
            </a:r>
            <a:r>
              <a:rPr lang="uk" dirty="0"/>
              <a:t>;</a:t>
            </a:r>
          </a:p>
          <a:p>
            <a:pPr>
              <a:lnSpc>
                <a:spcPct val="150000"/>
              </a:lnSpc>
            </a:pPr>
            <a:r>
              <a:rPr lang="uk" dirty="0"/>
              <a:t>4) </a:t>
            </a:r>
            <a:r>
              <a:rPr lang="uk" b="1" dirty="0"/>
              <a:t>одноразова допомога при народженні </a:t>
            </a:r>
            <a:r>
              <a:rPr lang="uk" b="1" dirty="0" smtClean="0"/>
              <a:t>дитини</a:t>
            </a:r>
            <a:r>
              <a:rPr lang="uk" dirty="0" smtClean="0"/>
              <a:t>;</a:t>
            </a:r>
            <a:endParaRPr lang="uk" dirty="0"/>
          </a:p>
          <a:p>
            <a:pPr>
              <a:lnSpc>
                <a:spcPct val="150000"/>
              </a:lnSpc>
            </a:pPr>
            <a:r>
              <a:rPr lang="uk" dirty="0"/>
              <a:t>5) </a:t>
            </a:r>
            <a:r>
              <a:rPr lang="uk" b="1" dirty="0"/>
              <a:t>батьківська </a:t>
            </a:r>
            <a:r>
              <a:rPr lang="uk" b="1" dirty="0" smtClean="0"/>
              <a:t>допомога</a:t>
            </a:r>
            <a:r>
              <a:rPr lang="uk" dirty="0" smtClean="0"/>
              <a:t>.</a:t>
            </a:r>
            <a:endParaRPr lang="uk" dirty="0"/>
          </a:p>
        </p:txBody>
      </p:sp>
    </p:spTree>
    <p:extLst>
      <p:ext uri="{BB962C8B-B14F-4D97-AF65-F5344CB8AC3E}">
        <p14:creationId xmlns:p14="http://schemas.microsoft.com/office/powerpoint/2010/main" xmlns="" val="196139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 xmlns:a16="http://schemas.microsoft.com/office/drawing/2014/main" id="{99C0AA5D-BC58-21B4-F8F8-CD9BC2B6BA3B}"/>
              </a:ext>
            </a:extLst>
          </p:cNvPr>
          <p:cNvPicPr>
            <a:picLocks noChangeAspect="1"/>
          </p:cNvPicPr>
          <p:nvPr/>
        </p:nvPicPr>
        <p:blipFill>
          <a:blip r:embed="rId2" cstate="print"/>
          <a:stretch>
            <a:fillRect/>
          </a:stretch>
        </p:blipFill>
        <p:spPr>
          <a:xfrm>
            <a:off x="0" y="-1466850"/>
            <a:ext cx="12192000" cy="7543800"/>
          </a:xfrm>
          <a:prstGeom prst="rect">
            <a:avLst/>
          </a:prstGeom>
        </p:spPr>
      </p:pic>
      <p:sp>
        <p:nvSpPr>
          <p:cNvPr id="5" name="pole tekstowe 4">
            <a:extLst>
              <a:ext uri="{FF2B5EF4-FFF2-40B4-BE49-F238E27FC236}">
                <a16:creationId xmlns="" xmlns:a16="http://schemas.microsoft.com/office/drawing/2014/main" id="{B0243124-8CAF-FDDA-4282-BDDBA08187DC}"/>
              </a:ext>
            </a:extLst>
          </p:cNvPr>
          <p:cNvSpPr txBox="1"/>
          <p:nvPr/>
        </p:nvSpPr>
        <p:spPr>
          <a:xfrm>
            <a:off x="2238375" y="6163360"/>
            <a:ext cx="7715250" cy="307777"/>
          </a:xfrm>
          <a:prstGeom prst="rect">
            <a:avLst/>
          </a:prstGeom>
          <a:noFill/>
        </p:spPr>
        <p:txBody>
          <a:bodyPr wrap="square">
            <a:spAutoFit/>
          </a:bodyPr>
          <a:lstStyle/>
          <a:p>
            <a:r>
              <a:rPr lang="pl-PL" sz="1400" dirty="0"/>
              <a:t>Źródło: https://mopr.bytom.pl/mopr/index.php?option=com_content&amp;view=article&amp;id=7&amp;Itemid=216</a:t>
            </a:r>
          </a:p>
        </p:txBody>
      </p:sp>
    </p:spTree>
    <p:extLst>
      <p:ext uri="{BB962C8B-B14F-4D97-AF65-F5344CB8AC3E}">
        <p14:creationId xmlns:p14="http://schemas.microsoft.com/office/powerpoint/2010/main" xmlns="" val="4044367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a:extLst>
              <a:ext uri="{FF2B5EF4-FFF2-40B4-BE49-F238E27FC236}">
                <a16:creationId xmlns="" xmlns:a16="http://schemas.microsoft.com/office/drawing/2014/main" id="{B0243124-8CAF-FDDA-4282-BDDBA08187DC}"/>
              </a:ext>
            </a:extLst>
          </p:cNvPr>
          <p:cNvSpPr txBox="1"/>
          <p:nvPr/>
        </p:nvSpPr>
        <p:spPr>
          <a:xfrm>
            <a:off x="2238375" y="6163360"/>
            <a:ext cx="7715250" cy="307777"/>
          </a:xfrm>
          <a:prstGeom prst="rect">
            <a:avLst/>
          </a:prstGeom>
          <a:noFill/>
        </p:spPr>
        <p:txBody>
          <a:bodyPr wrap="square">
            <a:spAutoFit/>
          </a:bodyPr>
          <a:lstStyle/>
          <a:p>
            <a:r>
              <a:rPr lang="pl-PL" sz="1400" dirty="0"/>
              <a:t>Źródło: https://mopr.bytom.pl/mopr/index.php?option=com_content&amp;view=article&amp;id=21&amp;Itemid=128</a:t>
            </a:r>
          </a:p>
        </p:txBody>
      </p:sp>
      <p:pic>
        <p:nvPicPr>
          <p:cNvPr id="6" name="Obraz 5">
            <a:extLst>
              <a:ext uri="{FF2B5EF4-FFF2-40B4-BE49-F238E27FC236}">
                <a16:creationId xmlns="" xmlns:a16="http://schemas.microsoft.com/office/drawing/2014/main" id="{2497C441-E8DC-F3ED-5E70-3BB7AD44A1F3}"/>
              </a:ext>
            </a:extLst>
          </p:cNvPr>
          <p:cNvPicPr>
            <a:picLocks noChangeAspect="1"/>
          </p:cNvPicPr>
          <p:nvPr/>
        </p:nvPicPr>
        <p:blipFill>
          <a:blip r:embed="rId2" cstate="print"/>
          <a:stretch>
            <a:fillRect/>
          </a:stretch>
        </p:blipFill>
        <p:spPr>
          <a:xfrm>
            <a:off x="0" y="0"/>
            <a:ext cx="12192000" cy="5886450"/>
          </a:xfrm>
          <a:prstGeom prst="rect">
            <a:avLst/>
          </a:prstGeom>
        </p:spPr>
      </p:pic>
    </p:spTree>
    <p:extLst>
      <p:ext uri="{BB962C8B-B14F-4D97-AF65-F5344CB8AC3E}">
        <p14:creationId xmlns:p14="http://schemas.microsoft.com/office/powerpoint/2010/main" xmlns="" val="723268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3B87089C-E61B-F16D-C352-33BEAE321E03}"/>
              </a:ext>
            </a:extLst>
          </p:cNvPr>
          <p:cNvSpPr txBox="1"/>
          <p:nvPr/>
        </p:nvSpPr>
        <p:spPr>
          <a:xfrm>
            <a:off x="1014412" y="2415792"/>
            <a:ext cx="10515599" cy="2246769"/>
          </a:xfrm>
          <a:prstGeom prst="rect">
            <a:avLst/>
          </a:prstGeom>
          <a:noFill/>
        </p:spPr>
        <p:txBody>
          <a:bodyPr wrap="square">
            <a:spAutoFit/>
          </a:bodyPr>
          <a:lstStyle/>
          <a:p>
            <a:r>
              <a:rPr lang="pl-PL" sz="2000" dirty="0"/>
              <a:t>Art. 1 [Zakres stosowania] </a:t>
            </a:r>
          </a:p>
          <a:p>
            <a:r>
              <a:rPr lang="pl-PL" sz="2000" dirty="0"/>
              <a:t>§ 1. Przepisy ustawy stosuje się w zakresie:</a:t>
            </a:r>
          </a:p>
          <a:p>
            <a:r>
              <a:rPr lang="pl-PL" sz="2000" dirty="0"/>
              <a:t>1) zapobiegania i zwalczania demoralizacji - w stosunku do osób, które </a:t>
            </a:r>
            <a:r>
              <a:rPr lang="pl-PL" sz="2000" b="1" dirty="0"/>
              <a:t>nie ukończyły lat 18</a:t>
            </a:r>
            <a:r>
              <a:rPr lang="pl-PL" sz="2000" dirty="0"/>
              <a:t>;</a:t>
            </a:r>
          </a:p>
          <a:p>
            <a:r>
              <a:rPr lang="pl-PL" sz="2000" dirty="0"/>
              <a:t>2) postępowania w sprawach o czyny karalne - w stosunku do osób, które dopuściły się takiego czynu </a:t>
            </a:r>
            <a:r>
              <a:rPr lang="pl-PL" sz="2000" b="1" dirty="0"/>
              <a:t>po ukończeniu lat 13</a:t>
            </a:r>
            <a:r>
              <a:rPr lang="pl-PL" sz="2000" dirty="0"/>
              <a:t>, </a:t>
            </a:r>
            <a:r>
              <a:rPr lang="pl-PL" sz="2000" b="1" dirty="0"/>
              <a:t>ale nie ukończyły lat 17</a:t>
            </a:r>
            <a:r>
              <a:rPr lang="pl-PL" sz="2000" dirty="0"/>
              <a:t>;</a:t>
            </a:r>
          </a:p>
          <a:p>
            <a:r>
              <a:rPr lang="pl-PL" sz="2000" dirty="0"/>
              <a:t>3) wykonywania środków wychowawczych lub poprawczych - w stosunku do osób, względem których środki te zostały orzeczone, </a:t>
            </a:r>
            <a:r>
              <a:rPr lang="pl-PL" sz="2000" b="1" dirty="0"/>
              <a:t>nie dłużej jednak niż do ukończenia przez te osoby lat 21</a:t>
            </a:r>
            <a:r>
              <a:rPr lang="pl-PL" sz="2000" dirty="0"/>
              <a:t>.</a:t>
            </a:r>
          </a:p>
        </p:txBody>
      </p:sp>
    </p:spTree>
    <p:extLst>
      <p:ext uri="{BB962C8B-B14F-4D97-AF65-F5344CB8AC3E}">
        <p14:creationId xmlns:p14="http://schemas.microsoft.com/office/powerpoint/2010/main" xmlns="" val="240095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3" name="Прямоугольник 2"/>
          <p:cNvSpPr/>
          <p:nvPr/>
        </p:nvSpPr>
        <p:spPr>
          <a:xfrm>
            <a:off x="838200" y="2136339"/>
            <a:ext cx="10162032" cy="2031325"/>
          </a:xfrm>
          <a:prstGeom prst="rect">
            <a:avLst/>
          </a:prstGeom>
        </p:spPr>
        <p:txBody>
          <a:bodyPr wrap="square">
            <a:spAutoFit/>
          </a:bodyPr>
          <a:lstStyle/>
          <a:p>
            <a:r>
              <a:rPr lang="uk" dirty="0"/>
              <a:t>Стаття 1 [Сфера застосування]</a:t>
            </a:r>
          </a:p>
          <a:p>
            <a:r>
              <a:rPr lang="uk" dirty="0"/>
              <a:t>§ 1. Положення Закону поширюються на:</a:t>
            </a:r>
          </a:p>
          <a:p>
            <a:r>
              <a:rPr lang="uk" dirty="0"/>
              <a:t>1) запобігання та </a:t>
            </a:r>
            <a:r>
              <a:rPr lang="uk" dirty="0" smtClean="0"/>
              <a:t>протидію </a:t>
            </a:r>
            <a:r>
              <a:rPr lang="uk" dirty="0"/>
              <a:t>деморалізації - щодо осіб </a:t>
            </a:r>
            <a:r>
              <a:rPr lang="uk" b="1" dirty="0"/>
              <a:t>віком до 18 років </a:t>
            </a:r>
            <a:r>
              <a:rPr lang="uk" dirty="0"/>
              <a:t>;</a:t>
            </a:r>
          </a:p>
          <a:p>
            <a:r>
              <a:rPr lang="uk" dirty="0"/>
              <a:t>2) провадження у справах про кримінальні правопорушення - щодо осіб, які вчинили таке діяння </a:t>
            </a:r>
            <a:r>
              <a:rPr lang="uk" b="1" dirty="0"/>
              <a:t>у віці </a:t>
            </a:r>
            <a:r>
              <a:rPr lang="uk" b="1" dirty="0" smtClean="0"/>
              <a:t>після 13 років</a:t>
            </a:r>
            <a:r>
              <a:rPr lang="uk" dirty="0" smtClean="0"/>
              <a:t>, </a:t>
            </a:r>
            <a:r>
              <a:rPr lang="uk" b="1" dirty="0"/>
              <a:t>але </a:t>
            </a:r>
            <a:r>
              <a:rPr lang="uk" b="1" dirty="0" smtClean="0"/>
              <a:t>до </a:t>
            </a:r>
            <a:r>
              <a:rPr lang="uk" b="1" dirty="0"/>
              <a:t>17 </a:t>
            </a:r>
            <a:r>
              <a:rPr lang="uk" b="1" dirty="0" smtClean="0"/>
              <a:t>років</a:t>
            </a:r>
            <a:r>
              <a:rPr lang="uk" dirty="0" smtClean="0"/>
              <a:t>;</a:t>
            </a:r>
            <a:endParaRPr lang="uk" dirty="0"/>
          </a:p>
          <a:p>
            <a:r>
              <a:rPr lang="uk" dirty="0"/>
              <a:t>3) проведення виховних або виправних заходів - щодо осіб, щодо яких призначено ці заходи, </a:t>
            </a:r>
            <a:r>
              <a:rPr lang="uk" b="1" dirty="0"/>
              <a:t>але не </a:t>
            </a:r>
            <a:r>
              <a:rPr lang="uk" b="1" dirty="0" smtClean="0"/>
              <a:t>пізніше виповнення 21 року</a:t>
            </a:r>
            <a:r>
              <a:rPr lang="uk" dirty="0" smtClean="0"/>
              <a:t>.</a:t>
            </a:r>
            <a:endParaRPr lang="uk" dirty="0"/>
          </a:p>
        </p:txBody>
      </p:sp>
    </p:spTree>
    <p:extLst>
      <p:ext uri="{BB962C8B-B14F-4D97-AF65-F5344CB8AC3E}">
        <p14:creationId xmlns:p14="http://schemas.microsoft.com/office/powerpoint/2010/main" xmlns="" val="41976093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371475" y="1647825"/>
            <a:ext cx="11258550" cy="3170099"/>
          </a:xfrm>
          <a:prstGeom prst="rect">
            <a:avLst/>
          </a:prstGeom>
          <a:noFill/>
        </p:spPr>
        <p:txBody>
          <a:bodyPr wrap="square">
            <a:spAutoFit/>
          </a:bodyPr>
          <a:lstStyle/>
          <a:p>
            <a:pPr algn="just"/>
            <a:endParaRPr lang="pl-PL" sz="2000" dirty="0">
              <a:effectLst/>
              <a:latin typeface="Arial" panose="020B0604020202020204" pitchFamily="34" charset="0"/>
            </a:endParaRPr>
          </a:p>
          <a:p>
            <a:pPr algn="ctr"/>
            <a:r>
              <a:rPr lang="pl-PL" sz="2000" b="1" dirty="0" smtClean="0">
                <a:solidFill>
                  <a:srgbClr val="FF0000"/>
                </a:solidFill>
                <a:effectLst/>
                <a:latin typeface="Arial" panose="020B0604020202020204" pitchFamily="34" charset="0"/>
              </a:rPr>
              <a:t>Zasadą polskiego prawa karnego jest</a:t>
            </a:r>
            <a:r>
              <a:rPr lang="pl-PL" sz="2000" b="1" dirty="0" smtClean="0">
                <a:solidFill>
                  <a:srgbClr val="FF0000"/>
                </a:solidFill>
              </a:rPr>
              <a:t/>
            </a:r>
            <a:br>
              <a:rPr lang="pl-PL" sz="2000" b="1" dirty="0" smtClean="0">
                <a:solidFill>
                  <a:srgbClr val="FF0000"/>
                </a:solidFill>
              </a:rPr>
            </a:br>
            <a:r>
              <a:rPr lang="pl-PL" sz="2000" b="1" dirty="0" smtClean="0">
                <a:solidFill>
                  <a:srgbClr val="FF0000"/>
                </a:solidFill>
                <a:effectLst/>
                <a:latin typeface="Arial" panose="020B0604020202020204" pitchFamily="34" charset="0"/>
              </a:rPr>
              <a:t>niepodleganie nieletnich</a:t>
            </a:r>
            <a:r>
              <a:rPr lang="pl-PL" sz="2000" b="1" dirty="0" smtClean="0">
                <a:solidFill>
                  <a:srgbClr val="FF0000"/>
                </a:solidFill>
              </a:rPr>
              <a:t/>
            </a:r>
            <a:br>
              <a:rPr lang="pl-PL" sz="2000" b="1" dirty="0" smtClean="0">
                <a:solidFill>
                  <a:srgbClr val="FF0000"/>
                </a:solidFill>
              </a:rPr>
            </a:br>
            <a:r>
              <a:rPr lang="pl-PL" sz="2000" b="1" dirty="0" smtClean="0">
                <a:solidFill>
                  <a:srgbClr val="FF0000"/>
                </a:solidFill>
                <a:effectLst/>
                <a:latin typeface="Arial" panose="020B0604020202020204" pitchFamily="34" charset="0"/>
              </a:rPr>
              <a:t>odpowiedzialności karnej. Nieletniość to</a:t>
            </a:r>
            <a:r>
              <a:rPr lang="pl-PL" sz="2000" b="1" dirty="0" smtClean="0">
                <a:solidFill>
                  <a:srgbClr val="FF0000"/>
                </a:solidFill>
              </a:rPr>
              <a:t/>
            </a:r>
            <a:br>
              <a:rPr lang="pl-PL" sz="2000" b="1" dirty="0" smtClean="0">
                <a:solidFill>
                  <a:srgbClr val="FF0000"/>
                </a:solidFill>
              </a:rPr>
            </a:br>
            <a:r>
              <a:rPr lang="pl-PL" sz="2000" b="1" dirty="0" smtClean="0">
                <a:solidFill>
                  <a:srgbClr val="FF0000"/>
                </a:solidFill>
                <a:effectLst/>
                <a:latin typeface="Arial" panose="020B0604020202020204" pitchFamily="34" charset="0"/>
              </a:rPr>
              <a:t>okoliczność, która wyłącza winę!!!</a:t>
            </a:r>
            <a:endParaRPr lang="uk-UA" sz="2000" b="1" dirty="0" smtClean="0">
              <a:solidFill>
                <a:srgbClr val="FF0000"/>
              </a:solidFill>
              <a:effectLst/>
              <a:latin typeface="Arial" panose="020B0604020202020204" pitchFamily="34" charset="0"/>
            </a:endParaRPr>
          </a:p>
          <a:p>
            <a:pPr algn="ctr"/>
            <a:endParaRPr lang="uk-UA" sz="2000" b="1" u="sng" dirty="0" smtClean="0">
              <a:solidFill>
                <a:srgbClr val="FF0000"/>
              </a:solidFill>
              <a:latin typeface="Arial" panose="020B0604020202020204" pitchFamily="34" charset="0"/>
            </a:endParaRPr>
          </a:p>
          <a:p>
            <a:pPr algn="just"/>
            <a:endParaRPr lang="pl-PL" sz="2000" dirty="0">
              <a:latin typeface="Arial" panose="020B0604020202020204" pitchFamily="34" charset="0"/>
            </a:endParaRPr>
          </a:p>
          <a:p>
            <a:pPr algn="ctr"/>
            <a:r>
              <a:rPr lang="ru-RU" sz="2000" b="1" dirty="0">
                <a:solidFill>
                  <a:srgbClr val="FF0000"/>
                </a:solidFill>
                <a:latin typeface="Arial" panose="020B0604020202020204" pitchFamily="34" charset="0"/>
              </a:rPr>
              <a:t>Принцип </a:t>
            </a:r>
            <a:r>
              <a:rPr lang="ru-RU" sz="2000" b="1" dirty="0" err="1">
                <a:solidFill>
                  <a:srgbClr val="FF0000"/>
                </a:solidFill>
                <a:latin typeface="Arial" panose="020B0604020202020204" pitchFamily="34" charset="0"/>
              </a:rPr>
              <a:t>польського</a:t>
            </a:r>
            <a:r>
              <a:rPr lang="ru-RU" sz="2000" b="1" dirty="0">
                <a:solidFill>
                  <a:srgbClr val="FF0000"/>
                </a:solidFill>
                <a:latin typeface="Arial" panose="020B0604020202020204" pitchFamily="34" charset="0"/>
              </a:rPr>
              <a:t> </a:t>
            </a:r>
            <a:r>
              <a:rPr lang="ru-RU" sz="2000" b="1" dirty="0" err="1">
                <a:solidFill>
                  <a:srgbClr val="FF0000"/>
                </a:solidFill>
                <a:latin typeface="Arial" panose="020B0604020202020204" pitchFamily="34" charset="0"/>
              </a:rPr>
              <a:t>кримінального</a:t>
            </a:r>
            <a:r>
              <a:rPr lang="ru-RU" sz="2000" b="1" dirty="0">
                <a:solidFill>
                  <a:srgbClr val="FF0000"/>
                </a:solidFill>
                <a:latin typeface="Arial" panose="020B0604020202020204" pitchFamily="34" charset="0"/>
              </a:rPr>
              <a:t> права </a:t>
            </a:r>
            <a:r>
              <a:rPr lang="ru-RU" sz="2000" b="1" dirty="0" err="1">
                <a:solidFill>
                  <a:srgbClr val="FF0000"/>
                </a:solidFill>
                <a:latin typeface="Arial" panose="020B0604020202020204" pitchFamily="34" charset="0"/>
              </a:rPr>
              <a:t>полягає</a:t>
            </a:r>
            <a:r>
              <a:rPr lang="ru-RU" sz="2000" b="1" dirty="0">
                <a:solidFill>
                  <a:srgbClr val="FF0000"/>
                </a:solidFill>
                <a:latin typeface="Arial" panose="020B0604020202020204" pitchFamily="34" charset="0"/>
              </a:rPr>
              <a:t> в тому, </a:t>
            </a:r>
            <a:endParaRPr lang="ru-RU" sz="2000" b="1" dirty="0" smtClean="0">
              <a:solidFill>
                <a:srgbClr val="FF0000"/>
              </a:solidFill>
              <a:latin typeface="Arial" panose="020B0604020202020204" pitchFamily="34" charset="0"/>
            </a:endParaRPr>
          </a:p>
          <a:p>
            <a:pPr algn="ctr"/>
            <a:r>
              <a:rPr lang="ru-RU" sz="2000" b="1" dirty="0" err="1" smtClean="0">
                <a:solidFill>
                  <a:srgbClr val="FF0000"/>
                </a:solidFill>
                <a:latin typeface="Arial" panose="020B0604020202020204" pitchFamily="34" charset="0"/>
              </a:rPr>
              <a:t>що</a:t>
            </a:r>
            <a:r>
              <a:rPr lang="ru-RU" sz="2000" b="1" dirty="0" smtClean="0">
                <a:solidFill>
                  <a:srgbClr val="FF0000"/>
                </a:solidFill>
                <a:latin typeface="Arial" panose="020B0604020202020204" pitchFamily="34" charset="0"/>
              </a:rPr>
              <a:t> </a:t>
            </a:r>
            <a:r>
              <a:rPr lang="ru-RU" sz="2000" b="1" dirty="0" err="1">
                <a:solidFill>
                  <a:srgbClr val="FF0000"/>
                </a:solidFill>
                <a:latin typeface="Arial" panose="020B0604020202020204" pitchFamily="34" charset="0"/>
              </a:rPr>
              <a:t>неповнолітні</a:t>
            </a:r>
            <a:r>
              <a:rPr lang="ru-RU" sz="2000" b="1" dirty="0">
                <a:solidFill>
                  <a:srgbClr val="FF0000"/>
                </a:solidFill>
                <a:latin typeface="Arial" panose="020B0604020202020204" pitchFamily="34" charset="0"/>
              </a:rPr>
              <a:t> не </a:t>
            </a:r>
            <a:r>
              <a:rPr lang="ru-RU" sz="2000" b="1" dirty="0" err="1">
                <a:solidFill>
                  <a:srgbClr val="FF0000"/>
                </a:solidFill>
                <a:latin typeface="Arial" panose="020B0604020202020204" pitchFamily="34" charset="0"/>
              </a:rPr>
              <a:t>підлягають</a:t>
            </a:r>
            <a:r>
              <a:rPr lang="ru-RU" sz="2000" b="1" dirty="0">
                <a:solidFill>
                  <a:srgbClr val="FF0000"/>
                </a:solidFill>
                <a:latin typeface="Arial" panose="020B0604020202020204" pitchFamily="34" charset="0"/>
              </a:rPr>
              <a:t> </a:t>
            </a:r>
            <a:r>
              <a:rPr lang="ru-RU" sz="2000" b="1" dirty="0" err="1">
                <a:solidFill>
                  <a:srgbClr val="FF0000"/>
                </a:solidFill>
                <a:latin typeface="Arial" panose="020B0604020202020204" pitchFamily="34" charset="0"/>
              </a:rPr>
              <a:t>кримінальній</a:t>
            </a:r>
            <a:r>
              <a:rPr lang="ru-RU" sz="2000" b="1" dirty="0">
                <a:solidFill>
                  <a:srgbClr val="FF0000"/>
                </a:solidFill>
                <a:latin typeface="Arial" panose="020B0604020202020204" pitchFamily="34" charset="0"/>
              </a:rPr>
              <a:t> </a:t>
            </a:r>
            <a:r>
              <a:rPr lang="ru-RU" sz="2000" b="1" dirty="0" err="1">
                <a:solidFill>
                  <a:srgbClr val="FF0000"/>
                </a:solidFill>
                <a:latin typeface="Arial" panose="020B0604020202020204" pitchFamily="34" charset="0"/>
              </a:rPr>
              <a:t>відповідальності</a:t>
            </a:r>
            <a:r>
              <a:rPr lang="ru-RU" sz="2000" b="1" dirty="0">
                <a:solidFill>
                  <a:srgbClr val="FF0000"/>
                </a:solidFill>
                <a:latin typeface="Arial" panose="020B0604020202020204" pitchFamily="34" charset="0"/>
              </a:rPr>
              <a:t>. </a:t>
            </a:r>
            <a:endParaRPr lang="ru-RU" sz="2000" b="1" dirty="0" smtClean="0">
              <a:solidFill>
                <a:srgbClr val="FF0000"/>
              </a:solidFill>
              <a:latin typeface="Arial" panose="020B0604020202020204" pitchFamily="34" charset="0"/>
            </a:endParaRPr>
          </a:p>
          <a:p>
            <a:pPr algn="ctr"/>
            <a:r>
              <a:rPr lang="ru-RU" sz="2000" b="1" dirty="0" err="1" smtClean="0">
                <a:solidFill>
                  <a:srgbClr val="FF0000"/>
                </a:solidFill>
                <a:latin typeface="Arial" panose="020B0604020202020204" pitchFamily="34" charset="0"/>
              </a:rPr>
              <a:t>Неповоноліття</a:t>
            </a:r>
            <a:r>
              <a:rPr lang="ru-RU" sz="2000" b="1" dirty="0" smtClean="0">
                <a:solidFill>
                  <a:srgbClr val="FF0000"/>
                </a:solidFill>
                <a:latin typeface="Arial" panose="020B0604020202020204" pitchFamily="34" charset="0"/>
              </a:rPr>
              <a:t> - </a:t>
            </a:r>
            <a:r>
              <a:rPr lang="ru-RU" sz="2000" b="1" dirty="0" err="1">
                <a:solidFill>
                  <a:srgbClr val="FF0000"/>
                </a:solidFill>
                <a:latin typeface="Arial" panose="020B0604020202020204" pitchFamily="34" charset="0"/>
              </a:rPr>
              <a:t>це</a:t>
            </a:r>
            <a:r>
              <a:rPr lang="ru-RU" sz="2000" b="1" dirty="0">
                <a:solidFill>
                  <a:srgbClr val="FF0000"/>
                </a:solidFill>
                <a:latin typeface="Arial" panose="020B0604020202020204" pitchFamily="34" charset="0"/>
              </a:rPr>
              <a:t> </a:t>
            </a:r>
            <a:r>
              <a:rPr lang="ru-RU" sz="2000" b="1" dirty="0" err="1">
                <a:solidFill>
                  <a:srgbClr val="FF0000"/>
                </a:solidFill>
                <a:latin typeface="Arial" panose="020B0604020202020204" pitchFamily="34" charset="0"/>
              </a:rPr>
              <a:t>обставина</a:t>
            </a:r>
            <a:r>
              <a:rPr lang="ru-RU" sz="2000" b="1" dirty="0">
                <a:solidFill>
                  <a:srgbClr val="FF0000"/>
                </a:solidFill>
                <a:latin typeface="Arial" panose="020B0604020202020204" pitchFamily="34" charset="0"/>
              </a:rPr>
              <a:t>, яка </a:t>
            </a:r>
            <a:r>
              <a:rPr lang="ru-RU" sz="2000" b="1" dirty="0" err="1">
                <a:solidFill>
                  <a:srgbClr val="FF0000"/>
                </a:solidFill>
                <a:latin typeface="Arial" panose="020B0604020202020204" pitchFamily="34" charset="0"/>
              </a:rPr>
              <a:t>виключає</a:t>
            </a:r>
            <a:r>
              <a:rPr lang="ru-RU" sz="2000" b="1" dirty="0">
                <a:solidFill>
                  <a:srgbClr val="FF0000"/>
                </a:solidFill>
                <a:latin typeface="Arial" panose="020B0604020202020204" pitchFamily="34" charset="0"/>
              </a:rPr>
              <a:t> </a:t>
            </a:r>
            <a:r>
              <a:rPr lang="ru-RU" sz="2000" b="1" dirty="0" err="1">
                <a:solidFill>
                  <a:srgbClr val="FF0000"/>
                </a:solidFill>
                <a:latin typeface="Arial" panose="020B0604020202020204" pitchFamily="34" charset="0"/>
              </a:rPr>
              <a:t>звинувачення</a:t>
            </a:r>
            <a:r>
              <a:rPr lang="ru-RU" sz="2000" b="1" dirty="0">
                <a:solidFill>
                  <a:srgbClr val="FF0000"/>
                </a:solidFill>
                <a:latin typeface="Arial" panose="020B0604020202020204" pitchFamily="34" charset="0"/>
              </a:rPr>
              <a:t>!!!</a:t>
            </a:r>
            <a:endParaRPr lang="pl-PL" sz="2000" b="1" u="sng" dirty="0">
              <a:solidFill>
                <a:srgbClr val="FF0000"/>
              </a:solidFill>
            </a:endParaRPr>
          </a:p>
        </p:txBody>
      </p:sp>
    </p:spTree>
    <p:extLst>
      <p:ext uri="{BB962C8B-B14F-4D97-AF65-F5344CB8AC3E}">
        <p14:creationId xmlns:p14="http://schemas.microsoft.com/office/powerpoint/2010/main" xmlns="" val="12076150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CFF011DA-51CB-75FD-74D3-3E0D1C7E2D4A}"/>
              </a:ext>
            </a:extLst>
          </p:cNvPr>
          <p:cNvSpPr txBox="1"/>
          <p:nvPr/>
        </p:nvSpPr>
        <p:spPr>
          <a:xfrm>
            <a:off x="771525" y="2228850"/>
            <a:ext cx="11125200" cy="1754326"/>
          </a:xfrm>
          <a:prstGeom prst="rect">
            <a:avLst/>
          </a:prstGeom>
          <a:noFill/>
        </p:spPr>
        <p:txBody>
          <a:bodyPr wrap="square">
            <a:spAutoFit/>
          </a:bodyPr>
          <a:lstStyle/>
          <a:p>
            <a:r>
              <a:rPr lang="pl-PL" dirty="0"/>
              <a:t>§ 2. Ilekroć w ustawie jest mowa o:</a:t>
            </a:r>
          </a:p>
          <a:p>
            <a:r>
              <a:rPr lang="pl-PL" dirty="0"/>
              <a:t>1) „nieletnich” - rozumie się przez to osoby, o których mowa w § 1;</a:t>
            </a:r>
          </a:p>
          <a:p>
            <a:r>
              <a:rPr lang="pl-PL" dirty="0"/>
              <a:t>2) „czynie karalnym” - rozumie się przez to czyn zabroniony przez ustawę jako: </a:t>
            </a:r>
            <a:br>
              <a:rPr lang="pl-PL" dirty="0"/>
            </a:br>
            <a:r>
              <a:rPr lang="pl-PL" dirty="0"/>
              <a:t>a) przestępstwo </a:t>
            </a:r>
            <a:r>
              <a:rPr lang="pl-PL" b="1" dirty="0"/>
              <a:t>(Kodeks Karny) </a:t>
            </a:r>
            <a:r>
              <a:rPr lang="pl-PL" dirty="0"/>
              <a:t>lub przestępstwo skarbowe </a:t>
            </a:r>
            <a:r>
              <a:rPr lang="pl-PL" b="1" dirty="0"/>
              <a:t>(Kodeks Karny Skarbowy) </a:t>
            </a:r>
            <a:r>
              <a:rPr lang="pl-PL" dirty="0"/>
              <a:t>albo </a:t>
            </a:r>
          </a:p>
          <a:p>
            <a:r>
              <a:rPr lang="pl-PL" dirty="0"/>
              <a:t>b) wykroczenie określone w </a:t>
            </a:r>
            <a:r>
              <a:rPr lang="pl-PL" dirty="0">
                <a:hlinkClick r:id="rId3"/>
              </a:rPr>
              <a:t>art. 50a</a:t>
            </a:r>
            <a:r>
              <a:rPr lang="pl-PL" dirty="0"/>
              <a:t>, </a:t>
            </a:r>
            <a:r>
              <a:rPr lang="pl-PL" dirty="0">
                <a:hlinkClick r:id="rId4"/>
              </a:rPr>
              <a:t>art. 51</a:t>
            </a:r>
            <a:r>
              <a:rPr lang="pl-PL" dirty="0"/>
              <a:t>, </a:t>
            </a:r>
            <a:r>
              <a:rPr lang="pl-PL" dirty="0">
                <a:hlinkClick r:id="rId5"/>
              </a:rPr>
              <a:t>art. 69</a:t>
            </a:r>
            <a:r>
              <a:rPr lang="pl-PL" dirty="0"/>
              <a:t>, </a:t>
            </a:r>
            <a:r>
              <a:rPr lang="pl-PL" dirty="0">
                <a:hlinkClick r:id="rId6"/>
              </a:rPr>
              <a:t>art. 74</a:t>
            </a:r>
            <a:r>
              <a:rPr lang="pl-PL" dirty="0"/>
              <a:t>, </a:t>
            </a:r>
            <a:r>
              <a:rPr lang="pl-PL" dirty="0">
                <a:hlinkClick r:id="rId7"/>
              </a:rPr>
              <a:t>art. 76</a:t>
            </a:r>
            <a:r>
              <a:rPr lang="pl-PL" dirty="0"/>
              <a:t>, </a:t>
            </a:r>
            <a:r>
              <a:rPr lang="pl-PL" dirty="0">
                <a:hlinkClick r:id="rId8"/>
              </a:rPr>
              <a:t>art. 85</a:t>
            </a:r>
            <a:r>
              <a:rPr lang="pl-PL" dirty="0"/>
              <a:t>, </a:t>
            </a:r>
            <a:r>
              <a:rPr lang="pl-PL" dirty="0">
                <a:hlinkClick r:id="rId9"/>
              </a:rPr>
              <a:t>art. 87</a:t>
            </a:r>
            <a:r>
              <a:rPr lang="pl-PL" dirty="0"/>
              <a:t>, </a:t>
            </a:r>
            <a:r>
              <a:rPr lang="pl-PL" dirty="0">
                <a:hlinkClick r:id="rId10"/>
              </a:rPr>
              <a:t>art. 119</a:t>
            </a:r>
            <a:r>
              <a:rPr lang="pl-PL" dirty="0"/>
              <a:t>, </a:t>
            </a:r>
            <a:r>
              <a:rPr lang="pl-PL" dirty="0">
                <a:hlinkClick r:id="rId11"/>
              </a:rPr>
              <a:t>art. 122</a:t>
            </a:r>
            <a:r>
              <a:rPr lang="pl-PL" dirty="0"/>
              <a:t>, </a:t>
            </a:r>
            <a:r>
              <a:rPr lang="pl-PL" dirty="0">
                <a:hlinkClick r:id="rId12"/>
              </a:rPr>
              <a:t>art. 124</a:t>
            </a:r>
            <a:r>
              <a:rPr lang="pl-PL" dirty="0"/>
              <a:t>, </a:t>
            </a:r>
            <a:r>
              <a:rPr lang="pl-PL" dirty="0">
                <a:hlinkClick r:id="rId13"/>
              </a:rPr>
              <a:t>art. 133</a:t>
            </a:r>
            <a:r>
              <a:rPr lang="pl-PL" dirty="0"/>
              <a:t> lub </a:t>
            </a:r>
            <a:r>
              <a:rPr lang="pl-PL" dirty="0">
                <a:hlinkClick r:id="rId14"/>
              </a:rPr>
              <a:t>art. 143</a:t>
            </a:r>
            <a:r>
              <a:rPr lang="pl-PL" dirty="0"/>
              <a:t> </a:t>
            </a:r>
            <a:r>
              <a:rPr lang="pl-PL" b="1" dirty="0"/>
              <a:t>Kodeksu wykroczeń</a:t>
            </a:r>
            <a:r>
              <a:rPr lang="pl-PL" dirty="0"/>
              <a:t>. </a:t>
            </a:r>
          </a:p>
        </p:txBody>
      </p:sp>
    </p:spTree>
    <p:extLst>
      <p:ext uri="{BB962C8B-B14F-4D97-AF65-F5344CB8AC3E}">
        <p14:creationId xmlns:p14="http://schemas.microsoft.com/office/powerpoint/2010/main" xmlns="" val="3342899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3" name="Прямоугольник 2"/>
          <p:cNvSpPr/>
          <p:nvPr/>
        </p:nvSpPr>
        <p:spPr>
          <a:xfrm>
            <a:off x="1344167" y="2274838"/>
            <a:ext cx="9833419" cy="1754326"/>
          </a:xfrm>
          <a:prstGeom prst="rect">
            <a:avLst/>
          </a:prstGeom>
        </p:spPr>
        <p:txBody>
          <a:bodyPr wrap="square">
            <a:spAutoFit/>
          </a:bodyPr>
          <a:lstStyle/>
          <a:p>
            <a:r>
              <a:rPr lang="uk" dirty="0"/>
              <a:t>§ 2. Коли в Законі згадується:</a:t>
            </a:r>
          </a:p>
          <a:p>
            <a:r>
              <a:rPr lang="uk" dirty="0"/>
              <a:t>1) «неповнолітні» - це особи, зазначені в § 1;</a:t>
            </a:r>
          </a:p>
          <a:p>
            <a:r>
              <a:rPr lang="uk" dirty="0"/>
              <a:t>2) "злочинне діяння" - це діяння, </a:t>
            </a:r>
            <a:r>
              <a:rPr lang="uk" dirty="0" smtClean="0"/>
              <a:t>заборонені законом, такі </a:t>
            </a:r>
            <a:r>
              <a:rPr lang="uk" dirty="0"/>
              <a:t>як: </a:t>
            </a:r>
            <a:r>
              <a:rPr lang="pl-PL" dirty="0"/>
              <a:t/>
            </a:r>
            <a:br>
              <a:rPr lang="pl-PL" dirty="0"/>
            </a:br>
            <a:r>
              <a:rPr lang="uk" dirty="0"/>
              <a:t>а) злочин </a:t>
            </a:r>
            <a:r>
              <a:rPr lang="uk" b="1" dirty="0"/>
              <a:t>(КК) </a:t>
            </a:r>
            <a:r>
              <a:rPr lang="uk" dirty="0"/>
              <a:t>або фіскальний злочин </a:t>
            </a:r>
            <a:r>
              <a:rPr lang="uk" b="1" dirty="0"/>
              <a:t>(ФК) </a:t>
            </a:r>
            <a:r>
              <a:rPr lang="uk" dirty="0"/>
              <a:t>або</a:t>
            </a:r>
          </a:p>
          <a:p>
            <a:r>
              <a:rPr lang="uk" dirty="0"/>
              <a:t>б) правопорушення, передбачене </a:t>
            </a:r>
            <a:r>
              <a:rPr lang="uk" dirty="0">
                <a:hlinkClick r:id="rId3"/>
              </a:rPr>
              <a:t>ст. 50а </a:t>
            </a:r>
            <a:r>
              <a:rPr lang="uk" dirty="0"/>
              <a:t>, </a:t>
            </a:r>
            <a:r>
              <a:rPr lang="uk" dirty="0">
                <a:hlinkClick r:id="rId4"/>
              </a:rPr>
              <a:t>ст. 51 </a:t>
            </a:r>
            <a:r>
              <a:rPr lang="uk" dirty="0"/>
              <a:t>, </a:t>
            </a:r>
            <a:r>
              <a:rPr lang="uk" dirty="0">
                <a:hlinkClick r:id="rId5"/>
              </a:rPr>
              <a:t>ст. 69 </a:t>
            </a:r>
            <a:r>
              <a:rPr lang="uk" dirty="0"/>
              <a:t>, </a:t>
            </a:r>
            <a:r>
              <a:rPr lang="uk" dirty="0">
                <a:hlinkClick r:id="rId6"/>
              </a:rPr>
              <a:t>ст. 74 </a:t>
            </a:r>
            <a:r>
              <a:rPr lang="uk" dirty="0"/>
              <a:t>, </a:t>
            </a:r>
            <a:r>
              <a:rPr lang="uk" dirty="0">
                <a:hlinkClick r:id="rId7"/>
              </a:rPr>
              <a:t>ст. 76 </a:t>
            </a:r>
            <a:r>
              <a:rPr lang="uk" dirty="0"/>
              <a:t>, </a:t>
            </a:r>
            <a:r>
              <a:rPr lang="uk" dirty="0">
                <a:hlinkClick r:id="rId8"/>
              </a:rPr>
              <a:t>ст. 85 </a:t>
            </a:r>
            <a:r>
              <a:rPr lang="uk" dirty="0"/>
              <a:t>, </a:t>
            </a:r>
            <a:r>
              <a:rPr lang="uk" dirty="0">
                <a:hlinkClick r:id="rId9"/>
              </a:rPr>
              <a:t>ст. 87 </a:t>
            </a:r>
            <a:r>
              <a:rPr lang="uk" dirty="0"/>
              <a:t>, </a:t>
            </a:r>
            <a:r>
              <a:rPr lang="uk" dirty="0">
                <a:hlinkClick r:id="rId10"/>
              </a:rPr>
              <a:t>ст. 119 </a:t>
            </a:r>
            <a:r>
              <a:rPr lang="uk" dirty="0"/>
              <a:t>, </a:t>
            </a:r>
            <a:r>
              <a:rPr lang="uk" dirty="0">
                <a:hlinkClick r:id="rId11"/>
              </a:rPr>
              <a:t>ст. 122 </a:t>
            </a:r>
            <a:r>
              <a:rPr lang="uk" dirty="0"/>
              <a:t>, </a:t>
            </a:r>
            <a:r>
              <a:rPr lang="uk" dirty="0">
                <a:hlinkClick r:id="rId12"/>
              </a:rPr>
              <a:t>ст. 124 </a:t>
            </a:r>
            <a:r>
              <a:rPr lang="uk" dirty="0"/>
              <a:t>, </a:t>
            </a:r>
            <a:r>
              <a:rPr lang="uk" dirty="0">
                <a:hlinkClick r:id="rId13"/>
              </a:rPr>
              <a:t>ст. 133 </a:t>
            </a:r>
            <a:r>
              <a:rPr lang="uk" dirty="0"/>
              <a:t>або </a:t>
            </a:r>
            <a:r>
              <a:rPr lang="uk" dirty="0">
                <a:hlinkClick r:id="rId14"/>
              </a:rPr>
              <a:t>ст. 143</a:t>
            </a:r>
            <a:r>
              <a:rPr lang="uk" dirty="0"/>
              <a:t> </a:t>
            </a:r>
            <a:r>
              <a:rPr lang="uk" b="1" dirty="0"/>
              <a:t>Кодексу про дрібні правопорушення </a:t>
            </a:r>
            <a:r>
              <a:rPr lang="uk" dirty="0"/>
              <a:t>.</a:t>
            </a:r>
          </a:p>
        </p:txBody>
      </p:sp>
    </p:spTree>
    <p:extLst>
      <p:ext uri="{BB962C8B-B14F-4D97-AF65-F5344CB8AC3E}">
        <p14:creationId xmlns:p14="http://schemas.microsoft.com/office/powerpoint/2010/main" xmlns="" val="11600998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76250" y="2413338"/>
            <a:ext cx="11258550" cy="3170099"/>
          </a:xfrm>
          <a:prstGeom prst="rect">
            <a:avLst/>
          </a:prstGeom>
          <a:noFill/>
        </p:spPr>
        <p:txBody>
          <a:bodyPr wrap="square">
            <a:spAutoFit/>
          </a:bodyPr>
          <a:lstStyle/>
          <a:p>
            <a:pPr algn="just"/>
            <a:r>
              <a:rPr lang="pl-PL" sz="2000" dirty="0">
                <a:effectLst/>
              </a:rPr>
              <a:t>W świetle przepisów obowiązującego prawa osoba młoda (nieletnia) </a:t>
            </a:r>
            <a:r>
              <a:rPr lang="pl-PL" sz="2000" b="1" dirty="0">
                <a:solidFill>
                  <a:srgbClr val="FF0000"/>
                </a:solidFill>
                <a:effectLst/>
              </a:rPr>
              <a:t>nie jest zwolniona z odpowiedzialności</a:t>
            </a:r>
            <a:r>
              <a:rPr lang="pl-PL" sz="2000" dirty="0">
                <a:effectLst/>
              </a:rPr>
              <a:t> za swoje czyny. Szkodliwość czynu zabronionego (przestępstwa, wykroczenia) </a:t>
            </a:r>
            <a:r>
              <a:rPr lang="pl-PL" sz="2000" b="1" dirty="0">
                <a:effectLst/>
              </a:rPr>
              <a:t>nie zostanie zmniejszona</a:t>
            </a:r>
            <a:r>
              <a:rPr lang="pl-PL" sz="2000" dirty="0">
                <a:effectLst/>
              </a:rPr>
              <a:t>, bo czynu takiego dopuścił się nieletni </a:t>
            </a:r>
            <a:r>
              <a:rPr lang="pl-PL" sz="2000" b="1" u="sng" dirty="0">
                <a:solidFill>
                  <a:srgbClr val="FF0000"/>
                </a:solidFill>
                <a:effectLst/>
              </a:rPr>
              <a:t>pod warunkiem, że nieletni działał mając przy tym świadomość skutków swojego zachowania</a:t>
            </a:r>
            <a:r>
              <a:rPr lang="pl-PL" sz="2000" b="1" u="sng" dirty="0" smtClean="0">
                <a:solidFill>
                  <a:srgbClr val="FF0000"/>
                </a:solidFill>
                <a:effectLst/>
              </a:rPr>
              <a:t>.</a:t>
            </a:r>
            <a:endParaRPr lang="uk-UA" sz="2000" b="1" u="sng" dirty="0" smtClean="0">
              <a:solidFill>
                <a:srgbClr val="FF0000"/>
              </a:solidFill>
              <a:effectLst/>
            </a:endParaRPr>
          </a:p>
          <a:p>
            <a:pPr algn="just"/>
            <a:endParaRPr lang="uk-UA" sz="2000" b="1" u="sng" dirty="0">
              <a:solidFill>
                <a:srgbClr val="FF0000"/>
              </a:solidFill>
            </a:endParaRPr>
          </a:p>
          <a:p>
            <a:pPr algn="just"/>
            <a:r>
              <a:rPr lang="uk" sz="2000" dirty="0"/>
              <a:t>У світлі чинного законодавства молода (неповнолітня) особа </a:t>
            </a:r>
            <a:r>
              <a:rPr lang="uk" sz="2000" b="1" dirty="0">
                <a:solidFill>
                  <a:srgbClr val="FF0000"/>
                </a:solidFill>
              </a:rPr>
              <a:t>не звільняється від відповідальності </a:t>
            </a:r>
            <a:r>
              <a:rPr lang="uk" sz="2000" dirty="0"/>
              <a:t>за свої дії. Шкідливість забороненого діяння (злочину, проступку) </a:t>
            </a:r>
            <a:r>
              <a:rPr lang="uk" sz="2000" b="1" dirty="0"/>
              <a:t>не </a:t>
            </a:r>
            <a:r>
              <a:rPr lang="uk" sz="2000" b="1" dirty="0" smtClean="0"/>
              <a:t>зменшується</a:t>
            </a:r>
            <a:r>
              <a:rPr lang="uk" sz="2000" dirty="0" smtClean="0"/>
              <a:t>, оскільки </a:t>
            </a:r>
            <a:r>
              <a:rPr lang="uk" sz="2000" dirty="0"/>
              <a:t>таке діяння було вчинено неповнолітнім </a:t>
            </a:r>
            <a:r>
              <a:rPr lang="uk" sz="2000" b="1" u="sng" dirty="0">
                <a:solidFill>
                  <a:srgbClr val="FF0000"/>
                </a:solidFill>
              </a:rPr>
              <a:t>за умови, що неповнолітній діяв з усвідомленням наслідків своєї поведінки.</a:t>
            </a:r>
            <a:endParaRPr lang="pl-PL" sz="2000" b="1" u="sng" dirty="0">
              <a:solidFill>
                <a:srgbClr val="FF0000"/>
              </a:solidFill>
            </a:endParaRPr>
          </a:p>
          <a:p>
            <a:pPr algn="just"/>
            <a:endParaRPr lang="pl-PL" sz="2000" b="1" u="sng" dirty="0">
              <a:solidFill>
                <a:srgbClr val="FF0000"/>
              </a:solidFill>
            </a:endParaRPr>
          </a:p>
        </p:txBody>
      </p:sp>
    </p:spTree>
    <p:extLst>
      <p:ext uri="{BB962C8B-B14F-4D97-AF65-F5344CB8AC3E}">
        <p14:creationId xmlns:p14="http://schemas.microsoft.com/office/powerpoint/2010/main" xmlns="" val="27672807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66725" y="1933575"/>
            <a:ext cx="11258550" cy="3970318"/>
          </a:xfrm>
          <a:prstGeom prst="rect">
            <a:avLst/>
          </a:prstGeom>
          <a:noFill/>
        </p:spPr>
        <p:txBody>
          <a:bodyPr wrap="square">
            <a:spAutoFit/>
          </a:bodyPr>
          <a:lstStyle/>
          <a:p>
            <a:pPr algn="just"/>
            <a:r>
              <a:rPr lang="pl-PL" dirty="0">
                <a:latin typeface="Arial" panose="020B0604020202020204" pitchFamily="34" charset="0"/>
              </a:rPr>
              <a:t>O</a:t>
            </a:r>
            <a:r>
              <a:rPr lang="pl-PL" dirty="0">
                <a:effectLst/>
                <a:latin typeface="Arial" panose="020B0604020202020204" pitchFamily="34" charset="0"/>
              </a:rPr>
              <a:t>dpowiedzialność odszkodowawcza </a:t>
            </a:r>
            <a:r>
              <a:rPr lang="pl-PL" b="1" dirty="0">
                <a:effectLst/>
                <a:latin typeface="Arial" panose="020B0604020202020204" pitchFamily="34" charset="0"/>
              </a:rPr>
              <a:t>(odpowiedzialność cywilna) </a:t>
            </a:r>
            <a:r>
              <a:rPr lang="pl-PL" dirty="0">
                <a:effectLst/>
                <a:latin typeface="Arial" panose="020B0604020202020204" pitchFamily="34" charset="0"/>
              </a:rPr>
              <a:t>niepełnoletniego np.</a:t>
            </a:r>
            <a:r>
              <a:rPr lang="pl-PL" dirty="0"/>
              <a:t/>
            </a:r>
            <a:br>
              <a:rPr lang="pl-PL" dirty="0"/>
            </a:br>
            <a:r>
              <a:rPr lang="pl-PL" dirty="0">
                <a:effectLst/>
                <a:latin typeface="Arial" panose="020B0604020202020204" pitchFamily="34" charset="0"/>
              </a:rPr>
              <a:t>zapłata odszkodowania w określonej kwocie </a:t>
            </a:r>
            <a:r>
              <a:rPr lang="pl-PL" b="1" u="sng" dirty="0">
                <a:solidFill>
                  <a:srgbClr val="FF0000"/>
                </a:solidFill>
                <a:effectLst/>
                <a:latin typeface="Arial" panose="020B0604020202020204" pitchFamily="34" charset="0"/>
              </a:rPr>
              <a:t>obciąża niepełnoletniego osobiście</a:t>
            </a:r>
            <a:r>
              <a:rPr lang="pl-PL" dirty="0">
                <a:effectLst/>
                <a:latin typeface="Arial" panose="020B0604020202020204" pitchFamily="34" charset="0"/>
              </a:rPr>
              <a:t>. </a:t>
            </a:r>
            <a:r>
              <a:rPr lang="pl-PL" dirty="0">
                <a:latin typeface="Arial" panose="020B0604020202020204" pitchFamily="34" charset="0"/>
              </a:rPr>
              <a:t>O</a:t>
            </a:r>
            <a:r>
              <a:rPr lang="pl-PL" dirty="0">
                <a:effectLst/>
                <a:latin typeface="Arial" panose="020B0604020202020204" pitchFamily="34" charset="0"/>
              </a:rPr>
              <a:t>siągnięcie pełnoletności nic nie zmieni. UWAGA !!! Jeżeli roszczenie o odszkodowanie nie przedawni się (wystarczy że wierzyciel kierować będzie co jakiś czas wnioski egzekucyjne do komornika), to w konsekwencji ten dług (zasądzona kwota odszkodowania, koszty sądowe, koszty zastępstwa , koszty postępowania egzekucyjnego) będzie on jako dłużnik zobowiązany do jego spłaty. </a:t>
            </a:r>
            <a:endParaRPr lang="uk-UA" dirty="0" smtClean="0">
              <a:effectLst/>
              <a:latin typeface="Arial" panose="020B0604020202020204" pitchFamily="34" charset="0"/>
            </a:endParaRPr>
          </a:p>
          <a:p>
            <a:pPr algn="just"/>
            <a:endParaRPr lang="uk-UA" b="1" u="sng" dirty="0">
              <a:solidFill>
                <a:srgbClr val="FF0000"/>
              </a:solidFill>
              <a:latin typeface="Arial" panose="020B0604020202020204" pitchFamily="34" charset="0"/>
            </a:endParaRPr>
          </a:p>
          <a:p>
            <a:pPr algn="just"/>
            <a:r>
              <a:rPr lang="uk" dirty="0" smtClean="0">
                <a:latin typeface="Arial" panose="020B0604020202020204" pitchFamily="34" charset="0"/>
              </a:rPr>
              <a:t>Компенсаційну </a:t>
            </a:r>
            <a:r>
              <a:rPr lang="uk" dirty="0">
                <a:latin typeface="Arial" panose="020B0604020202020204" pitchFamily="34" charset="0"/>
              </a:rPr>
              <a:t>відповідальність </a:t>
            </a:r>
            <a:r>
              <a:rPr lang="uk" b="1" dirty="0">
                <a:latin typeface="Arial" panose="020B0604020202020204" pitchFamily="34" charset="0"/>
              </a:rPr>
              <a:t>(цивільно-правова відповідальність) </a:t>
            </a:r>
            <a:r>
              <a:rPr lang="uk" dirty="0" smtClean="0">
                <a:latin typeface="Arial" panose="020B0604020202020204" pitchFamily="34" charset="0"/>
              </a:rPr>
              <a:t>неповнолітнього, </a:t>
            </a:r>
            <a:r>
              <a:rPr lang="uk" dirty="0">
                <a:latin typeface="Arial" panose="020B0604020202020204" pitchFamily="34" charset="0"/>
              </a:rPr>
              <a:t>напр.</a:t>
            </a:r>
            <a:r>
              <a:rPr lang="uk" dirty="0"/>
              <a:t> </a:t>
            </a:r>
            <a:r>
              <a:rPr lang="pl-PL" dirty="0"/>
              <a:t/>
            </a:r>
            <a:br>
              <a:rPr lang="pl-PL" dirty="0"/>
            </a:br>
            <a:r>
              <a:rPr lang="uk" dirty="0">
                <a:latin typeface="Arial" panose="020B0604020202020204" pitchFamily="34" charset="0"/>
              </a:rPr>
              <a:t>виплата компенсації у зазначеному розмірі </a:t>
            </a:r>
            <a:r>
              <a:rPr lang="uk" b="1" u="sng" dirty="0" smtClean="0">
                <a:solidFill>
                  <a:srgbClr val="FF0000"/>
                </a:solidFill>
                <a:latin typeface="Arial" panose="020B0604020202020204" pitchFamily="34" charset="0"/>
              </a:rPr>
              <a:t>несе </a:t>
            </a:r>
            <a:r>
              <a:rPr lang="uk" b="1" u="sng" dirty="0">
                <a:solidFill>
                  <a:srgbClr val="FF0000"/>
                </a:solidFill>
                <a:latin typeface="Arial" panose="020B0604020202020204" pitchFamily="34" charset="0"/>
              </a:rPr>
              <a:t>неповнолітній особисто </a:t>
            </a:r>
            <a:r>
              <a:rPr lang="uk" dirty="0">
                <a:latin typeface="Arial" panose="020B0604020202020204" pitchFamily="34" charset="0"/>
              </a:rPr>
              <a:t>. З досягненням повноліття нічого не </a:t>
            </a:r>
            <a:r>
              <a:rPr lang="uk" dirty="0" smtClean="0">
                <a:latin typeface="Arial" panose="020B0604020202020204" pitchFamily="34" charset="0"/>
              </a:rPr>
              <a:t>зміниться. УВАГА!!! </a:t>
            </a:r>
            <a:r>
              <a:rPr lang="uk" dirty="0">
                <a:latin typeface="Arial" panose="020B0604020202020204" pitchFamily="34" charset="0"/>
              </a:rPr>
              <a:t>Якщо вимога про відшкодування не </a:t>
            </a:r>
            <a:r>
              <a:rPr lang="uk" dirty="0" smtClean="0">
                <a:latin typeface="Arial" panose="020B0604020202020204" pitchFamily="34" charset="0"/>
              </a:rPr>
              <a:t>буде задавнена (кредитору </a:t>
            </a:r>
            <a:r>
              <a:rPr lang="uk" dirty="0">
                <a:latin typeface="Arial" panose="020B0604020202020204" pitchFamily="34" charset="0"/>
              </a:rPr>
              <a:t>достатньо час від часу подавати виконавчі заяви до судового виконавця), то як наслідок </a:t>
            </a:r>
            <a:r>
              <a:rPr lang="uk" dirty="0" smtClean="0">
                <a:latin typeface="Arial" panose="020B0604020202020204" pitchFamily="34" charset="0"/>
              </a:rPr>
              <a:t>цю </a:t>
            </a:r>
            <a:r>
              <a:rPr lang="uk" dirty="0">
                <a:latin typeface="Arial" panose="020B0604020202020204" pitchFamily="34" charset="0"/>
              </a:rPr>
              <a:t>заборгованість (присуджена сума відшкодування, судові витрати, витрати на представництво, витрати на примусове </a:t>
            </a:r>
            <a:r>
              <a:rPr lang="uk" dirty="0" smtClean="0">
                <a:latin typeface="Arial" panose="020B0604020202020204" pitchFamily="34" charset="0"/>
              </a:rPr>
              <a:t>виконання провадження</a:t>
            </a:r>
            <a:r>
              <a:rPr lang="uk" dirty="0">
                <a:latin typeface="Arial" panose="020B0604020202020204" pitchFamily="34" charset="0"/>
              </a:rPr>
              <a:t>) </a:t>
            </a:r>
            <a:r>
              <a:rPr lang="uk" dirty="0" smtClean="0">
                <a:latin typeface="Arial" panose="020B0604020202020204" pitchFamily="34" charset="0"/>
              </a:rPr>
              <a:t>він буде змушений, як боржник, сплатити.</a:t>
            </a:r>
            <a:endParaRPr lang="pl-PL" b="1" u="sng" dirty="0">
              <a:solidFill>
                <a:srgbClr val="FF0000"/>
              </a:solidFill>
            </a:endParaRPr>
          </a:p>
          <a:p>
            <a:pPr algn="just"/>
            <a:endParaRPr lang="pl-PL" b="1" u="sng" dirty="0">
              <a:solidFill>
                <a:srgbClr val="FF0000"/>
              </a:solidFill>
            </a:endParaRPr>
          </a:p>
        </p:txBody>
      </p:sp>
    </p:spTree>
    <p:extLst>
      <p:ext uri="{BB962C8B-B14F-4D97-AF65-F5344CB8AC3E}">
        <p14:creationId xmlns:p14="http://schemas.microsoft.com/office/powerpoint/2010/main" xmlns="" val="17819945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66725" y="1933575"/>
            <a:ext cx="11258550" cy="3477875"/>
          </a:xfrm>
          <a:prstGeom prst="rect">
            <a:avLst/>
          </a:prstGeom>
          <a:noFill/>
        </p:spPr>
        <p:txBody>
          <a:bodyPr wrap="square">
            <a:spAutoFit/>
          </a:bodyPr>
          <a:lstStyle/>
          <a:p>
            <a:pPr algn="just"/>
            <a:r>
              <a:rPr lang="pl-PL" sz="2000" dirty="0">
                <a:latin typeface="Arial" panose="020B0604020202020204" pitchFamily="34" charset="0"/>
              </a:rPr>
              <a:t>Co do zasady rodzice nieletniego </a:t>
            </a:r>
            <a:r>
              <a:rPr lang="pl-PL" sz="2000" b="1" u="sng" dirty="0">
                <a:solidFill>
                  <a:srgbClr val="FF0000"/>
                </a:solidFill>
                <a:latin typeface="Arial" panose="020B0604020202020204" pitchFamily="34" charset="0"/>
              </a:rPr>
              <a:t>nie są obciążeni odpowiedzialnością.</a:t>
            </a:r>
          </a:p>
          <a:p>
            <a:pPr algn="just"/>
            <a:endParaRPr lang="pl-PL" sz="2000" dirty="0">
              <a:effectLst/>
              <a:latin typeface="Arial" panose="020B0604020202020204" pitchFamily="34" charset="0"/>
            </a:endParaRPr>
          </a:p>
          <a:p>
            <a:pPr algn="just"/>
            <a:r>
              <a:rPr lang="pl-PL" sz="2000" dirty="0">
                <a:effectLst/>
                <a:latin typeface="Arial" panose="020B0604020202020204" pitchFamily="34" charset="0"/>
              </a:rPr>
              <a:t>Rodzice mogą ponosić odpowiedzialność za szkody wyrządzone przez ich dziecko, jeśli </a:t>
            </a:r>
            <a:r>
              <a:rPr lang="pl-PL" sz="2000" b="1" dirty="0">
                <a:effectLst/>
                <a:latin typeface="Arial" panose="020B0604020202020204" pitchFamily="34" charset="0"/>
              </a:rPr>
              <a:t>udowodni się im </a:t>
            </a:r>
            <a:r>
              <a:rPr lang="pl-PL" sz="2000" dirty="0">
                <a:effectLst/>
                <a:latin typeface="Arial" panose="020B0604020202020204" pitchFamily="34" charset="0"/>
              </a:rPr>
              <a:t>to, że </a:t>
            </a:r>
            <a:r>
              <a:rPr lang="pl-PL" sz="2000" b="1" u="sng" dirty="0">
                <a:effectLst/>
                <a:latin typeface="Arial" panose="020B0604020202020204" pitchFamily="34" charset="0"/>
              </a:rPr>
              <a:t>nie sprawowali należytego nadzoru nad dzieckiem do trzynastego roku życia</a:t>
            </a:r>
            <a:r>
              <a:rPr lang="pl-PL" sz="2000" b="1" u="sng" dirty="0" smtClean="0">
                <a:effectLst/>
                <a:latin typeface="Arial" panose="020B0604020202020204" pitchFamily="34" charset="0"/>
              </a:rPr>
              <a:t>.</a:t>
            </a:r>
            <a:endParaRPr lang="uk-UA" sz="2000" b="1" u="sng" dirty="0" smtClean="0">
              <a:effectLst/>
              <a:latin typeface="Arial" panose="020B0604020202020204" pitchFamily="34" charset="0"/>
            </a:endParaRPr>
          </a:p>
          <a:p>
            <a:pPr algn="just"/>
            <a:endParaRPr lang="uk-UA" sz="2000" b="1" u="sng" dirty="0">
              <a:solidFill>
                <a:srgbClr val="FF0000"/>
              </a:solidFill>
              <a:latin typeface="Arial" panose="020B0604020202020204" pitchFamily="34" charset="0"/>
            </a:endParaRPr>
          </a:p>
          <a:p>
            <a:pPr algn="just"/>
            <a:r>
              <a:rPr lang="uk" sz="2000" dirty="0">
                <a:latin typeface="Arial" panose="020B0604020202020204" pitchFamily="34" charset="0"/>
              </a:rPr>
              <a:t>Як правило, батьки неповнолітнього </a:t>
            </a:r>
            <a:r>
              <a:rPr lang="uk" sz="2000" b="1" u="sng" dirty="0">
                <a:solidFill>
                  <a:srgbClr val="FF0000"/>
                </a:solidFill>
                <a:latin typeface="Arial" panose="020B0604020202020204" pitchFamily="34" charset="0"/>
              </a:rPr>
              <a:t>не </a:t>
            </a:r>
            <a:r>
              <a:rPr lang="uk" sz="2000" b="1" u="sng" dirty="0" smtClean="0">
                <a:solidFill>
                  <a:srgbClr val="FF0000"/>
                </a:solidFill>
                <a:latin typeface="Arial" panose="020B0604020202020204" pitchFamily="34" charset="0"/>
              </a:rPr>
              <a:t>несуть відповідальності</a:t>
            </a:r>
            <a:r>
              <a:rPr lang="uk" sz="2000" b="1" u="sng" dirty="0">
                <a:solidFill>
                  <a:srgbClr val="FF0000"/>
                </a:solidFill>
                <a:latin typeface="Arial" panose="020B0604020202020204" pitchFamily="34" charset="0"/>
              </a:rPr>
              <a:t>.</a:t>
            </a:r>
          </a:p>
          <a:p>
            <a:pPr algn="just"/>
            <a:endParaRPr lang="pl-PL" sz="2000" dirty="0">
              <a:latin typeface="Arial" panose="020B0604020202020204" pitchFamily="34" charset="0"/>
            </a:endParaRPr>
          </a:p>
          <a:p>
            <a:pPr algn="just"/>
            <a:r>
              <a:rPr lang="uk" sz="2000" dirty="0">
                <a:latin typeface="Arial" panose="020B0604020202020204" pitchFamily="34" charset="0"/>
              </a:rPr>
              <a:t>Батьки можуть нести відповідальність за шкоду, заподіяну дитиною, якщо </a:t>
            </a:r>
            <a:r>
              <a:rPr lang="uk" sz="2000" b="1" dirty="0">
                <a:latin typeface="Arial" panose="020B0604020202020204" pitchFamily="34" charset="0"/>
              </a:rPr>
              <a:t>їм буде доведено, </a:t>
            </a:r>
            <a:r>
              <a:rPr lang="uk" sz="2000" dirty="0">
                <a:latin typeface="Arial" panose="020B0604020202020204" pitchFamily="34" charset="0"/>
              </a:rPr>
              <a:t>що вони </a:t>
            </a:r>
            <a:r>
              <a:rPr lang="uk" sz="2000" b="1" u="sng" dirty="0">
                <a:latin typeface="Arial" panose="020B0604020202020204" pitchFamily="34" charset="0"/>
              </a:rPr>
              <a:t>не здійснювали належного нагляду за дитиною віком до тринадцяти років.</a:t>
            </a:r>
            <a:endParaRPr lang="pl-PL" sz="2000" b="1" u="sng" dirty="0">
              <a:solidFill>
                <a:srgbClr val="FF0000"/>
              </a:solidFill>
            </a:endParaRPr>
          </a:p>
          <a:p>
            <a:pPr algn="just"/>
            <a:endParaRPr lang="pl-PL" sz="2000" b="1" u="sng" dirty="0">
              <a:solidFill>
                <a:srgbClr val="FF0000"/>
              </a:solidFill>
            </a:endParaRPr>
          </a:p>
        </p:txBody>
      </p:sp>
    </p:spTree>
    <p:extLst>
      <p:ext uri="{BB962C8B-B14F-4D97-AF65-F5344CB8AC3E}">
        <p14:creationId xmlns:p14="http://schemas.microsoft.com/office/powerpoint/2010/main" xmlns="" val="23987556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66725" y="1933575"/>
            <a:ext cx="11258550" cy="2554545"/>
          </a:xfrm>
          <a:prstGeom prst="rect">
            <a:avLst/>
          </a:prstGeom>
          <a:noFill/>
        </p:spPr>
        <p:txBody>
          <a:bodyPr wrap="square">
            <a:spAutoFit/>
          </a:bodyPr>
          <a:lstStyle/>
          <a:p>
            <a:pPr algn="just"/>
            <a:r>
              <a:rPr lang="pl-PL" sz="2000" dirty="0">
                <a:effectLst/>
                <a:latin typeface="Arial" panose="020B0604020202020204" pitchFamily="34" charset="0"/>
              </a:rPr>
              <a:t>Postępowania w sprawach nieletnich są prowadzone </a:t>
            </a:r>
            <a:r>
              <a:rPr lang="pl-PL" sz="2000" b="1" u="sng" dirty="0">
                <a:solidFill>
                  <a:srgbClr val="FF0000"/>
                </a:solidFill>
                <a:effectLst/>
                <a:latin typeface="Arial" panose="020B0604020202020204" pitchFamily="34" charset="0"/>
              </a:rPr>
              <a:t>przez sądy rodzinne. </a:t>
            </a:r>
          </a:p>
          <a:p>
            <a:pPr algn="just"/>
            <a:r>
              <a:rPr lang="pl-PL" sz="2000" dirty="0">
                <a:effectLst/>
                <a:latin typeface="Arial" panose="020B0604020202020204" pitchFamily="34" charset="0"/>
              </a:rPr>
              <a:t>W postępowaniach tych można wobec nieletnich stosować środki wychowawcze, lecznicze oraz poprawcze, wskazane w w/w ustawie. </a:t>
            </a:r>
            <a:endParaRPr lang="uk-UA" sz="2000" dirty="0" smtClean="0">
              <a:effectLst/>
              <a:latin typeface="Arial" panose="020B0604020202020204" pitchFamily="34" charset="0"/>
            </a:endParaRPr>
          </a:p>
          <a:p>
            <a:pPr algn="just"/>
            <a:endParaRPr lang="uk-UA" sz="2000" b="1" u="sng" dirty="0">
              <a:solidFill>
                <a:srgbClr val="FF0000"/>
              </a:solidFill>
              <a:latin typeface="Arial" panose="020B0604020202020204" pitchFamily="34" charset="0"/>
            </a:endParaRPr>
          </a:p>
          <a:p>
            <a:pPr algn="just"/>
            <a:r>
              <a:rPr lang="uk" sz="2000" dirty="0">
                <a:latin typeface="Arial" panose="020B0604020202020204" pitchFamily="34" charset="0"/>
              </a:rPr>
              <a:t>Провадження у справах неповнолітніх здійснюють </a:t>
            </a:r>
            <a:r>
              <a:rPr lang="uk" sz="2000" b="1" u="sng" dirty="0">
                <a:solidFill>
                  <a:srgbClr val="FF0000"/>
                </a:solidFill>
                <a:latin typeface="Arial" panose="020B0604020202020204" pitchFamily="34" charset="0"/>
              </a:rPr>
              <a:t>сімейні суди.</a:t>
            </a:r>
          </a:p>
          <a:p>
            <a:pPr algn="just"/>
            <a:r>
              <a:rPr lang="uk" sz="2000" dirty="0">
                <a:latin typeface="Arial" panose="020B0604020202020204" pitchFamily="34" charset="0"/>
              </a:rPr>
              <a:t>У </a:t>
            </a:r>
            <a:r>
              <a:rPr lang="uk" sz="2000" dirty="0" smtClean="0">
                <a:latin typeface="Arial" panose="020B0604020202020204" pitchFamily="34" charset="0"/>
              </a:rPr>
              <a:t>такому провадженні </a:t>
            </a:r>
            <a:r>
              <a:rPr lang="uk" sz="2000" dirty="0">
                <a:latin typeface="Arial" panose="020B0604020202020204" pitchFamily="34" charset="0"/>
              </a:rPr>
              <a:t>до неповнолітніх можуть бути застосовані виховні, лікувальні та виправні заходи, зазначені у вищезазначеному Законі.</a:t>
            </a:r>
            <a:endParaRPr lang="pl-PL" sz="2000" b="1" u="sng" dirty="0">
              <a:solidFill>
                <a:srgbClr val="FF0000"/>
              </a:solidFill>
            </a:endParaRPr>
          </a:p>
          <a:p>
            <a:pPr algn="just"/>
            <a:endParaRPr lang="pl-PL" sz="2000" b="1" u="sng" dirty="0">
              <a:solidFill>
                <a:srgbClr val="FF0000"/>
              </a:solidFill>
            </a:endParaRPr>
          </a:p>
        </p:txBody>
      </p:sp>
    </p:spTree>
    <p:extLst>
      <p:ext uri="{BB962C8B-B14F-4D97-AF65-F5344CB8AC3E}">
        <p14:creationId xmlns:p14="http://schemas.microsoft.com/office/powerpoint/2010/main" xmlns="" val="9538567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1781B5BC-B6BE-AD14-0985-D436D112ACFB}"/>
              </a:ext>
            </a:extLst>
          </p:cNvPr>
          <p:cNvSpPr>
            <a:spLocks noGrp="1"/>
          </p:cNvSpPr>
          <p:nvPr>
            <p:ph type="title"/>
          </p:nvPr>
        </p:nvSpPr>
        <p:spPr/>
        <p:txBody>
          <a:bodyPr>
            <a:normAutofit fontScale="90000"/>
          </a:bodyPr>
          <a:lstStyle/>
          <a:p>
            <a:pPr algn="ctr"/>
            <a:r>
              <a:rPr lang="pl-PL" sz="4400" b="1" dirty="0">
                <a:solidFill>
                  <a:srgbClr val="00B050"/>
                </a:solidFill>
                <a:latin typeface="Algerian" panose="04020705040A02060702" pitchFamily="82" charset="0"/>
              </a:rPr>
              <a:t>ODPOWIEDZIALNOŚĆ PRAWNA I KARNA NIELETNICH </a:t>
            </a:r>
            <a:br>
              <a:rPr lang="pl-PL" sz="4400" b="1" dirty="0">
                <a:solidFill>
                  <a:srgbClr val="00B050"/>
                </a:solidFill>
                <a:latin typeface="Algerian" panose="04020705040A02060702" pitchFamily="82" charset="0"/>
              </a:rPr>
            </a:br>
            <a:r>
              <a:rPr lang="pl-PL" sz="2400" b="1" dirty="0">
                <a:solidFill>
                  <a:srgbClr val="00B050"/>
                </a:solidFill>
                <a:latin typeface="Algerian" panose="04020705040A02060702" pitchFamily="82" charset="0"/>
              </a:rPr>
              <a:t>Ustawa o postępowaniu w sprawach nieletnich</a:t>
            </a:r>
            <a:endParaRPr lang="pl-PL" dirty="0"/>
          </a:p>
        </p:txBody>
      </p:sp>
      <p:sp>
        <p:nvSpPr>
          <p:cNvPr id="3" name="Symbol zastępczy zawartości 2">
            <a:extLst>
              <a:ext uri="{FF2B5EF4-FFF2-40B4-BE49-F238E27FC236}">
                <a16:creationId xmlns="" xmlns:a16="http://schemas.microsoft.com/office/drawing/2014/main" id="{D97D1FA3-FE34-C27F-FC7F-E6D348F35FBD}"/>
              </a:ext>
            </a:extLst>
          </p:cNvPr>
          <p:cNvSpPr>
            <a:spLocks noGrp="1"/>
          </p:cNvSpPr>
          <p:nvPr>
            <p:ph sz="half" idx="1"/>
          </p:nvPr>
        </p:nvSpPr>
        <p:spPr/>
        <p:txBody>
          <a:bodyPr>
            <a:normAutofit fontScale="62500" lnSpcReduction="20000"/>
          </a:bodyPr>
          <a:lstStyle/>
          <a:p>
            <a:pPr marL="0" indent="0" algn="just">
              <a:buNone/>
            </a:pPr>
            <a:r>
              <a:rPr lang="pl-PL" dirty="0"/>
              <a:t>Art. 2 [Podstawa postępowania] Przewidziane w ustawie działania podejmuje się w wypadkach, gdy nieletni </a:t>
            </a:r>
            <a:r>
              <a:rPr lang="pl-PL" b="1" dirty="0"/>
              <a:t>wykazuje przejawy demoralizacji lub dopuści się czynu karalnego.</a:t>
            </a:r>
          </a:p>
          <a:p>
            <a:pPr marL="0" indent="0" algn="just">
              <a:buNone/>
            </a:pPr>
            <a:r>
              <a:rPr lang="pl-PL" dirty="0"/>
              <a:t>Art. 3 [Dobro nieletniego] </a:t>
            </a:r>
          </a:p>
          <a:p>
            <a:pPr marL="0" indent="0" algn="just">
              <a:buNone/>
            </a:pPr>
            <a:r>
              <a:rPr lang="pl-PL" dirty="0"/>
              <a:t>§ 1. W sprawie nieletniego </a:t>
            </a:r>
            <a:r>
              <a:rPr lang="pl-PL" b="1" dirty="0"/>
              <a:t>należy kierować się przede wszystkim jego dobrem</a:t>
            </a:r>
            <a:r>
              <a:rPr lang="pl-PL" dirty="0"/>
              <a:t>, dążąc do osiągnięcia korzystnych zmian w osobowości i zachowaniu się nieletniego oraz zmierzając w miarę potrzeby do prawidłowego spełniania przez rodziców lub opiekuna ich obowiązków wobec nieletniego, uwzględniając przy tym interes społeczny.</a:t>
            </a:r>
          </a:p>
          <a:p>
            <a:pPr marL="0" indent="0" algn="just">
              <a:buNone/>
            </a:pPr>
            <a:r>
              <a:rPr lang="pl-PL" dirty="0"/>
              <a:t>§ 2. W postępowaniu z nieletnim bierze się pod uwagę osobowość nieletniego, </a:t>
            </a:r>
            <a:r>
              <a:rPr lang="pl-PL" b="1" dirty="0"/>
              <a:t>a w szczególności wiek, stan zdrowia, stopień rozwoju psychicznego i fizycznego, cechy charakteru, a także zachowanie się oraz przyczyny i stopień demoralizacji, charakter środowiska oraz warunki wychowania nieletniego</a:t>
            </a:r>
            <a:r>
              <a:rPr lang="pl-PL" dirty="0" smtClean="0"/>
              <a:t>.</a:t>
            </a:r>
            <a:endParaRPr lang="pl-PL" dirty="0"/>
          </a:p>
        </p:txBody>
      </p:sp>
      <p:sp>
        <p:nvSpPr>
          <p:cNvPr id="4" name="Symbol zastępczy zawartości 3">
            <a:extLst>
              <a:ext uri="{FF2B5EF4-FFF2-40B4-BE49-F238E27FC236}">
                <a16:creationId xmlns="" xmlns:a16="http://schemas.microsoft.com/office/drawing/2014/main" id="{747B043E-A5AE-B5F5-7D55-9F47D3BBED0B}"/>
              </a:ext>
            </a:extLst>
          </p:cNvPr>
          <p:cNvSpPr>
            <a:spLocks noGrp="1"/>
          </p:cNvSpPr>
          <p:nvPr>
            <p:ph sz="half" idx="2"/>
          </p:nvPr>
        </p:nvSpPr>
        <p:spPr>
          <a:xfrm>
            <a:off x="6172200" y="1825625"/>
            <a:ext cx="5312664" cy="4351338"/>
          </a:xfrm>
        </p:spPr>
        <p:txBody>
          <a:bodyPr>
            <a:noAutofit/>
          </a:bodyPr>
          <a:lstStyle/>
          <a:p>
            <a:pPr marL="0" indent="0" algn="just">
              <a:buNone/>
            </a:pPr>
            <a:r>
              <a:rPr lang="uk" sz="1600" dirty="0"/>
              <a:t>Стаття 2 [Підстава для провадження] Дії, передбачені актом, вживаються у випадках, коли неповнолітній </a:t>
            </a:r>
            <a:r>
              <a:rPr lang="uk" sz="1600" b="1" dirty="0"/>
              <a:t>має ознаки деморалізації або вчиняє злочинне діяння.</a:t>
            </a:r>
          </a:p>
          <a:p>
            <a:pPr marL="0" indent="0" algn="just">
              <a:buNone/>
            </a:pPr>
            <a:r>
              <a:rPr lang="uk" sz="1600" dirty="0"/>
              <a:t>Стаття 3 [Добробут неповнолітніх]</a:t>
            </a:r>
          </a:p>
          <a:p>
            <a:pPr marL="0" indent="0" algn="just">
              <a:buNone/>
            </a:pPr>
            <a:r>
              <a:rPr lang="uk" sz="1600" dirty="0"/>
              <a:t>§ 1. У випадку неповнолітнього </a:t>
            </a:r>
            <a:r>
              <a:rPr lang="uk" sz="1600" b="1" dirty="0"/>
              <a:t>слід керуватися насамперед його </a:t>
            </a:r>
            <a:r>
              <a:rPr lang="uk" sz="1600" b="1" dirty="0" smtClean="0"/>
              <a:t>добробутом</a:t>
            </a:r>
            <a:r>
              <a:rPr lang="uk" sz="1600" dirty="0" smtClean="0"/>
              <a:t>, </a:t>
            </a:r>
            <a:r>
              <a:rPr lang="uk" sz="1600" dirty="0"/>
              <a:t>прагнучи домогтися сприятливих змін в особистості та поведінці неповнолітнього, а також, у разі потреби, на належне виконання батьками або опікуном своїх </a:t>
            </a:r>
            <a:r>
              <a:rPr lang="uk" sz="1600" dirty="0" smtClean="0"/>
              <a:t>зобов'язань </a:t>
            </a:r>
            <a:r>
              <a:rPr lang="uk" sz="1600" dirty="0"/>
              <a:t>щодо неповнолітнього з урахуванням соціального інтересу.</a:t>
            </a:r>
          </a:p>
          <a:p>
            <a:pPr marL="0" indent="0" algn="just">
              <a:buNone/>
            </a:pPr>
            <a:r>
              <a:rPr lang="uk" sz="1600" dirty="0"/>
              <a:t>§ 2. У </a:t>
            </a:r>
            <a:r>
              <a:rPr lang="uk" sz="1600" dirty="0" smtClean="0"/>
              <a:t>стосунку до неповнолітнього </a:t>
            </a:r>
            <a:r>
              <a:rPr lang="uk" sz="1600" b="1" dirty="0" smtClean="0"/>
              <a:t>враховується </a:t>
            </a:r>
            <a:r>
              <a:rPr lang="uk" sz="1600" dirty="0" smtClean="0"/>
              <a:t>особа </a:t>
            </a:r>
            <a:r>
              <a:rPr lang="uk" sz="1600" dirty="0"/>
              <a:t>неповнолітнього, </a:t>
            </a:r>
            <a:r>
              <a:rPr lang="uk" sz="1600" b="1" dirty="0"/>
              <a:t>зокрема вік, стан здоров’я, рівень психічного та фізичного розвитку, риси характеру, а також поведінка та причини та ступінь деморалізації, характер оточення та умови </a:t>
            </a:r>
            <a:r>
              <a:rPr lang="uk" sz="1600" b="1" dirty="0" smtClean="0"/>
              <a:t>виховання неповнолітнього</a:t>
            </a:r>
            <a:r>
              <a:rPr lang="uk" sz="1600" dirty="0" smtClean="0"/>
              <a:t>.</a:t>
            </a:r>
            <a:endParaRPr lang="uk" sz="1600" dirty="0"/>
          </a:p>
          <a:p>
            <a:endParaRPr lang="pl-PL" sz="1600" dirty="0"/>
          </a:p>
          <a:p>
            <a:pPr marL="0" indent="0">
              <a:buNone/>
            </a:pPr>
            <a:endParaRPr lang="pl-PL" sz="1600" dirty="0"/>
          </a:p>
        </p:txBody>
      </p:sp>
      <p:pic>
        <p:nvPicPr>
          <p:cNvPr id="5" name="Obraz 4">
            <a:extLst>
              <a:ext uri="{FF2B5EF4-FFF2-40B4-BE49-F238E27FC236}">
                <a16:creationId xmlns="" xmlns:a16="http://schemas.microsoft.com/office/drawing/2014/main" id="{E6B5BDF3-1A70-8A37-939F-C9185080A46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3345859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1781B5BC-B6BE-AD14-0985-D436D112ACFB}"/>
              </a:ext>
            </a:extLst>
          </p:cNvPr>
          <p:cNvSpPr>
            <a:spLocks noGrp="1"/>
          </p:cNvSpPr>
          <p:nvPr>
            <p:ph type="title"/>
          </p:nvPr>
        </p:nvSpPr>
        <p:spPr/>
        <p:txBody>
          <a:bodyPr>
            <a:normAutofit fontScale="90000"/>
          </a:bodyPr>
          <a:lstStyle/>
          <a:p>
            <a:pPr algn="ctr"/>
            <a:r>
              <a:rPr lang="pl-PL" sz="4400" b="1" dirty="0">
                <a:solidFill>
                  <a:srgbClr val="00B050"/>
                </a:solidFill>
                <a:latin typeface="Algerian" panose="04020705040A02060702" pitchFamily="82" charset="0"/>
              </a:rPr>
              <a:t>ODPOWIEDZIALNOŚĆ PRAWNA I KARNA NIELETNICH </a:t>
            </a:r>
            <a:br>
              <a:rPr lang="pl-PL" sz="4400" b="1" dirty="0">
                <a:solidFill>
                  <a:srgbClr val="00B050"/>
                </a:solidFill>
                <a:latin typeface="Algerian" panose="04020705040A02060702" pitchFamily="82" charset="0"/>
              </a:rPr>
            </a:br>
            <a:r>
              <a:rPr lang="pl-PL" sz="2400" b="1" dirty="0">
                <a:solidFill>
                  <a:srgbClr val="00B050"/>
                </a:solidFill>
                <a:latin typeface="Algerian" panose="04020705040A02060702" pitchFamily="82" charset="0"/>
              </a:rPr>
              <a:t>Ustawa o postępowaniu w sprawach nieletnich</a:t>
            </a:r>
            <a:endParaRPr lang="pl-PL" dirty="0"/>
          </a:p>
        </p:txBody>
      </p:sp>
      <p:sp>
        <p:nvSpPr>
          <p:cNvPr id="3" name="Symbol zastępczy zawartości 2">
            <a:extLst>
              <a:ext uri="{FF2B5EF4-FFF2-40B4-BE49-F238E27FC236}">
                <a16:creationId xmlns="" xmlns:a16="http://schemas.microsoft.com/office/drawing/2014/main" id="{D97D1FA3-FE34-C27F-FC7F-E6D348F35FBD}"/>
              </a:ext>
            </a:extLst>
          </p:cNvPr>
          <p:cNvSpPr>
            <a:spLocks noGrp="1"/>
          </p:cNvSpPr>
          <p:nvPr>
            <p:ph sz="half" idx="1"/>
          </p:nvPr>
        </p:nvSpPr>
        <p:spPr>
          <a:xfrm>
            <a:off x="814387" y="1690688"/>
            <a:ext cx="5181600" cy="4544048"/>
          </a:xfrm>
        </p:spPr>
        <p:txBody>
          <a:bodyPr>
            <a:normAutofit fontScale="32500" lnSpcReduction="20000"/>
          </a:bodyPr>
          <a:lstStyle/>
          <a:p>
            <a:pPr marL="0" indent="0">
              <a:buNone/>
            </a:pPr>
            <a:r>
              <a:rPr lang="pl-PL" sz="4900" dirty="0"/>
              <a:t>Art. 3a [Postępowanie mediacyjne] </a:t>
            </a:r>
          </a:p>
          <a:p>
            <a:pPr marL="0" indent="0" algn="just">
              <a:buNone/>
            </a:pPr>
            <a:r>
              <a:rPr lang="pl-PL" sz="4900" dirty="0"/>
              <a:t>§ 1. W każdym stadium postępowania sąd rodzinny może, z inicjatywy lub za zgodą pokrzywdzonego i nieletniego, skierować sprawę do instytucji lub osoby godnej zaufania w celu przeprowadzenia postępowania mediacyjnego.</a:t>
            </a:r>
          </a:p>
          <a:p>
            <a:pPr marL="0" indent="0" algn="just">
              <a:buNone/>
            </a:pPr>
            <a:r>
              <a:rPr lang="pl-PL" sz="4900" dirty="0"/>
              <a:t>§ 2. Instytucja lub osoba godna zaufania sporządza, po przeprowadzeniu postępowania mediacyjnego, sprawozdanie z jego przebiegu i wyników, które sąd rodzinny bierze pod uwagę, orzekając w sprawie nieletniego.</a:t>
            </a:r>
          </a:p>
          <a:p>
            <a:pPr marL="0" indent="0" algn="just">
              <a:buNone/>
            </a:pPr>
            <a:r>
              <a:rPr lang="pl-PL" sz="4900" dirty="0"/>
              <a:t>§ 3. Minister Sprawiedliwości określi, w drodze rozporządzenia, szczegółowe zasady i tryb przeprowadzania mediacji, regulując zwłaszcza warunki, jakim powinny odpowiadać instytucje i osoby uprawnione do jej przeprowadzania, sposób rejestracji tych instytucji i osób oraz szkolenia mediatorów, zakres i warunki udostępniania im akt sprawy, formę i zakres sprawozdania z przebiegu i wyników postępowania mediacyjnego, mając na względzie wychowawczą rolę postępowania mediacyjnego, interes pokrzywdzonego, dobrowolność i poufność mediacji oraz fachowość i bezstronność mediatora</a:t>
            </a:r>
            <a:r>
              <a:rPr lang="pl-PL" sz="4900" dirty="0" smtClean="0"/>
              <a:t>.</a:t>
            </a:r>
            <a:endParaRPr lang="pl-PL" sz="4900" dirty="0"/>
          </a:p>
        </p:txBody>
      </p:sp>
      <p:sp>
        <p:nvSpPr>
          <p:cNvPr id="4" name="Symbol zastępczy zawartości 3">
            <a:extLst>
              <a:ext uri="{FF2B5EF4-FFF2-40B4-BE49-F238E27FC236}">
                <a16:creationId xmlns="" xmlns:a16="http://schemas.microsoft.com/office/drawing/2014/main" id="{747B043E-A5AE-B5F5-7D55-9F47D3BBED0B}"/>
              </a:ext>
            </a:extLst>
          </p:cNvPr>
          <p:cNvSpPr>
            <a:spLocks noGrp="1"/>
          </p:cNvSpPr>
          <p:nvPr>
            <p:ph sz="half" idx="2"/>
          </p:nvPr>
        </p:nvSpPr>
        <p:spPr>
          <a:xfrm>
            <a:off x="6172200" y="1752473"/>
            <a:ext cx="5596128" cy="4351338"/>
          </a:xfrm>
        </p:spPr>
        <p:txBody>
          <a:bodyPr>
            <a:noAutofit/>
          </a:bodyPr>
          <a:lstStyle/>
          <a:p>
            <a:pPr marL="0" indent="0">
              <a:buNone/>
            </a:pPr>
            <a:r>
              <a:rPr lang="uk" sz="1450" dirty="0"/>
              <a:t>Стаття 3a [Процедура </a:t>
            </a:r>
            <a:r>
              <a:rPr lang="uk" sz="1450" dirty="0" smtClean="0"/>
              <a:t>посередництва]</a:t>
            </a:r>
            <a:endParaRPr lang="uk" sz="1450" dirty="0"/>
          </a:p>
          <a:p>
            <a:pPr marL="0" indent="0" algn="just">
              <a:buNone/>
            </a:pPr>
            <a:r>
              <a:rPr lang="uk" sz="1450" dirty="0"/>
              <a:t>§ 1. На будь-якій стадії судового розгляду сімейний суд може за ініціативою або за згодою потерпілої сторони та неповнолітнього передати справу до надійної установи чи особи для посередництва.</a:t>
            </a:r>
          </a:p>
          <a:p>
            <a:pPr marL="0" indent="0" algn="just">
              <a:buNone/>
            </a:pPr>
            <a:r>
              <a:rPr lang="uk" sz="1450" dirty="0"/>
              <a:t>§ 2. Надійна установа чи особа після проведення процедури медіації складає протокол про її перебіг та результати, який сімейний суд враховує при прийнятті рішення щодо неповнолітнього.</a:t>
            </a:r>
          </a:p>
          <a:p>
            <a:pPr marL="0" indent="0" algn="just">
              <a:buNone/>
            </a:pPr>
            <a:r>
              <a:rPr lang="uk" sz="1450" dirty="0"/>
              <a:t>§ 3. Міністр юстиції визначає регламентом детальні правила та порядок проведення медіації, зокрема умови, яким мають відповідати установи та особи, уповноважені на проведення медіації, порядок реєстрації цих установ та </a:t>
            </a:r>
            <a:r>
              <a:rPr lang="uk" sz="1450" dirty="0" smtClean="0"/>
              <a:t>осіб </a:t>
            </a:r>
            <a:r>
              <a:rPr lang="uk" sz="1450" dirty="0"/>
              <a:t>та підготовка медіаторів, обсяг та умови надання їм матеріалів </a:t>
            </a:r>
            <a:r>
              <a:rPr lang="uk" sz="1450" dirty="0" smtClean="0"/>
              <a:t>справи, </a:t>
            </a:r>
            <a:r>
              <a:rPr lang="uk" sz="1450" dirty="0"/>
              <a:t>форма та обсяг звіту про хід та результати процедури медіації з урахуванням виховної ролі процедури медіації, інтересу потерпілої сторони, добровільність і конфіденційність медіації, а також професіоналізм і неупередженість медіатора.</a:t>
            </a:r>
          </a:p>
          <a:p>
            <a:pPr marL="0" indent="0">
              <a:buNone/>
            </a:pPr>
            <a:endParaRPr lang="uk" sz="1450" dirty="0"/>
          </a:p>
        </p:txBody>
      </p:sp>
      <p:pic>
        <p:nvPicPr>
          <p:cNvPr id="5" name="Obraz 4">
            <a:extLst>
              <a:ext uri="{FF2B5EF4-FFF2-40B4-BE49-F238E27FC236}">
                <a16:creationId xmlns="" xmlns:a16="http://schemas.microsoft.com/office/drawing/2014/main" id="{3712310B-C55E-2448-C98C-AABF7C31035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31915060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1781B5BC-B6BE-AD14-0985-D436D112ACFB}"/>
              </a:ext>
            </a:extLst>
          </p:cNvPr>
          <p:cNvSpPr>
            <a:spLocks noGrp="1"/>
          </p:cNvSpPr>
          <p:nvPr>
            <p:ph type="title"/>
          </p:nvPr>
        </p:nvSpPr>
        <p:spPr/>
        <p:txBody>
          <a:bodyPr>
            <a:normAutofit fontScale="90000"/>
          </a:bodyPr>
          <a:lstStyle/>
          <a:p>
            <a:pPr algn="ctr"/>
            <a:r>
              <a:rPr lang="pl-PL" sz="4400" b="1" dirty="0">
                <a:solidFill>
                  <a:srgbClr val="00B050"/>
                </a:solidFill>
                <a:latin typeface="Algerian" panose="04020705040A02060702" pitchFamily="82" charset="0"/>
              </a:rPr>
              <a:t>ODPOWIEDZIALNOŚĆ PRAWNA I KARNA NIELETNICH </a:t>
            </a:r>
            <a:br>
              <a:rPr lang="pl-PL" sz="4400" b="1" dirty="0">
                <a:solidFill>
                  <a:srgbClr val="00B050"/>
                </a:solidFill>
                <a:latin typeface="Algerian" panose="04020705040A02060702" pitchFamily="82" charset="0"/>
              </a:rPr>
            </a:br>
            <a:r>
              <a:rPr lang="pl-PL" sz="2400" b="1" dirty="0">
                <a:solidFill>
                  <a:srgbClr val="00B050"/>
                </a:solidFill>
                <a:latin typeface="Algerian" panose="04020705040A02060702" pitchFamily="82" charset="0"/>
              </a:rPr>
              <a:t>Ustawa o postępowaniu w sprawach nieletnich</a:t>
            </a:r>
            <a:endParaRPr lang="pl-PL" dirty="0"/>
          </a:p>
        </p:txBody>
      </p:sp>
      <p:sp>
        <p:nvSpPr>
          <p:cNvPr id="3" name="Symbol zastępczy zawartości 2">
            <a:extLst>
              <a:ext uri="{FF2B5EF4-FFF2-40B4-BE49-F238E27FC236}">
                <a16:creationId xmlns="" xmlns:a16="http://schemas.microsoft.com/office/drawing/2014/main" id="{D97D1FA3-FE34-C27F-FC7F-E6D348F35FBD}"/>
              </a:ext>
            </a:extLst>
          </p:cNvPr>
          <p:cNvSpPr>
            <a:spLocks noGrp="1"/>
          </p:cNvSpPr>
          <p:nvPr>
            <p:ph sz="half" idx="1"/>
          </p:nvPr>
        </p:nvSpPr>
        <p:spPr>
          <a:xfrm>
            <a:off x="814387" y="1690688"/>
            <a:ext cx="5181600" cy="4544048"/>
          </a:xfrm>
        </p:spPr>
        <p:txBody>
          <a:bodyPr>
            <a:normAutofit fontScale="47500" lnSpcReduction="20000"/>
          </a:bodyPr>
          <a:lstStyle/>
          <a:p>
            <a:pPr marL="0" indent="0" algn="just">
              <a:buNone/>
            </a:pPr>
            <a:r>
              <a:rPr lang="pl-PL" sz="3800" dirty="0"/>
              <a:t>Art. 4 [Demoralizacja nieletniego] </a:t>
            </a:r>
          </a:p>
          <a:p>
            <a:pPr marL="0" indent="0" algn="just">
              <a:buNone/>
            </a:pPr>
            <a:r>
              <a:rPr lang="pl-PL" sz="3800" dirty="0"/>
              <a:t>§ 1. </a:t>
            </a:r>
            <a:r>
              <a:rPr lang="pl-PL" sz="3800" b="1" dirty="0"/>
              <a:t>Każdy, kto stwierdzi istnienie okoliczności świadczących o demoralizacji nieletniego</a:t>
            </a:r>
            <a:r>
              <a:rPr lang="pl-PL" sz="3800" dirty="0"/>
              <a:t>, w szczególności naruszanie zasad współżycia społecznego, popełnienie czynu zabronionego, systematyczne uchylanie się od obowiązku szkolnego lub kształcenia zawodowego, używanie alkoholu lub innych środków w celu wprowadzenia się w stan odurzenia, uprawianie nierządu, włóczęgostwo, udział w grupach przestępczych, </a:t>
            </a:r>
            <a:r>
              <a:rPr lang="pl-PL" sz="3800" b="1" u="sng" dirty="0">
                <a:solidFill>
                  <a:srgbClr val="FF0000"/>
                </a:solidFill>
              </a:rPr>
              <a:t>ma społeczny obowiązek odpowiedniego przeciwdziałania temu, a przede wszystkim zawiadomienia o tym rodziców lub opiekuna nieletniego, szkoły, sądu rodzinnego, Policji lub innego właściwego organu.</a:t>
            </a:r>
          </a:p>
          <a:p>
            <a:pPr marL="0" indent="0" algn="just">
              <a:buNone/>
            </a:pPr>
            <a:r>
              <a:rPr lang="pl-PL" sz="3800" dirty="0"/>
              <a:t>§ 2. Każdy, dowiedziawszy się o popełnieniu czynu karalnego przez nieletniego, </a:t>
            </a:r>
            <a:r>
              <a:rPr lang="pl-PL" sz="3800" b="1" u="sng" dirty="0">
                <a:solidFill>
                  <a:srgbClr val="FF0000"/>
                </a:solidFill>
              </a:rPr>
              <a:t>ma społeczny obowiązek zawiadomić o tym sąd rodzinny lub Policję.</a:t>
            </a:r>
          </a:p>
          <a:p>
            <a:endParaRPr lang="pl-PL" dirty="0"/>
          </a:p>
        </p:txBody>
      </p:sp>
      <p:sp>
        <p:nvSpPr>
          <p:cNvPr id="4" name="Symbol zastępczy zawartości 3">
            <a:extLst>
              <a:ext uri="{FF2B5EF4-FFF2-40B4-BE49-F238E27FC236}">
                <a16:creationId xmlns="" xmlns:a16="http://schemas.microsoft.com/office/drawing/2014/main" id="{747B043E-A5AE-B5F5-7D55-9F47D3BBED0B}"/>
              </a:ext>
            </a:extLst>
          </p:cNvPr>
          <p:cNvSpPr>
            <a:spLocks noGrp="1"/>
          </p:cNvSpPr>
          <p:nvPr>
            <p:ph sz="half" idx="2"/>
          </p:nvPr>
        </p:nvSpPr>
        <p:spPr/>
        <p:txBody>
          <a:bodyPr>
            <a:noAutofit/>
          </a:bodyPr>
          <a:lstStyle/>
          <a:p>
            <a:pPr marL="0" indent="0" algn="just">
              <a:buNone/>
            </a:pPr>
            <a:r>
              <a:rPr lang="uk-UA" sz="1600" dirty="0" smtClean="0"/>
              <a:t>Стаття 4 [Деморалізація неповнолітнього]</a:t>
            </a:r>
          </a:p>
          <a:p>
            <a:pPr marL="0" indent="0" algn="just">
              <a:buNone/>
            </a:pPr>
            <a:r>
              <a:rPr lang="uk-UA" sz="1600" b="1" dirty="0" smtClean="0"/>
              <a:t>§ 1. Той, хто виявляє наявність обставин, що свідчать про деморалізацію неповнолітнього</a:t>
            </a:r>
            <a:r>
              <a:rPr lang="uk-UA" sz="1600" dirty="0" smtClean="0"/>
              <a:t>, зокрема порушення засад соціального співжиття, вчинення заборонених дій, систематичне ухилення від навчання в школі чи професійному навчанні, вживання алкоголю чи інших засобів для сп'яніння, залучення у проституції, бродяжництві, участі в злочинних угрупованнях, </a:t>
            </a:r>
            <a:r>
              <a:rPr lang="uk-UA" sz="1600" b="1" u="sng" dirty="0" smtClean="0">
                <a:solidFill>
                  <a:srgbClr val="FF0000"/>
                </a:solidFill>
              </a:rPr>
              <a:t>має соціальний обов'язок адекватно протидіяти цьому, і, перш за все, повідомити батьків або опікуна неповнолітнього, шкільний, сімейний суд, поліцію чи інший компетентний орган.</a:t>
            </a:r>
          </a:p>
          <a:p>
            <a:pPr marL="0" indent="0" algn="just">
              <a:buNone/>
            </a:pPr>
            <a:r>
              <a:rPr lang="uk-UA" sz="1600" dirty="0" smtClean="0"/>
              <a:t>§ 2. Кожен, дізнавшись про вчинення неповнолітнім злочинного діяння, </a:t>
            </a:r>
            <a:r>
              <a:rPr lang="uk-UA" sz="1600" b="1" u="sng" dirty="0" smtClean="0">
                <a:solidFill>
                  <a:srgbClr val="FF0000"/>
                </a:solidFill>
              </a:rPr>
              <a:t>має соціальний обов'язок повідомити про це сімейний суд або поліцію.</a:t>
            </a:r>
          </a:p>
          <a:p>
            <a:pPr marL="0" indent="0" algn="just">
              <a:buNone/>
            </a:pPr>
            <a:endParaRPr lang="uk-UA" sz="1600" dirty="0"/>
          </a:p>
        </p:txBody>
      </p:sp>
      <p:pic>
        <p:nvPicPr>
          <p:cNvPr id="5" name="Obraz 4">
            <a:extLst>
              <a:ext uri="{FF2B5EF4-FFF2-40B4-BE49-F238E27FC236}">
                <a16:creationId xmlns="" xmlns:a16="http://schemas.microsoft.com/office/drawing/2014/main" id="{3712310B-C55E-2448-C98C-AABF7C31035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26910113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D12D70CD-AA01-43B5-D46B-E31BB7D1A5F8}"/>
              </a:ext>
            </a:extLst>
          </p:cNvPr>
          <p:cNvSpPr>
            <a:spLocks noGrp="1"/>
          </p:cNvSpPr>
          <p:nvPr>
            <p:ph type="title"/>
          </p:nvPr>
        </p:nvSpPr>
        <p:spPr/>
        <p:txBody>
          <a:bodyPr>
            <a:normAutofit fontScale="90000"/>
          </a:bodyPr>
          <a:lstStyle/>
          <a:p>
            <a:pPr algn="ctr"/>
            <a:r>
              <a:rPr lang="pl-PL" sz="4400" b="1" dirty="0">
                <a:solidFill>
                  <a:srgbClr val="00B050"/>
                </a:solidFill>
                <a:latin typeface="Algerian" panose="04020705040A02060702" pitchFamily="82" charset="0"/>
              </a:rPr>
              <a:t>ODPOWIEDZIALNOŚĆ PRAWNA I KARNA NIELETNICH </a:t>
            </a:r>
            <a:br>
              <a:rPr lang="pl-PL" sz="4400" b="1" dirty="0">
                <a:solidFill>
                  <a:srgbClr val="00B050"/>
                </a:solidFill>
                <a:latin typeface="Algerian" panose="04020705040A02060702" pitchFamily="82" charset="0"/>
              </a:rPr>
            </a:br>
            <a:r>
              <a:rPr lang="pl-PL" sz="2400" b="1" dirty="0">
                <a:solidFill>
                  <a:srgbClr val="00B050"/>
                </a:solidFill>
                <a:latin typeface="Algerian" panose="04020705040A02060702" pitchFamily="82" charset="0"/>
              </a:rPr>
              <a:t>Ustawa o postępowaniu w sprawach nieletnich</a:t>
            </a:r>
            <a:endParaRPr lang="pl-PL" dirty="0"/>
          </a:p>
        </p:txBody>
      </p:sp>
      <p:sp>
        <p:nvSpPr>
          <p:cNvPr id="4" name="pole tekstowe 3">
            <a:extLst>
              <a:ext uri="{FF2B5EF4-FFF2-40B4-BE49-F238E27FC236}">
                <a16:creationId xmlns="" xmlns:a16="http://schemas.microsoft.com/office/drawing/2014/main" id="{3D0016CF-EA57-6CB8-EE35-2C0661F7367B}"/>
              </a:ext>
            </a:extLst>
          </p:cNvPr>
          <p:cNvSpPr txBox="1"/>
          <p:nvPr/>
        </p:nvSpPr>
        <p:spPr>
          <a:xfrm>
            <a:off x="600075" y="2029290"/>
            <a:ext cx="10877550" cy="4401205"/>
          </a:xfrm>
          <a:prstGeom prst="rect">
            <a:avLst/>
          </a:prstGeom>
          <a:noFill/>
        </p:spPr>
        <p:txBody>
          <a:bodyPr wrap="square">
            <a:spAutoFit/>
          </a:bodyPr>
          <a:lstStyle/>
          <a:p>
            <a:r>
              <a:rPr lang="pl-PL" sz="2000" b="1" dirty="0"/>
              <a:t>Dział II. Środki zapobiegania i zwalczania demoralizacji i przestępczości nieletnich. </a:t>
            </a:r>
          </a:p>
          <a:p>
            <a:pPr algn="just"/>
            <a:endParaRPr lang="pl-PL" sz="2000" dirty="0"/>
          </a:p>
          <a:p>
            <a:pPr algn="just"/>
            <a:r>
              <a:rPr lang="pl-PL" sz="2000" dirty="0"/>
              <a:t>Art. 5 [Kategorie środków] Wobec nieletniego mogą być stosowane </a:t>
            </a:r>
            <a:r>
              <a:rPr lang="pl-PL" sz="2000" u="sng" dirty="0"/>
              <a:t>środki wychowawcze oraz środek poprawczy w postaci umieszczenia w zakładzie poprawczym</a:t>
            </a:r>
            <a:r>
              <a:rPr lang="pl-PL" sz="2000" dirty="0"/>
              <a:t>; kara może być orzeczona tylko w wypadkach prawem przewidzianych, </a:t>
            </a:r>
            <a:r>
              <a:rPr lang="pl-PL" sz="2000" b="1" u="sng" dirty="0">
                <a:solidFill>
                  <a:srgbClr val="FF0000"/>
                </a:solidFill>
              </a:rPr>
              <a:t>jeżeli inne środki nie są w stanie zapewnić resocjalizacji nieletniego</a:t>
            </a:r>
            <a:r>
              <a:rPr lang="pl-PL" sz="2000" b="1" u="sng" dirty="0" smtClean="0">
                <a:solidFill>
                  <a:srgbClr val="FF0000"/>
                </a:solidFill>
              </a:rPr>
              <a:t>.</a:t>
            </a:r>
            <a:endParaRPr lang="uk-UA" sz="2000" b="1" u="sng" dirty="0" smtClean="0">
              <a:solidFill>
                <a:srgbClr val="FF0000"/>
              </a:solidFill>
            </a:endParaRPr>
          </a:p>
          <a:p>
            <a:pPr algn="just"/>
            <a:endParaRPr lang="uk-UA" sz="2000" b="1" u="sng" dirty="0">
              <a:solidFill>
                <a:srgbClr val="FF0000"/>
              </a:solidFill>
            </a:endParaRPr>
          </a:p>
          <a:p>
            <a:r>
              <a:rPr lang="uk" sz="2000" b="1" dirty="0"/>
              <a:t>Розділ II. Заходи щодо запобігання та протидії деморалізації та злочинності неповнолітніх.</a:t>
            </a:r>
          </a:p>
          <a:p>
            <a:pPr algn="just"/>
            <a:endParaRPr lang="pl-PL" sz="2000" dirty="0"/>
          </a:p>
          <a:p>
            <a:pPr algn="just"/>
            <a:r>
              <a:rPr lang="uk" sz="2000" dirty="0"/>
              <a:t>Стаття 5. [Категорії заходів] До неповнолітнього можуть застосовуватися </a:t>
            </a:r>
            <a:r>
              <a:rPr lang="uk" sz="2000" u="sng" dirty="0"/>
              <a:t>заходи виховання та виховний захід у вигляді поміщення до виправної </a:t>
            </a:r>
            <a:r>
              <a:rPr lang="uk" sz="2000" u="sng" dirty="0" smtClean="0"/>
              <a:t>установи</a:t>
            </a:r>
            <a:r>
              <a:rPr lang="uk" sz="2000" dirty="0" smtClean="0"/>
              <a:t>; покарання може </a:t>
            </a:r>
            <a:r>
              <a:rPr lang="uk" sz="2000" dirty="0"/>
              <a:t>бути призначене лише у випадках, передбачених законом, </a:t>
            </a:r>
            <a:r>
              <a:rPr lang="uk" sz="2000" b="1" u="sng" dirty="0">
                <a:solidFill>
                  <a:srgbClr val="FF0000"/>
                </a:solidFill>
              </a:rPr>
              <a:t>якщо інші заходи не можуть забезпечити реабілітацію неповнолітнього.</a:t>
            </a:r>
          </a:p>
          <a:p>
            <a:pPr algn="just"/>
            <a:endParaRPr lang="pl-PL" sz="2000" b="1" u="sng" dirty="0">
              <a:solidFill>
                <a:srgbClr val="FF0000"/>
              </a:solidFill>
            </a:endParaRPr>
          </a:p>
        </p:txBody>
      </p:sp>
    </p:spTree>
    <p:extLst>
      <p:ext uri="{BB962C8B-B14F-4D97-AF65-F5344CB8AC3E}">
        <p14:creationId xmlns:p14="http://schemas.microsoft.com/office/powerpoint/2010/main" xmlns="" val="1317255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66725" y="1933575"/>
            <a:ext cx="11258550" cy="400110"/>
          </a:xfrm>
          <a:prstGeom prst="rect">
            <a:avLst/>
          </a:prstGeom>
          <a:noFill/>
        </p:spPr>
        <p:txBody>
          <a:bodyPr wrap="square">
            <a:spAutoFit/>
          </a:bodyPr>
          <a:lstStyle/>
          <a:p>
            <a:pPr algn="just"/>
            <a:r>
              <a:rPr lang="pl-PL" sz="2000" dirty="0">
                <a:effectLst/>
                <a:latin typeface="Arial" panose="020B0604020202020204" pitchFamily="34" charset="0"/>
              </a:rPr>
              <a:t>. </a:t>
            </a:r>
            <a:endParaRPr lang="pl-PL" sz="2000" b="1" u="sng" dirty="0">
              <a:solidFill>
                <a:srgbClr val="FF0000"/>
              </a:solidFill>
            </a:endParaRPr>
          </a:p>
        </p:txBody>
      </p:sp>
      <p:sp>
        <p:nvSpPr>
          <p:cNvPr id="8" name="pole tekstowe 7">
            <a:extLst>
              <a:ext uri="{FF2B5EF4-FFF2-40B4-BE49-F238E27FC236}">
                <a16:creationId xmlns="" xmlns:a16="http://schemas.microsoft.com/office/drawing/2014/main" id="{EDC20293-994A-B649-C032-875FC3586184}"/>
              </a:ext>
            </a:extLst>
          </p:cNvPr>
          <p:cNvSpPr txBox="1"/>
          <p:nvPr/>
        </p:nvSpPr>
        <p:spPr>
          <a:xfrm>
            <a:off x="209550" y="2029986"/>
            <a:ext cx="11515725" cy="3416320"/>
          </a:xfrm>
          <a:prstGeom prst="rect">
            <a:avLst/>
          </a:prstGeom>
          <a:noFill/>
        </p:spPr>
        <p:txBody>
          <a:bodyPr wrap="square">
            <a:spAutoFit/>
          </a:bodyPr>
          <a:lstStyle/>
          <a:p>
            <a:endParaRPr lang="pl-PL" dirty="0"/>
          </a:p>
          <a:p>
            <a:r>
              <a:rPr lang="pl-PL" dirty="0"/>
              <a:t>Art. 6 [Katalog środków] Wobec nieletnich sąd rodzinny może:</a:t>
            </a:r>
          </a:p>
          <a:p>
            <a:r>
              <a:rPr lang="pl-PL" dirty="0"/>
              <a:t>1) udzielić upomnienia;</a:t>
            </a:r>
          </a:p>
          <a:p>
            <a:r>
              <a:rPr lang="pl-PL" dirty="0"/>
              <a:t>2) zobowiązać do określonego postępowania, a zwłaszcza do naprawienia wyrządzonej szkody, do wykonania określonych prac lub świadczeń na rzecz pokrzywdzonego lub społeczności lokalnej, do przeproszenia pokrzywdzonego, do podjęcia nauki lub pracy, do uczestniczenia w odpowiednich zajęciach o charakterze wychowawczym, terapeutycznym lub szkoleniowym, do powstrzymania się od przebywania w określonych środowiskach lub miejscach albo do zaniechania używania alkoholu lub innego środka w celu wprowadzania się w stan odurzenia;</a:t>
            </a:r>
          </a:p>
          <a:p>
            <a:r>
              <a:rPr lang="pl-PL" dirty="0"/>
              <a:t>3) ustanowić nadzór odpowiedzialny rodziców lub opiekuna;</a:t>
            </a:r>
          </a:p>
          <a:p>
            <a:r>
              <a:rPr lang="pl-PL" dirty="0"/>
              <a:t>4) ustanowić nadzór organizacji młodzieżowej lub innej organizacji społecznej, zakładu pracy albo osoby godnej zaufania - udzielających poręczenia za nieletniego;</a:t>
            </a:r>
          </a:p>
          <a:p>
            <a:r>
              <a:rPr lang="pl-PL" dirty="0"/>
              <a:t>5) zastosować nadzór kuratora;</a:t>
            </a:r>
          </a:p>
        </p:txBody>
      </p:sp>
    </p:spTree>
    <p:extLst>
      <p:ext uri="{BB962C8B-B14F-4D97-AF65-F5344CB8AC3E}">
        <p14:creationId xmlns:p14="http://schemas.microsoft.com/office/powerpoint/2010/main" xmlns="" val="19414805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3" name="Прямоугольник 2"/>
          <p:cNvSpPr/>
          <p:nvPr/>
        </p:nvSpPr>
        <p:spPr>
          <a:xfrm>
            <a:off x="760475" y="1848624"/>
            <a:ext cx="10671048" cy="3416320"/>
          </a:xfrm>
          <a:prstGeom prst="rect">
            <a:avLst/>
          </a:prstGeom>
        </p:spPr>
        <p:txBody>
          <a:bodyPr wrap="square">
            <a:spAutoFit/>
          </a:bodyPr>
          <a:lstStyle/>
          <a:p>
            <a:endParaRPr lang="pl-PL" dirty="0"/>
          </a:p>
          <a:p>
            <a:r>
              <a:rPr lang="uk" dirty="0"/>
              <a:t>Стаття 6. [Каталог заходів] У справі щодо неповнолітніх суд по сімейних справах може:</a:t>
            </a:r>
          </a:p>
          <a:p>
            <a:r>
              <a:rPr lang="uk" dirty="0"/>
              <a:t>1) винести попередження;</a:t>
            </a:r>
          </a:p>
          <a:p>
            <a:r>
              <a:rPr lang="uk" dirty="0"/>
              <a:t>2) зобов'язати до конкретного провадження, зокрема відшкодувати заподіяну шкоду, виконати конкретні роботи чи послуги для потерпілого чи місцевої громади, вибачитися перед потерпілим, навчатися чи працювати, брати участь у відповідних освітніх, терапевтичних чи </a:t>
            </a:r>
            <a:r>
              <a:rPr lang="uk" dirty="0" smtClean="0"/>
              <a:t>тренінгах, </a:t>
            </a:r>
            <a:r>
              <a:rPr lang="uk" dirty="0"/>
              <a:t>утримуватися від перебування в певних середовищах чи місцях або утримуватися від вживання алкоголю чи будь-яких інших речовин </a:t>
            </a:r>
            <a:r>
              <a:rPr lang="uk" dirty="0" smtClean="0"/>
              <a:t>що доводять </a:t>
            </a:r>
            <a:r>
              <a:rPr lang="uk" dirty="0"/>
              <a:t>до стану сп’яніння;</a:t>
            </a:r>
          </a:p>
          <a:p>
            <a:r>
              <a:rPr lang="uk" dirty="0"/>
              <a:t>3) встановити відповідальний нагляд за батьками або опікунами;</a:t>
            </a:r>
          </a:p>
          <a:p>
            <a:r>
              <a:rPr lang="uk" dirty="0"/>
              <a:t>4) </a:t>
            </a:r>
            <a:r>
              <a:rPr lang="uk" dirty="0" smtClean="0"/>
              <a:t>встановити </a:t>
            </a:r>
            <a:r>
              <a:rPr lang="uk" dirty="0"/>
              <a:t>нагляд </a:t>
            </a:r>
            <a:r>
              <a:rPr lang="uk" dirty="0" smtClean="0"/>
              <a:t>молодіжної організації </a:t>
            </a:r>
            <a:r>
              <a:rPr lang="uk" dirty="0"/>
              <a:t>чи </a:t>
            </a:r>
            <a:r>
              <a:rPr lang="uk" dirty="0" smtClean="0"/>
              <a:t>іншої громадської організації, робочого місця </a:t>
            </a:r>
            <a:r>
              <a:rPr lang="uk" dirty="0"/>
              <a:t>чи </a:t>
            </a:r>
            <a:r>
              <a:rPr lang="uk" dirty="0" smtClean="0"/>
              <a:t>довіреної особи – для надання поруки </a:t>
            </a:r>
            <a:r>
              <a:rPr lang="uk" dirty="0"/>
              <a:t>неповнолітньому;</a:t>
            </a:r>
          </a:p>
          <a:p>
            <a:r>
              <a:rPr lang="uk" dirty="0"/>
              <a:t>5) застосовувати нагляд </a:t>
            </a:r>
            <a:r>
              <a:rPr lang="uk" dirty="0" smtClean="0"/>
              <a:t>куратора;</a:t>
            </a:r>
            <a:endParaRPr lang="uk" dirty="0"/>
          </a:p>
        </p:txBody>
      </p:sp>
    </p:spTree>
    <p:extLst>
      <p:ext uri="{BB962C8B-B14F-4D97-AF65-F5344CB8AC3E}">
        <p14:creationId xmlns:p14="http://schemas.microsoft.com/office/powerpoint/2010/main" xmlns="" val="41295260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66725" y="1933575"/>
            <a:ext cx="11258550" cy="400110"/>
          </a:xfrm>
          <a:prstGeom prst="rect">
            <a:avLst/>
          </a:prstGeom>
          <a:noFill/>
        </p:spPr>
        <p:txBody>
          <a:bodyPr wrap="square">
            <a:spAutoFit/>
          </a:bodyPr>
          <a:lstStyle/>
          <a:p>
            <a:pPr algn="just"/>
            <a:r>
              <a:rPr lang="pl-PL" sz="2000" dirty="0">
                <a:effectLst/>
                <a:latin typeface="Arial" panose="020B0604020202020204" pitchFamily="34" charset="0"/>
              </a:rPr>
              <a:t>. </a:t>
            </a:r>
            <a:endParaRPr lang="pl-PL" sz="2000" b="1" u="sng" dirty="0">
              <a:solidFill>
                <a:srgbClr val="FF0000"/>
              </a:solidFill>
            </a:endParaRPr>
          </a:p>
        </p:txBody>
      </p:sp>
      <p:sp>
        <p:nvSpPr>
          <p:cNvPr id="7" name="pole tekstowe 6">
            <a:extLst>
              <a:ext uri="{FF2B5EF4-FFF2-40B4-BE49-F238E27FC236}">
                <a16:creationId xmlns="" xmlns:a16="http://schemas.microsoft.com/office/drawing/2014/main" id="{1B129DCE-D333-8517-9FBD-CCCD4323E807}"/>
              </a:ext>
            </a:extLst>
          </p:cNvPr>
          <p:cNvSpPr txBox="1"/>
          <p:nvPr/>
        </p:nvSpPr>
        <p:spPr>
          <a:xfrm>
            <a:off x="838200" y="1933575"/>
            <a:ext cx="9048750" cy="3693319"/>
          </a:xfrm>
          <a:prstGeom prst="rect">
            <a:avLst/>
          </a:prstGeom>
          <a:noFill/>
        </p:spPr>
        <p:txBody>
          <a:bodyPr wrap="square">
            <a:spAutoFit/>
          </a:bodyPr>
          <a:lstStyle/>
          <a:p>
            <a:pPr algn="just"/>
            <a:r>
              <a:rPr lang="pl-PL" dirty="0"/>
              <a:t>6) skierować do ośrodka kuratorskiego, a także do organizacji społecznej lub instytucji zajmujących się pracą z nieletnimi o charakterze wychowawczym, terapeutycznym lub szkoleniowym, po uprzednim porozumieniu się z tą organizacją lub instytucją;</a:t>
            </a:r>
          </a:p>
          <a:p>
            <a:pPr algn="just"/>
            <a:r>
              <a:rPr lang="pl-PL" dirty="0"/>
              <a:t>7) orzec zakaz prowadzenia pojazdów;</a:t>
            </a:r>
          </a:p>
          <a:p>
            <a:pPr algn="just"/>
            <a:r>
              <a:rPr lang="pl-PL" dirty="0"/>
              <a:t>8) orzec przepadek rzeczy uzyskanych w związku z popełnieniem czynu karalnego;</a:t>
            </a:r>
          </a:p>
          <a:p>
            <a:pPr algn="just"/>
            <a:r>
              <a:rPr lang="pl-PL" dirty="0"/>
              <a:t>9) orzec umieszczenie w młodzieżowym ośrodku wychowawczym albo w rodzinie zastępczej zawodowej, która ukończyła szkolenie przygotowujące do sprawowania opieki nad nieletnim;</a:t>
            </a:r>
          </a:p>
          <a:p>
            <a:pPr algn="just"/>
            <a:r>
              <a:rPr lang="pl-PL" dirty="0"/>
              <a:t>10) orzec umieszczenie w zakładzie poprawczym;</a:t>
            </a:r>
          </a:p>
          <a:p>
            <a:pPr algn="just"/>
            <a:r>
              <a:rPr lang="pl-PL" dirty="0"/>
              <a:t>11) zastosować inne środki zastrzeżone w niniejszej ustawie do właściwości sądu rodzinnego, jak również zastosować środki przewidziane w Kodeksie rodzinnym i opiekuńczym, z wyłączeniem umieszczenia w rodzinie zastępczej spokrewnionej, rodzinie zastępczej niezawodowej, rodzinnym domu dziecka, placówce wsparcia dziennego, placówce opiekuńczo-wychowawczej i regionalnej placówce opiekuńczo-terapeutycznej.</a:t>
            </a:r>
          </a:p>
        </p:txBody>
      </p:sp>
    </p:spTree>
    <p:extLst>
      <p:ext uri="{BB962C8B-B14F-4D97-AF65-F5344CB8AC3E}">
        <p14:creationId xmlns:p14="http://schemas.microsoft.com/office/powerpoint/2010/main" xmlns="" val="3718885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66725" y="1933575"/>
            <a:ext cx="11258550" cy="400110"/>
          </a:xfrm>
          <a:prstGeom prst="rect">
            <a:avLst/>
          </a:prstGeom>
          <a:noFill/>
        </p:spPr>
        <p:txBody>
          <a:bodyPr wrap="square">
            <a:spAutoFit/>
          </a:bodyPr>
          <a:lstStyle/>
          <a:p>
            <a:pPr algn="just"/>
            <a:r>
              <a:rPr lang="pl-PL" sz="2000" dirty="0">
                <a:effectLst/>
                <a:latin typeface="Arial" panose="020B0604020202020204" pitchFamily="34" charset="0"/>
              </a:rPr>
              <a:t>. </a:t>
            </a:r>
            <a:endParaRPr lang="pl-PL" sz="2000" b="1" u="sng" dirty="0">
              <a:solidFill>
                <a:srgbClr val="FF0000"/>
              </a:solidFill>
            </a:endParaRPr>
          </a:p>
        </p:txBody>
      </p:sp>
      <p:sp>
        <p:nvSpPr>
          <p:cNvPr id="8" name="pole tekstowe 7">
            <a:extLst>
              <a:ext uri="{FF2B5EF4-FFF2-40B4-BE49-F238E27FC236}">
                <a16:creationId xmlns="" xmlns:a16="http://schemas.microsoft.com/office/drawing/2014/main" id="{EDC20293-994A-B649-C032-875FC3586184}"/>
              </a:ext>
            </a:extLst>
          </p:cNvPr>
          <p:cNvSpPr txBox="1"/>
          <p:nvPr/>
        </p:nvSpPr>
        <p:spPr>
          <a:xfrm>
            <a:off x="209550" y="2029986"/>
            <a:ext cx="11515725" cy="369332"/>
          </a:xfrm>
          <a:prstGeom prst="rect">
            <a:avLst/>
          </a:prstGeom>
          <a:noFill/>
        </p:spPr>
        <p:txBody>
          <a:bodyPr wrap="square">
            <a:spAutoFit/>
          </a:bodyPr>
          <a:lstStyle/>
          <a:p>
            <a:r>
              <a:rPr lang="pl-PL" dirty="0"/>
              <a:t> </a:t>
            </a:r>
          </a:p>
        </p:txBody>
      </p:sp>
      <p:sp>
        <p:nvSpPr>
          <p:cNvPr id="3" name="Прямоугольник 2"/>
          <p:cNvSpPr/>
          <p:nvPr/>
        </p:nvSpPr>
        <p:spPr>
          <a:xfrm>
            <a:off x="758952" y="2197638"/>
            <a:ext cx="10768584" cy="3416320"/>
          </a:xfrm>
          <a:prstGeom prst="rect">
            <a:avLst/>
          </a:prstGeom>
        </p:spPr>
        <p:txBody>
          <a:bodyPr wrap="square">
            <a:spAutoFit/>
          </a:bodyPr>
          <a:lstStyle/>
          <a:p>
            <a:pPr algn="just"/>
            <a:r>
              <a:rPr lang="uk" dirty="0"/>
              <a:t>6) </a:t>
            </a:r>
            <a:r>
              <a:rPr lang="uk" dirty="0" smtClean="0"/>
              <a:t>направити до </a:t>
            </a:r>
            <a:r>
              <a:rPr lang="uk" dirty="0"/>
              <a:t>центру пробації, а також до громадської організації чи установ, що займаються виховною, лікувальною чи навчальною діяльністю з неповнолітніми, після попередньої консультації з цією організацією чи установою;</a:t>
            </a:r>
          </a:p>
          <a:p>
            <a:pPr algn="just"/>
            <a:r>
              <a:rPr lang="uk" dirty="0"/>
              <a:t>7) винести заборону на керування транспортним засобом;</a:t>
            </a:r>
          </a:p>
          <a:p>
            <a:pPr algn="just"/>
            <a:r>
              <a:rPr lang="uk" dirty="0"/>
              <a:t>8) вимагати вилучення речей, здобутих у зв'язку з вчиненням злочинного діяння;</a:t>
            </a:r>
          </a:p>
          <a:p>
            <a:pPr algn="just"/>
            <a:r>
              <a:rPr lang="uk" dirty="0"/>
              <a:t>9) </a:t>
            </a:r>
            <a:r>
              <a:rPr lang="uk" dirty="0" smtClean="0"/>
              <a:t>постановити влаштування </a:t>
            </a:r>
            <a:r>
              <a:rPr lang="uk" dirty="0"/>
              <a:t>до молодіжного навчального центру або до професійної прийомної сім'ї, яка пройшла навчання з підготовки </a:t>
            </a:r>
            <a:r>
              <a:rPr lang="uk" dirty="0" smtClean="0"/>
              <a:t>догляду </a:t>
            </a:r>
            <a:r>
              <a:rPr lang="uk" dirty="0"/>
              <a:t>за неповнолітніми;</a:t>
            </a:r>
          </a:p>
          <a:p>
            <a:pPr algn="just"/>
            <a:r>
              <a:rPr lang="uk" dirty="0"/>
              <a:t>10) </a:t>
            </a:r>
            <a:r>
              <a:rPr lang="uk" dirty="0" smtClean="0"/>
              <a:t>постановити поміщення </a:t>
            </a:r>
            <a:r>
              <a:rPr lang="uk" dirty="0"/>
              <a:t>у виправну установу;</a:t>
            </a:r>
          </a:p>
          <a:p>
            <a:pPr algn="just"/>
            <a:r>
              <a:rPr lang="uk" dirty="0"/>
              <a:t>11) застосовувати інші передбачені цим </a:t>
            </a:r>
            <a:r>
              <a:rPr lang="uk" dirty="0" smtClean="0"/>
              <a:t>законом заходи в юрисдикції </a:t>
            </a:r>
            <a:r>
              <a:rPr lang="uk" dirty="0"/>
              <a:t>сімейного </a:t>
            </a:r>
            <a:r>
              <a:rPr lang="uk" dirty="0" smtClean="0"/>
              <a:t>суду, </a:t>
            </a:r>
            <a:r>
              <a:rPr lang="uk" dirty="0"/>
              <a:t>а також заходи, передбачені Кодексом про сім'ю та піклування, за винятком влаштування в споріднену прийомну сім'ю, непрофесійну прийомну сім'ю, </a:t>
            </a:r>
            <a:r>
              <a:rPr lang="uk" dirty="0" smtClean="0"/>
              <a:t>сімейний </a:t>
            </a:r>
            <a:r>
              <a:rPr lang="uk" dirty="0"/>
              <a:t>дитячий будинок, заклад денного забезпечення, опікувально-виховний заклад та обласний опікувально-терапевтичний заклад.</a:t>
            </a:r>
          </a:p>
        </p:txBody>
      </p:sp>
    </p:spTree>
    <p:extLst>
      <p:ext uri="{BB962C8B-B14F-4D97-AF65-F5344CB8AC3E}">
        <p14:creationId xmlns:p14="http://schemas.microsoft.com/office/powerpoint/2010/main" xmlns="" val="12541181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Ustawa o postępowaniu w sprawach nieletnich</a:t>
            </a:r>
            <a:br>
              <a:rPr lang="pl-PL" sz="2000" b="1" dirty="0">
                <a:solidFill>
                  <a:srgbClr val="00B050"/>
                </a:solidFill>
                <a:latin typeface="Algerian" panose="04020705040A02060702" pitchFamily="82" charset="0"/>
              </a:rPr>
            </a:br>
            <a:endParaRPr lang="pl-PL" sz="2000" b="1" dirty="0">
              <a:solidFill>
                <a:srgbClr val="00B050"/>
              </a:solidFill>
              <a:latin typeface="Algerian" panose="04020705040A02060702" pitchFamily="82" charset="0"/>
            </a:endParaRP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66725" y="1933575"/>
            <a:ext cx="11258550" cy="400110"/>
          </a:xfrm>
          <a:prstGeom prst="rect">
            <a:avLst/>
          </a:prstGeom>
          <a:noFill/>
        </p:spPr>
        <p:txBody>
          <a:bodyPr wrap="square">
            <a:spAutoFit/>
          </a:bodyPr>
          <a:lstStyle/>
          <a:p>
            <a:pPr algn="just"/>
            <a:r>
              <a:rPr lang="pl-PL" sz="2000" dirty="0">
                <a:effectLst/>
                <a:latin typeface="Arial" panose="020B0604020202020204" pitchFamily="34" charset="0"/>
              </a:rPr>
              <a:t>. </a:t>
            </a:r>
            <a:endParaRPr lang="pl-PL" sz="2000" b="1" u="sng" dirty="0">
              <a:solidFill>
                <a:srgbClr val="FF0000"/>
              </a:solidFill>
            </a:endParaRPr>
          </a:p>
        </p:txBody>
      </p:sp>
      <p:sp>
        <p:nvSpPr>
          <p:cNvPr id="8" name="pole tekstowe 7">
            <a:extLst>
              <a:ext uri="{FF2B5EF4-FFF2-40B4-BE49-F238E27FC236}">
                <a16:creationId xmlns="" xmlns:a16="http://schemas.microsoft.com/office/drawing/2014/main" id="{EDC20293-994A-B649-C032-875FC3586184}"/>
              </a:ext>
            </a:extLst>
          </p:cNvPr>
          <p:cNvSpPr txBox="1"/>
          <p:nvPr/>
        </p:nvSpPr>
        <p:spPr>
          <a:xfrm>
            <a:off x="209550" y="2029986"/>
            <a:ext cx="11515725" cy="369332"/>
          </a:xfrm>
          <a:prstGeom prst="rect">
            <a:avLst/>
          </a:prstGeom>
          <a:noFill/>
        </p:spPr>
        <p:txBody>
          <a:bodyPr wrap="square">
            <a:spAutoFit/>
          </a:bodyPr>
          <a:lstStyle/>
          <a:p>
            <a:r>
              <a:rPr lang="pl-PL" dirty="0"/>
              <a:t> </a:t>
            </a:r>
          </a:p>
        </p:txBody>
      </p:sp>
      <p:sp>
        <p:nvSpPr>
          <p:cNvPr id="7" name="pole tekstowe 6">
            <a:extLst>
              <a:ext uri="{FF2B5EF4-FFF2-40B4-BE49-F238E27FC236}">
                <a16:creationId xmlns="" xmlns:a16="http://schemas.microsoft.com/office/drawing/2014/main" id="{FB91364E-7085-47A2-F1D6-3BE14CB5A126}"/>
              </a:ext>
            </a:extLst>
          </p:cNvPr>
          <p:cNvSpPr txBox="1"/>
          <p:nvPr/>
        </p:nvSpPr>
        <p:spPr>
          <a:xfrm>
            <a:off x="640461" y="2015506"/>
            <a:ext cx="10990707" cy="3493264"/>
          </a:xfrm>
          <a:prstGeom prst="rect">
            <a:avLst/>
          </a:prstGeom>
          <a:noFill/>
        </p:spPr>
        <p:txBody>
          <a:bodyPr wrap="square">
            <a:spAutoFit/>
          </a:bodyPr>
          <a:lstStyle/>
          <a:p>
            <a:r>
              <a:rPr lang="pl-PL" sz="1700" dirty="0"/>
              <a:t>Art. 7 [Inne środki] </a:t>
            </a:r>
          </a:p>
          <a:p>
            <a:r>
              <a:rPr lang="pl-PL" sz="1700" dirty="0"/>
              <a:t>§ 1. Sąd rodzinny może:</a:t>
            </a:r>
          </a:p>
          <a:p>
            <a:r>
              <a:rPr lang="pl-PL" sz="1700" dirty="0"/>
              <a:t>1) zobowiązać rodziców lub opiekuna do poprawy warunków wychowawczych, bytowych lub zdrowotnych nieletniego, a także do ścisłej współpracy ze szkołą, do której nieletni uczęszcza, poradnią psychologiczno-pedagogiczną lub inną poradnią specjalistyczną, zakładem pracy, w którym jest zatrudniony, oraz lekarzem lub zakładem leczniczym;</a:t>
            </a:r>
          </a:p>
          <a:p>
            <a:r>
              <a:rPr lang="pl-PL" sz="1700" dirty="0"/>
              <a:t>2) zobowiązać rodziców lub opiekuna do naprawienia w całości lub w części szkody wyrządzonej przez nieletniego</a:t>
            </a:r>
            <a:r>
              <a:rPr lang="pl-PL" sz="1700" dirty="0" smtClean="0"/>
              <a:t>.</a:t>
            </a:r>
            <a:endParaRPr lang="uk-UA" sz="1700" dirty="0" smtClean="0"/>
          </a:p>
          <a:p>
            <a:endParaRPr lang="uk-UA" sz="1700" dirty="0"/>
          </a:p>
          <a:p>
            <a:r>
              <a:rPr lang="uk" sz="1700" dirty="0"/>
              <a:t>Стаття 7 [Інші заходи]</a:t>
            </a:r>
          </a:p>
          <a:p>
            <a:r>
              <a:rPr lang="uk" sz="1700" dirty="0"/>
              <a:t>§ 1. Сімейний суд може:</a:t>
            </a:r>
          </a:p>
          <a:p>
            <a:r>
              <a:rPr lang="uk" sz="1700" dirty="0"/>
              <a:t>1) зобов'язати батьків або опікуна покращити умови навчання, побуту чи здоров'я неповнолітнього, а також тісно співпрацювати зі школою, яку відвідує неповнолітній, психолого-педагогічною консультацією чи іншим спеціалізованим консультаційним пунктом, місцем роботи, де він </a:t>
            </a:r>
            <a:r>
              <a:rPr lang="uk" sz="1700" dirty="0" smtClean="0"/>
              <a:t>працює, </a:t>
            </a:r>
            <a:r>
              <a:rPr lang="uk" sz="1700" dirty="0"/>
              <a:t>а також </a:t>
            </a:r>
            <a:r>
              <a:rPr lang="uk" sz="1700" dirty="0" smtClean="0"/>
              <a:t>лікарем </a:t>
            </a:r>
            <a:r>
              <a:rPr lang="uk" sz="1700" dirty="0"/>
              <a:t>або </a:t>
            </a:r>
            <a:r>
              <a:rPr lang="uk" sz="1700" dirty="0" smtClean="0"/>
              <a:t>медичним закладом;</a:t>
            </a:r>
            <a:endParaRPr lang="uk" sz="1700" dirty="0"/>
          </a:p>
          <a:p>
            <a:r>
              <a:rPr lang="uk" sz="1700" dirty="0"/>
              <a:t>2) зобов'язати батьків або опікуна повністю або частково відшкодувати шкоду, заподіяну неповнолітнім</a:t>
            </a:r>
            <a:r>
              <a:rPr lang="uk" sz="1700" dirty="0" smtClean="0"/>
              <a:t>.</a:t>
            </a:r>
            <a:endParaRPr lang="uk" sz="1700" dirty="0"/>
          </a:p>
        </p:txBody>
      </p:sp>
    </p:spTree>
    <p:extLst>
      <p:ext uri="{BB962C8B-B14F-4D97-AF65-F5344CB8AC3E}">
        <p14:creationId xmlns:p14="http://schemas.microsoft.com/office/powerpoint/2010/main" xmlns="" val="29792414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KODEKS KARNY </a:t>
            </a: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66725" y="1933575"/>
            <a:ext cx="11258550" cy="400110"/>
          </a:xfrm>
          <a:prstGeom prst="rect">
            <a:avLst/>
          </a:prstGeom>
          <a:noFill/>
        </p:spPr>
        <p:txBody>
          <a:bodyPr wrap="square">
            <a:spAutoFit/>
          </a:bodyPr>
          <a:lstStyle/>
          <a:p>
            <a:pPr algn="just"/>
            <a:r>
              <a:rPr lang="pl-PL" sz="2000" dirty="0">
                <a:effectLst/>
                <a:latin typeface="Arial" panose="020B0604020202020204" pitchFamily="34" charset="0"/>
              </a:rPr>
              <a:t>. </a:t>
            </a:r>
            <a:endParaRPr lang="pl-PL" sz="2000" b="1" u="sng" dirty="0">
              <a:solidFill>
                <a:srgbClr val="FF0000"/>
              </a:solidFill>
            </a:endParaRPr>
          </a:p>
        </p:txBody>
      </p:sp>
      <p:sp>
        <p:nvSpPr>
          <p:cNvPr id="8" name="pole tekstowe 7">
            <a:extLst>
              <a:ext uri="{FF2B5EF4-FFF2-40B4-BE49-F238E27FC236}">
                <a16:creationId xmlns="" xmlns:a16="http://schemas.microsoft.com/office/drawing/2014/main" id="{EDC20293-994A-B649-C032-875FC3586184}"/>
              </a:ext>
            </a:extLst>
          </p:cNvPr>
          <p:cNvSpPr txBox="1"/>
          <p:nvPr/>
        </p:nvSpPr>
        <p:spPr>
          <a:xfrm>
            <a:off x="209550" y="2029986"/>
            <a:ext cx="11515725" cy="369332"/>
          </a:xfrm>
          <a:prstGeom prst="rect">
            <a:avLst/>
          </a:prstGeom>
          <a:noFill/>
        </p:spPr>
        <p:txBody>
          <a:bodyPr wrap="square">
            <a:spAutoFit/>
          </a:bodyPr>
          <a:lstStyle/>
          <a:p>
            <a:r>
              <a:rPr lang="pl-PL" dirty="0"/>
              <a:t> </a:t>
            </a:r>
          </a:p>
        </p:txBody>
      </p:sp>
      <p:sp>
        <p:nvSpPr>
          <p:cNvPr id="7" name="pole tekstowe 6">
            <a:extLst>
              <a:ext uri="{FF2B5EF4-FFF2-40B4-BE49-F238E27FC236}">
                <a16:creationId xmlns="" xmlns:a16="http://schemas.microsoft.com/office/drawing/2014/main" id="{FB91364E-7085-47A2-F1D6-3BE14CB5A126}"/>
              </a:ext>
            </a:extLst>
          </p:cNvPr>
          <p:cNvSpPr txBox="1"/>
          <p:nvPr/>
        </p:nvSpPr>
        <p:spPr>
          <a:xfrm>
            <a:off x="209550" y="2181255"/>
            <a:ext cx="11982449" cy="2308324"/>
          </a:xfrm>
          <a:prstGeom prst="rect">
            <a:avLst/>
          </a:prstGeom>
          <a:noFill/>
        </p:spPr>
        <p:txBody>
          <a:bodyPr wrap="square">
            <a:spAutoFit/>
          </a:bodyPr>
          <a:lstStyle/>
          <a:p>
            <a:r>
              <a:rPr lang="pl-PL" dirty="0">
                <a:latin typeface="Arial" panose="020B0604020202020204" pitchFamily="34" charset="0"/>
              </a:rPr>
              <a:t>O</a:t>
            </a:r>
            <a:r>
              <a:rPr lang="pl-PL" dirty="0">
                <a:effectLst/>
                <a:latin typeface="Arial" panose="020B0604020202020204" pitchFamily="34" charset="0"/>
              </a:rPr>
              <a:t>dpowiedzialność karna nieletniego określona w art. 10 § 2 k.k. jest wyjątkiem od zasady nieodpowiedzialności karnej nieletnich. Nieletni </a:t>
            </a:r>
            <a:r>
              <a:rPr lang="pl-PL" b="1" u="sng" dirty="0">
                <a:solidFill>
                  <a:srgbClr val="FF0000"/>
                </a:solidFill>
                <a:effectLst/>
                <a:latin typeface="Arial" panose="020B0604020202020204" pitchFamily="34" charset="0"/>
              </a:rPr>
              <a:t>może zostać pociągnięty do odpowiedzialności karnej wyłącznie wyjątkowo</a:t>
            </a:r>
            <a:r>
              <a:rPr lang="pl-PL" dirty="0">
                <a:effectLst/>
                <a:latin typeface="Arial" panose="020B0604020202020204" pitchFamily="34" charset="0"/>
              </a:rPr>
              <a:t>, jeżeli</a:t>
            </a:r>
            <a:r>
              <a:rPr lang="pl-PL" dirty="0"/>
              <a:t/>
            </a:r>
            <a:br>
              <a:rPr lang="pl-PL" dirty="0"/>
            </a:br>
            <a:r>
              <a:rPr lang="pl-PL" dirty="0">
                <a:effectLst/>
                <a:latin typeface="Arial" panose="020B0604020202020204" pitchFamily="34" charset="0"/>
              </a:rPr>
              <a:t>dojdzie </a:t>
            </a:r>
            <a:r>
              <a:rPr lang="pl-PL" b="1" u="sng" dirty="0">
                <a:solidFill>
                  <a:srgbClr val="FF0000"/>
                </a:solidFill>
                <a:effectLst/>
                <a:latin typeface="Arial" panose="020B0604020202020204" pitchFamily="34" charset="0"/>
              </a:rPr>
              <a:t>do spełnienia w sposób łączny przesłanek z art. 10 § 2 k.k</a:t>
            </a:r>
            <a:r>
              <a:rPr lang="pl-PL" dirty="0">
                <a:effectLst/>
                <a:latin typeface="Arial" panose="020B0604020202020204" pitchFamily="34" charset="0"/>
              </a:rPr>
              <a:t>., takich jak:</a:t>
            </a:r>
            <a:r>
              <a:rPr lang="pl-PL" dirty="0"/>
              <a:t/>
            </a:r>
            <a:br>
              <a:rPr lang="pl-PL" dirty="0"/>
            </a:br>
            <a:r>
              <a:rPr lang="pl-PL" dirty="0">
                <a:effectLst/>
                <a:latin typeface="Arial" panose="020B0604020202020204" pitchFamily="34" charset="0"/>
              </a:rPr>
              <a:t>1. Popełni czyn, który ma znamiona jednego z przestępstw </a:t>
            </a:r>
            <a:r>
              <a:rPr lang="pl-PL" dirty="0" smtClean="0">
                <a:effectLst/>
                <a:latin typeface="Arial" panose="020B0604020202020204" pitchFamily="34" charset="0"/>
              </a:rPr>
              <a:t>enumeratywnie</a:t>
            </a:r>
            <a:r>
              <a:rPr lang="uk-UA" dirty="0" smtClean="0">
                <a:effectLst/>
                <a:latin typeface="Arial" panose="020B0604020202020204" pitchFamily="34" charset="0"/>
              </a:rPr>
              <a:t> </a:t>
            </a:r>
            <a:r>
              <a:rPr lang="pl-PL" dirty="0" smtClean="0">
                <a:effectLst/>
                <a:latin typeface="Arial" panose="020B0604020202020204" pitchFamily="34" charset="0"/>
              </a:rPr>
              <a:t>wyliczonych </a:t>
            </a:r>
            <a:r>
              <a:rPr lang="pl-PL" dirty="0">
                <a:effectLst/>
                <a:latin typeface="Arial" panose="020B0604020202020204" pitchFamily="34" charset="0"/>
              </a:rPr>
              <a:t>w tym przepisie, </a:t>
            </a:r>
            <a:r>
              <a:rPr lang="uk-UA" dirty="0" smtClean="0">
                <a:effectLst/>
                <a:latin typeface="Arial" panose="020B0604020202020204" pitchFamily="34" charset="0"/>
              </a:rPr>
              <a:t/>
            </a:r>
            <a:br>
              <a:rPr lang="uk-UA" dirty="0" smtClean="0">
                <a:effectLst/>
                <a:latin typeface="Arial" panose="020B0604020202020204" pitchFamily="34" charset="0"/>
              </a:rPr>
            </a:br>
            <a:r>
              <a:rPr lang="pl-PL" dirty="0" smtClean="0">
                <a:effectLst/>
                <a:latin typeface="Arial" panose="020B0604020202020204" pitchFamily="34" charset="0"/>
              </a:rPr>
              <a:t>o </a:t>
            </a:r>
            <a:r>
              <a:rPr lang="pl-PL" dirty="0">
                <a:effectLst/>
                <a:latin typeface="Arial" panose="020B0604020202020204" pitchFamily="34" charset="0"/>
              </a:rPr>
              <a:t>których mowa niżej,</a:t>
            </a:r>
            <a:r>
              <a:rPr lang="pl-PL" dirty="0"/>
              <a:t/>
            </a:r>
            <a:br>
              <a:rPr lang="pl-PL" dirty="0"/>
            </a:br>
            <a:r>
              <a:rPr lang="pl-PL" dirty="0">
                <a:effectLst/>
                <a:latin typeface="Arial" panose="020B0604020202020204" pitchFamily="34" charset="0"/>
              </a:rPr>
              <a:t>2. po ukończeniu 15 roku życia,</a:t>
            </a:r>
            <a:r>
              <a:rPr lang="pl-PL" dirty="0"/>
              <a:t/>
            </a:r>
            <a:br>
              <a:rPr lang="pl-PL" dirty="0"/>
            </a:br>
            <a:r>
              <a:rPr lang="pl-PL" dirty="0">
                <a:effectLst/>
                <a:latin typeface="Arial" panose="020B0604020202020204" pitchFamily="34" charset="0"/>
              </a:rPr>
              <a:t>3. okoliczności sprawy, stopień rozwoju sprawcy, jego warunki i właściwości</a:t>
            </a:r>
            <a:r>
              <a:rPr lang="pl-PL" dirty="0"/>
              <a:t/>
            </a:r>
            <a:br>
              <a:rPr lang="pl-PL" dirty="0"/>
            </a:br>
            <a:r>
              <a:rPr lang="pl-PL" dirty="0">
                <a:effectLst/>
                <a:latin typeface="Arial" panose="020B0604020202020204" pitchFamily="34" charset="0"/>
              </a:rPr>
              <a:t>osobiste przemawiają za jego ukaraniem</a:t>
            </a:r>
            <a:endParaRPr lang="pl-PL" dirty="0"/>
          </a:p>
        </p:txBody>
      </p:sp>
    </p:spTree>
    <p:extLst>
      <p:ext uri="{BB962C8B-B14F-4D97-AF65-F5344CB8AC3E}">
        <p14:creationId xmlns:p14="http://schemas.microsoft.com/office/powerpoint/2010/main" xmlns="" val="29858705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0F0E1D3-46C1-FDE0-00AC-DAE2C6DF0D63}"/>
              </a:ext>
            </a:extLst>
          </p:cNvPr>
          <p:cNvSpPr>
            <a:spLocks noGrp="1"/>
          </p:cNvSpPr>
          <p:nvPr>
            <p:ph type="title"/>
          </p:nvPr>
        </p:nvSpPr>
        <p:spPr>
          <a:xfrm>
            <a:off x="838200" y="365125"/>
            <a:ext cx="10515600" cy="1863725"/>
          </a:xfrm>
        </p:spPr>
        <p:txBody>
          <a:bodyPr>
            <a:normAutofit/>
          </a:bodyPr>
          <a:lstStyle/>
          <a:p>
            <a:pPr algn="ctr"/>
            <a:r>
              <a:rPr lang="pl-PL" sz="4000" b="1" dirty="0">
                <a:solidFill>
                  <a:srgbClr val="00B050"/>
                </a:solidFill>
                <a:latin typeface="Algerian" panose="04020705040A02060702" pitchFamily="82" charset="0"/>
              </a:rPr>
              <a:t>ODPOWIEDZIALNOŚĆ PRAWNA I KARNA NIELETNICH </a:t>
            </a:r>
            <a:br>
              <a:rPr lang="pl-PL" sz="4000" b="1" dirty="0">
                <a:solidFill>
                  <a:srgbClr val="00B050"/>
                </a:solidFill>
                <a:latin typeface="Algerian" panose="04020705040A02060702" pitchFamily="82" charset="0"/>
              </a:rPr>
            </a:br>
            <a:r>
              <a:rPr lang="pl-PL" sz="2000" b="1" dirty="0">
                <a:solidFill>
                  <a:srgbClr val="00B050"/>
                </a:solidFill>
                <a:latin typeface="Algerian" panose="04020705040A02060702" pitchFamily="82" charset="0"/>
              </a:rPr>
              <a:t>KODEKS KARNY </a:t>
            </a:r>
          </a:p>
        </p:txBody>
      </p:sp>
      <p:pic>
        <p:nvPicPr>
          <p:cNvPr id="5" name="Obraz 4">
            <a:extLst>
              <a:ext uri="{FF2B5EF4-FFF2-40B4-BE49-F238E27FC236}">
                <a16:creationId xmlns="" xmlns:a16="http://schemas.microsoft.com/office/drawing/2014/main" id="{4F0B799B-B2CD-7B8A-2E94-D247B63DD91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
        <p:nvSpPr>
          <p:cNvPr id="6" name="pole tekstowe 5">
            <a:extLst>
              <a:ext uri="{FF2B5EF4-FFF2-40B4-BE49-F238E27FC236}">
                <a16:creationId xmlns="" xmlns:a16="http://schemas.microsoft.com/office/drawing/2014/main" id="{FA076F5F-4205-CA51-7EF2-9397B2F477AB}"/>
              </a:ext>
            </a:extLst>
          </p:cNvPr>
          <p:cNvSpPr txBox="1"/>
          <p:nvPr/>
        </p:nvSpPr>
        <p:spPr>
          <a:xfrm>
            <a:off x="466725" y="1933575"/>
            <a:ext cx="11258550" cy="400110"/>
          </a:xfrm>
          <a:prstGeom prst="rect">
            <a:avLst/>
          </a:prstGeom>
          <a:noFill/>
        </p:spPr>
        <p:txBody>
          <a:bodyPr wrap="square">
            <a:spAutoFit/>
          </a:bodyPr>
          <a:lstStyle/>
          <a:p>
            <a:pPr algn="just"/>
            <a:r>
              <a:rPr lang="pl-PL" sz="2000" dirty="0">
                <a:effectLst/>
                <a:latin typeface="Arial" panose="020B0604020202020204" pitchFamily="34" charset="0"/>
              </a:rPr>
              <a:t>. </a:t>
            </a:r>
            <a:endParaRPr lang="pl-PL" sz="2000" b="1" u="sng" dirty="0">
              <a:solidFill>
                <a:srgbClr val="FF0000"/>
              </a:solidFill>
            </a:endParaRPr>
          </a:p>
        </p:txBody>
      </p:sp>
      <p:sp>
        <p:nvSpPr>
          <p:cNvPr id="8" name="pole tekstowe 7">
            <a:extLst>
              <a:ext uri="{FF2B5EF4-FFF2-40B4-BE49-F238E27FC236}">
                <a16:creationId xmlns="" xmlns:a16="http://schemas.microsoft.com/office/drawing/2014/main" id="{EDC20293-994A-B649-C032-875FC3586184}"/>
              </a:ext>
            </a:extLst>
          </p:cNvPr>
          <p:cNvSpPr txBox="1"/>
          <p:nvPr/>
        </p:nvSpPr>
        <p:spPr>
          <a:xfrm>
            <a:off x="209550" y="2029986"/>
            <a:ext cx="11515725" cy="369332"/>
          </a:xfrm>
          <a:prstGeom prst="rect">
            <a:avLst/>
          </a:prstGeom>
          <a:noFill/>
        </p:spPr>
        <p:txBody>
          <a:bodyPr wrap="square">
            <a:spAutoFit/>
          </a:bodyPr>
          <a:lstStyle/>
          <a:p>
            <a:r>
              <a:rPr lang="pl-PL" dirty="0"/>
              <a:t> </a:t>
            </a:r>
          </a:p>
        </p:txBody>
      </p:sp>
      <p:sp>
        <p:nvSpPr>
          <p:cNvPr id="7" name="pole tekstowe 6">
            <a:extLst>
              <a:ext uri="{FF2B5EF4-FFF2-40B4-BE49-F238E27FC236}">
                <a16:creationId xmlns="" xmlns:a16="http://schemas.microsoft.com/office/drawing/2014/main" id="{FB91364E-7085-47A2-F1D6-3BE14CB5A126}"/>
              </a:ext>
            </a:extLst>
          </p:cNvPr>
          <p:cNvSpPr txBox="1"/>
          <p:nvPr/>
        </p:nvSpPr>
        <p:spPr>
          <a:xfrm>
            <a:off x="209550" y="2181255"/>
            <a:ext cx="11982449" cy="369332"/>
          </a:xfrm>
          <a:prstGeom prst="rect">
            <a:avLst/>
          </a:prstGeom>
          <a:noFill/>
        </p:spPr>
        <p:txBody>
          <a:bodyPr wrap="square">
            <a:spAutoFit/>
          </a:bodyPr>
          <a:lstStyle/>
          <a:p>
            <a:endParaRPr lang="pl-PL" dirty="0"/>
          </a:p>
        </p:txBody>
      </p:sp>
      <p:sp>
        <p:nvSpPr>
          <p:cNvPr id="3" name="Прямоугольник 2"/>
          <p:cNvSpPr/>
          <p:nvPr/>
        </p:nvSpPr>
        <p:spPr>
          <a:xfrm>
            <a:off x="947548" y="2394817"/>
            <a:ext cx="10354436" cy="2585323"/>
          </a:xfrm>
          <a:prstGeom prst="rect">
            <a:avLst/>
          </a:prstGeom>
        </p:spPr>
        <p:txBody>
          <a:bodyPr wrap="square">
            <a:spAutoFit/>
          </a:bodyPr>
          <a:lstStyle/>
          <a:p>
            <a:r>
              <a:rPr lang="uk" dirty="0">
                <a:latin typeface="Arial" panose="020B0604020202020204" pitchFamily="34" charset="0"/>
              </a:rPr>
              <a:t>Кримінальна відповідальність неповнолітнього, визначена ст. 10 § 2 Кримінального кодексу є винятком із принципу кримінальної безвідповідальності неповнолітніх. Неповнолітній </a:t>
            </a:r>
            <a:r>
              <a:rPr lang="uk" b="1" u="sng" dirty="0">
                <a:solidFill>
                  <a:srgbClr val="FF0000"/>
                </a:solidFill>
                <a:latin typeface="Arial" panose="020B0604020202020204" pitchFamily="34" charset="0"/>
              </a:rPr>
              <a:t>може бути притягнутий до кримінальної відповідальності лише у виняткових </a:t>
            </a:r>
            <a:r>
              <a:rPr lang="uk" dirty="0" smtClean="0">
                <a:latin typeface="Arial" panose="020B0604020202020204" pitchFamily="34" charset="0"/>
              </a:rPr>
              <a:t>випадках, якщо дотримані</a:t>
            </a:r>
            <a:r>
              <a:rPr lang="uk" dirty="0" smtClean="0"/>
              <a:t> </a:t>
            </a:r>
            <a:r>
              <a:rPr lang="uk" dirty="0" smtClean="0">
                <a:latin typeface="Arial" panose="020B0604020202020204" pitchFamily="34" charset="0"/>
              </a:rPr>
              <a:t>умови </a:t>
            </a:r>
            <a:r>
              <a:rPr lang="uk" b="1" u="sng" dirty="0">
                <a:solidFill>
                  <a:srgbClr val="FF0000"/>
                </a:solidFill>
                <a:latin typeface="Arial" panose="020B0604020202020204" pitchFamily="34" charset="0"/>
              </a:rPr>
              <a:t>ст. 10 § 2 </a:t>
            </a:r>
            <a:r>
              <a:rPr lang="uk" dirty="0">
                <a:latin typeface="Arial" panose="020B0604020202020204" pitchFamily="34" charset="0"/>
              </a:rPr>
              <a:t>Кримінального кодексу, а саме:</a:t>
            </a:r>
            <a:r>
              <a:rPr lang="uk" dirty="0"/>
              <a:t> </a:t>
            </a:r>
            <a:r>
              <a:rPr lang="pl-PL" dirty="0"/>
              <a:t/>
            </a:r>
            <a:br>
              <a:rPr lang="pl-PL" dirty="0"/>
            </a:br>
            <a:r>
              <a:rPr lang="uk" dirty="0">
                <a:latin typeface="Arial" panose="020B0604020202020204" pitchFamily="34" charset="0"/>
              </a:rPr>
              <a:t>1. Вчиняє діяння, що має ознаки одного із злочинів вичерпно</a:t>
            </a:r>
            <a:r>
              <a:rPr lang="uk" dirty="0"/>
              <a:t> </a:t>
            </a:r>
            <a:r>
              <a:rPr lang="uk" dirty="0" smtClean="0">
                <a:latin typeface="Arial" panose="020B0604020202020204" pitchFamily="34" charset="0"/>
              </a:rPr>
              <a:t>перелічених </a:t>
            </a:r>
            <a:r>
              <a:rPr lang="uk" dirty="0">
                <a:latin typeface="Arial" panose="020B0604020202020204" pitchFamily="34" charset="0"/>
              </a:rPr>
              <a:t>в цьому положенні, про які йдеться нижче,</a:t>
            </a:r>
            <a:r>
              <a:rPr lang="uk" dirty="0"/>
              <a:t> </a:t>
            </a:r>
            <a:r>
              <a:rPr lang="pl-PL" dirty="0"/>
              <a:t/>
            </a:r>
            <a:br>
              <a:rPr lang="pl-PL" dirty="0"/>
            </a:br>
            <a:r>
              <a:rPr lang="uk" dirty="0">
                <a:latin typeface="Arial" panose="020B0604020202020204" pitchFamily="34" charset="0"/>
              </a:rPr>
              <a:t>2. після </a:t>
            </a:r>
            <a:r>
              <a:rPr lang="uk" dirty="0" smtClean="0">
                <a:latin typeface="Arial" panose="020B0604020202020204" pitchFamily="34" charset="0"/>
              </a:rPr>
              <a:t>виповнення 15 </a:t>
            </a:r>
            <a:r>
              <a:rPr lang="uk" dirty="0">
                <a:latin typeface="Arial" panose="020B0604020202020204" pitchFamily="34" charset="0"/>
              </a:rPr>
              <a:t>років,</a:t>
            </a:r>
            <a:r>
              <a:rPr lang="uk" dirty="0"/>
              <a:t> </a:t>
            </a:r>
            <a:r>
              <a:rPr lang="pl-PL" dirty="0"/>
              <a:t/>
            </a:r>
            <a:br>
              <a:rPr lang="pl-PL" dirty="0"/>
            </a:br>
            <a:r>
              <a:rPr lang="uk" dirty="0">
                <a:latin typeface="Arial" panose="020B0604020202020204" pitchFamily="34" charset="0"/>
              </a:rPr>
              <a:t>3. обставини справи, ступінь розвитку винного, його умови та особисті </a:t>
            </a:r>
            <a:r>
              <a:rPr lang="uk" dirty="0" smtClean="0">
                <a:latin typeface="Arial" panose="020B0604020202020204" pitchFamily="34" charset="0"/>
              </a:rPr>
              <a:t>якості </a:t>
            </a:r>
            <a:r>
              <a:rPr lang="ru-RU" dirty="0" err="1" smtClean="0">
                <a:latin typeface="Arial" panose="020B0604020202020204" pitchFamily="34" charset="0"/>
              </a:rPr>
              <a:t>говорять</a:t>
            </a:r>
            <a:r>
              <a:rPr lang="ru-RU" dirty="0" smtClean="0">
                <a:latin typeface="Arial" panose="020B0604020202020204" pitchFamily="34" charset="0"/>
              </a:rPr>
              <a:t> </a:t>
            </a:r>
            <a:r>
              <a:rPr lang="ru-RU" dirty="0">
                <a:latin typeface="Arial" panose="020B0604020202020204" pitchFamily="34" charset="0"/>
              </a:rPr>
              <a:t>про </a:t>
            </a:r>
            <a:r>
              <a:rPr lang="ru-RU" dirty="0" err="1">
                <a:latin typeface="Arial" panose="020B0604020202020204" pitchFamily="34" charset="0"/>
              </a:rPr>
              <a:t>його</a:t>
            </a:r>
            <a:r>
              <a:rPr lang="ru-RU" dirty="0">
                <a:latin typeface="Arial" panose="020B0604020202020204" pitchFamily="34" charset="0"/>
              </a:rPr>
              <a:t> </a:t>
            </a:r>
            <a:r>
              <a:rPr lang="ru-RU" dirty="0" err="1">
                <a:latin typeface="Arial" panose="020B0604020202020204" pitchFamily="34" charset="0"/>
              </a:rPr>
              <a:t>покарання</a:t>
            </a:r>
            <a:endParaRPr lang="pl-PL" dirty="0"/>
          </a:p>
        </p:txBody>
      </p:sp>
    </p:spTree>
    <p:extLst>
      <p:ext uri="{BB962C8B-B14F-4D97-AF65-F5344CB8AC3E}">
        <p14:creationId xmlns:p14="http://schemas.microsoft.com/office/powerpoint/2010/main" xmlns="" val="30339334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 xmlns:a16="http://schemas.microsoft.com/office/drawing/2014/main" id="{C4884CED-DDD5-AADE-033E-BE7EE1DA87FE}"/>
              </a:ext>
            </a:extLst>
          </p:cNvPr>
          <p:cNvSpPr txBox="1"/>
          <p:nvPr/>
        </p:nvSpPr>
        <p:spPr>
          <a:xfrm>
            <a:off x="501777" y="777621"/>
            <a:ext cx="11204331" cy="4278094"/>
          </a:xfrm>
          <a:prstGeom prst="rect">
            <a:avLst/>
          </a:prstGeom>
          <a:noFill/>
        </p:spPr>
        <p:txBody>
          <a:bodyPr wrap="square" rtlCol="0">
            <a:spAutoFit/>
          </a:bodyPr>
          <a:lstStyle/>
          <a:p>
            <a:pPr algn="ctr"/>
            <a:r>
              <a:rPr lang="pl-PL" sz="4000" dirty="0">
                <a:solidFill>
                  <a:srgbClr val="00B050"/>
                </a:solidFill>
                <a:latin typeface="Algerian" panose="04020705040A02060702" pitchFamily="82" charset="0"/>
              </a:rPr>
              <a:t>PRAWO W ŻYCIU CODZIENNYM </a:t>
            </a:r>
            <a:r>
              <a:rPr lang="uk-UA" sz="4000" dirty="0" smtClean="0">
                <a:solidFill>
                  <a:srgbClr val="00B050"/>
                </a:solidFill>
                <a:latin typeface="Algerian" panose="04020705040A02060702" pitchFamily="82" charset="0"/>
              </a:rPr>
              <a:t/>
            </a:r>
            <a:br>
              <a:rPr lang="uk-UA" sz="4000" dirty="0" smtClean="0">
                <a:solidFill>
                  <a:srgbClr val="00B050"/>
                </a:solidFill>
                <a:latin typeface="Algerian" panose="04020705040A02060702" pitchFamily="82" charset="0"/>
              </a:rPr>
            </a:br>
            <a:r>
              <a:rPr lang="pl-PL" sz="4000" dirty="0" smtClean="0">
                <a:solidFill>
                  <a:srgbClr val="00B050"/>
                </a:solidFill>
                <a:latin typeface="Algerian" panose="04020705040A02060702" pitchFamily="82" charset="0"/>
              </a:rPr>
              <a:t>NA </a:t>
            </a:r>
            <a:r>
              <a:rPr lang="pl-PL" sz="4000" dirty="0">
                <a:solidFill>
                  <a:srgbClr val="00B050"/>
                </a:solidFill>
                <a:latin typeface="Algerian" panose="04020705040A02060702" pitchFamily="82" charset="0"/>
              </a:rPr>
              <a:t>CO ZWRÓCIĆ UWAGĘ</a:t>
            </a:r>
          </a:p>
          <a:p>
            <a:pPr algn="ctr"/>
            <a:r>
              <a:rPr lang="pl-PL" sz="4000" dirty="0">
                <a:solidFill>
                  <a:srgbClr val="00B050"/>
                </a:solidFill>
                <a:latin typeface="Algerian" panose="04020705040A02060702" pitchFamily="82" charset="0"/>
              </a:rPr>
              <a:t>ORAZ </a:t>
            </a:r>
          </a:p>
          <a:p>
            <a:pPr algn="ctr"/>
            <a:r>
              <a:rPr lang="pl-PL" sz="4000" dirty="0" smtClean="0">
                <a:solidFill>
                  <a:srgbClr val="00B050"/>
                </a:solidFill>
                <a:latin typeface="Algerian" panose="04020705040A02060702" pitchFamily="82" charset="0"/>
              </a:rPr>
              <a:t>PAŃSTWA PYTANIA</a:t>
            </a:r>
            <a:r>
              <a:rPr lang="uk-UA" sz="4000" dirty="0" smtClean="0">
                <a:solidFill>
                  <a:srgbClr val="00B050"/>
                </a:solidFill>
                <a:latin typeface="Algerian" panose="04020705040A02060702" pitchFamily="82" charset="0"/>
              </a:rPr>
              <a:t> </a:t>
            </a:r>
          </a:p>
          <a:p>
            <a:pPr algn="ctr"/>
            <a:endParaRPr lang="ru-RU" sz="2800" dirty="0" smtClean="0">
              <a:solidFill>
                <a:srgbClr val="00B050"/>
              </a:solidFill>
              <a:latin typeface="Algerian" panose="04020705040A02060702" pitchFamily="82" charset="0"/>
            </a:endParaRPr>
          </a:p>
          <a:p>
            <a:pPr algn="ctr"/>
            <a:r>
              <a:rPr lang="ru-RU" sz="2800" dirty="0" smtClean="0">
                <a:solidFill>
                  <a:srgbClr val="00B050"/>
                </a:solidFill>
                <a:latin typeface="Algerian" panose="04020705040A02060702" pitchFamily="82" charset="0"/>
              </a:rPr>
              <a:t>ЗАКОНОДАВСТВО У ПОВСЯКДЕННОМУ ЖИТТІ</a:t>
            </a:r>
          </a:p>
          <a:p>
            <a:pPr algn="ctr"/>
            <a:r>
              <a:rPr lang="ru-RU" sz="2800" dirty="0" smtClean="0">
                <a:solidFill>
                  <a:srgbClr val="00B050"/>
                </a:solidFill>
                <a:latin typeface="Algerian" panose="04020705040A02060702" pitchFamily="82" charset="0"/>
              </a:rPr>
              <a:t> НА ЩО ЗВЕРНУТИ УВАГУ</a:t>
            </a:r>
          </a:p>
          <a:p>
            <a:pPr algn="ctr"/>
            <a:r>
              <a:rPr lang="ru-RU" sz="2800" dirty="0" smtClean="0">
                <a:solidFill>
                  <a:srgbClr val="00B050"/>
                </a:solidFill>
                <a:latin typeface="Algerian" panose="04020705040A02060702" pitchFamily="82" charset="0"/>
              </a:rPr>
              <a:t>І ВАШІ ЗАПИТАННЯ</a:t>
            </a:r>
            <a:endParaRPr lang="uk-UA" dirty="0"/>
          </a:p>
        </p:txBody>
      </p:sp>
      <p:pic>
        <p:nvPicPr>
          <p:cNvPr id="3" name="Obraz 2">
            <a:extLst>
              <a:ext uri="{FF2B5EF4-FFF2-40B4-BE49-F238E27FC236}">
                <a16:creationId xmlns="" xmlns:a16="http://schemas.microsoft.com/office/drawing/2014/main" id="{D9FA7EFF-0A29-3595-3B3C-7DAD91E0153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4412" y="5772833"/>
            <a:ext cx="10163175" cy="923806"/>
          </a:xfrm>
          <a:prstGeom prst="rect">
            <a:avLst/>
          </a:prstGeom>
        </p:spPr>
      </p:pic>
    </p:spTree>
    <p:extLst>
      <p:ext uri="{BB962C8B-B14F-4D97-AF65-F5344CB8AC3E}">
        <p14:creationId xmlns:p14="http://schemas.microsoft.com/office/powerpoint/2010/main" xmlns="" val="22301970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 xmlns:a16="http://schemas.microsoft.com/office/drawing/2014/main" id="{B7611A63-2A64-E95E-C66C-41BA981C26A6}"/>
              </a:ext>
            </a:extLst>
          </p:cNvPr>
          <p:cNvPicPr>
            <a:picLocks noChangeAspect="1"/>
          </p:cNvPicPr>
          <p:nvPr/>
        </p:nvPicPr>
        <p:blipFill>
          <a:blip r:embed="rId2" cstate="print"/>
          <a:stretch>
            <a:fillRect/>
          </a:stretch>
        </p:blipFill>
        <p:spPr>
          <a:xfrm>
            <a:off x="1202826" y="0"/>
            <a:ext cx="9786347" cy="6143625"/>
          </a:xfrm>
          <a:prstGeom prst="rect">
            <a:avLst/>
          </a:prstGeom>
        </p:spPr>
      </p:pic>
    </p:spTree>
    <p:extLst>
      <p:ext uri="{BB962C8B-B14F-4D97-AF65-F5344CB8AC3E}">
        <p14:creationId xmlns:p14="http://schemas.microsoft.com/office/powerpoint/2010/main" xmlns="" val="42108530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 xmlns:a16="http://schemas.microsoft.com/office/drawing/2014/main" id="{DD01A40C-7896-58E0-A0C1-8C50D4DEFDE5}"/>
              </a:ext>
            </a:extLst>
          </p:cNvPr>
          <p:cNvPicPr>
            <a:picLocks noChangeAspect="1"/>
          </p:cNvPicPr>
          <p:nvPr/>
        </p:nvPicPr>
        <p:blipFill>
          <a:blip r:embed="rId2" cstate="print"/>
          <a:stretch>
            <a:fillRect/>
          </a:stretch>
        </p:blipFill>
        <p:spPr>
          <a:xfrm>
            <a:off x="1109662" y="166687"/>
            <a:ext cx="9972675" cy="5815013"/>
          </a:xfrm>
          <a:prstGeom prst="rect">
            <a:avLst/>
          </a:prstGeom>
        </p:spPr>
      </p:pic>
      <p:sp>
        <p:nvSpPr>
          <p:cNvPr id="5" name="pole tekstowe 4">
            <a:extLst>
              <a:ext uri="{FF2B5EF4-FFF2-40B4-BE49-F238E27FC236}">
                <a16:creationId xmlns="" xmlns:a16="http://schemas.microsoft.com/office/drawing/2014/main" id="{284D8F6C-9F04-E340-70C2-7566E0641A9B}"/>
              </a:ext>
            </a:extLst>
          </p:cNvPr>
          <p:cNvSpPr txBox="1"/>
          <p:nvPr/>
        </p:nvSpPr>
        <p:spPr>
          <a:xfrm>
            <a:off x="1109662" y="6044982"/>
            <a:ext cx="9024938" cy="369332"/>
          </a:xfrm>
          <a:prstGeom prst="rect">
            <a:avLst/>
          </a:prstGeom>
          <a:noFill/>
        </p:spPr>
        <p:txBody>
          <a:bodyPr wrap="square">
            <a:spAutoFit/>
          </a:bodyPr>
          <a:lstStyle/>
          <a:p>
            <a:r>
              <a:rPr lang="pl-PL" dirty="0" err="1"/>
              <a:t>Żródło</a:t>
            </a:r>
            <a:r>
              <a:rPr lang="pl-PL" dirty="0"/>
              <a:t>: https://www.gov.pl/attachment/f75fd756-3bde-4b24-8a17-f4135a39ac7f</a:t>
            </a:r>
          </a:p>
        </p:txBody>
      </p:sp>
    </p:spTree>
    <p:extLst>
      <p:ext uri="{BB962C8B-B14F-4D97-AF65-F5344CB8AC3E}">
        <p14:creationId xmlns:p14="http://schemas.microsoft.com/office/powerpoint/2010/main" xmlns="" val="31735431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rot="10800000" flipV="1">
            <a:off x="838199" y="1724025"/>
            <a:ext cx="10515600" cy="2628900"/>
          </a:xfrm>
        </p:spPr>
        <p:txBody>
          <a:bodyPr>
            <a:normAutofit/>
          </a:bodyPr>
          <a:lstStyle/>
          <a:p>
            <a:pPr marL="0" indent="0" algn="ctr">
              <a:buNone/>
            </a:pPr>
            <a:r>
              <a:rPr lang="pl-PL" sz="4800" b="1" dirty="0">
                <a:solidFill>
                  <a:srgbClr val="00B050"/>
                </a:solidFill>
                <a:latin typeface="Algerian" panose="04020705040A02060702" pitchFamily="82" charset="0"/>
                <a:cs typeface="Arial" panose="020B0604020202020204" pitchFamily="34" charset="0"/>
              </a:rPr>
              <a:t>DZIĘKUJĘ PAŃSTWU ZA UWAGĘ </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167043397"/>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3687</TotalTime>
  <Words>6990</Words>
  <Application>Microsoft Office PowerPoint</Application>
  <PresentationFormat>Niestandardowy</PresentationFormat>
  <Paragraphs>421</Paragraphs>
  <Slides>64</Slides>
  <Notes>0</Notes>
  <HiddenSlides>0</HiddenSlides>
  <MMClips>0</MMClips>
  <ScaleCrop>false</ScaleCrop>
  <HeadingPairs>
    <vt:vector size="4" baseType="variant">
      <vt:variant>
        <vt:lpstr>Motyw</vt:lpstr>
      </vt:variant>
      <vt:variant>
        <vt:i4>1</vt:i4>
      </vt:variant>
      <vt:variant>
        <vt:lpstr>Tytuły slajdów</vt:lpstr>
      </vt:variant>
      <vt:variant>
        <vt:i4>64</vt:i4>
      </vt:variant>
    </vt:vector>
  </HeadingPairs>
  <TitlesOfParts>
    <vt:vector size="65" baseType="lpstr">
      <vt:lpstr>Motyw pakietu Office</vt:lpstr>
      <vt:lpstr>ASPEKTY OPIEKUŃCZO – WYCHOWAWCZE DOTYCZĄCE DZIECI </vt:lpstr>
      <vt:lpstr>Przysposobienie – ADOPCJA</vt:lpstr>
      <vt:lpstr>Dział I  Opieka nad małoletnim  kodeksu rodzinnego i opiekuńczego  </vt:lpstr>
      <vt:lpstr>Dział I  Opieka nad małoletnim  kodeksu rodzinnego i opiekuńczego  </vt:lpstr>
      <vt:lpstr>Dział I  Opieka nad małoletnim  kodeksu rodzinnego i opiekuńczego  </vt:lpstr>
      <vt:lpstr>Dział I  Opieka nad małoletnim  kodeksu rodzinnego i opiekuńczego  </vt:lpstr>
      <vt:lpstr>Dział I  Opieka nad małoletnim  kodeksu rodzinnego i opiekuńczego  </vt:lpstr>
      <vt:lpstr>Dział I  Opieka nad małoletnim  kodeksu rodzinnego i opiekuńczego  </vt:lpstr>
      <vt:lpstr>Dział I  Opieka nad małoletnim  kodeksu rodzinnego i opiekuńczego  </vt:lpstr>
      <vt:lpstr>Rozdział II. Sprawowanie opieki.  kodeksu rodzinnego i opiekuńczego  </vt:lpstr>
      <vt:lpstr>Rozdział II. Sprawowanie opieki.  kodeksu rodzinnego i opiekuńczego  </vt:lpstr>
      <vt:lpstr>Rozdział II. Sprawowanie opieki.  kodeksu rodzinnego i opiekuńczego  </vt:lpstr>
      <vt:lpstr>Rozdział II. Sprawowanie opieki.  kodeksu rodzinnego i opiekuńczego  </vt:lpstr>
      <vt:lpstr>Rozdział II. Sprawowanie opieki.  kodeksu rodzinnego i opiekuńczego  </vt:lpstr>
      <vt:lpstr>Rozdział II. Sprawowanie opieki.  kodeksu rodzinnego i opiekuńczego  </vt:lpstr>
      <vt:lpstr>Rozdział III.  Nadzór nad sprawowaniem opieki.  kodeksu rodzinnego i opiekuńczego  </vt:lpstr>
      <vt:lpstr>Rozdział III.  Nadzór nad sprawowaniem opieki.  kodeksu rodzinnego i opiekuńczego  </vt:lpstr>
      <vt:lpstr>Rozdział III.  Nadzór nad sprawowaniem opieki.  kodeksu rodzinnego i opiekuńczego  </vt:lpstr>
      <vt:lpstr>Rozdział IV.  Zwolnienie opiekuna i ustanie opieki.   kodeksu rodzinnego i opiekuńczego  </vt:lpstr>
      <vt:lpstr>Rozdział IV.  Zwolnienie opiekuna i ustanie opieki.   kodeksu rodzinnego i opiekuńczego  </vt:lpstr>
      <vt:lpstr>Rozdział IV.  Zwolnienie opiekuna i ustanie opieki.   kodeksu rodzinnego i opiekuńczego  </vt:lpstr>
      <vt:lpstr>Dział II. Opieka nad ubezwłasnowolnionym całkowicie.  kodeksu rodzinnego i opiekuńczego  </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PRAWO DO ŚWIADCZEŃ RODZINNYCH  Ustawa O ŚWIADCZENIACH RODZINNYCH  Dz.U. 2003 Nr 228, poz. 2255</vt:lpstr>
      <vt:lpstr>Slajd 39</vt:lpstr>
      <vt:lpstr>Slajd 40</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vt:lpstr>
      <vt:lpstr>ODPOWIEDZIALNOŚĆ PRAWNA I KARNA NIELETNICH  Ustawa o postępowaniu w sprawach nieletnich</vt:lpstr>
      <vt:lpstr>ODPOWIEDZIALNOŚĆ PRAWNA I KARNA NIELETNICH  Ustawa o postępowaniu w sprawach nieletnich</vt:lpstr>
      <vt:lpstr>ODPOWIEDZIALNOŚĆ PRAWNA I KARNA NIELETNICH  Ustawa o postępowaniu w sprawach nieletnich</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Ustawa o postępowaniu w sprawach nieletnich </vt:lpstr>
      <vt:lpstr>ODPOWIEDZIALNOŚĆ PRAWNA I KARNA NIELETNICH  KODEKS KARNY </vt:lpstr>
      <vt:lpstr>ODPOWIEDZIALNOŚĆ PRAWNA I KARNA NIELETNICH  KODEKS KARNY </vt:lpstr>
      <vt:lpstr>Slajd 61</vt:lpstr>
      <vt:lpstr>Slajd 62</vt:lpstr>
      <vt:lpstr>Slajd 63</vt:lpstr>
      <vt:lpstr>Slajd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PRAWO RODZINNE I OPIEKUŃCZE</dc:title>
  <dc:creator>Magdalena Ritter</dc:creator>
  <cp:lastModifiedBy>ekedzia</cp:lastModifiedBy>
  <cp:revision>117</cp:revision>
  <dcterms:created xsi:type="dcterms:W3CDTF">2022-05-24T17:20:10Z</dcterms:created>
  <dcterms:modified xsi:type="dcterms:W3CDTF">2022-06-30T07:45:53Z</dcterms:modified>
</cp:coreProperties>
</file>